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8" r:id="rId2"/>
    <p:sldId id="508" r:id="rId3"/>
    <p:sldId id="354" r:id="rId4"/>
    <p:sldId id="346" r:id="rId5"/>
    <p:sldId id="350" r:id="rId6"/>
    <p:sldId id="484" r:id="rId7"/>
    <p:sldId id="362" r:id="rId8"/>
    <p:sldId id="528" r:id="rId9"/>
    <p:sldId id="466" r:id="rId10"/>
    <p:sldId id="415" r:id="rId11"/>
    <p:sldId id="411" r:id="rId12"/>
    <p:sldId id="404" r:id="rId13"/>
    <p:sldId id="494" r:id="rId14"/>
    <p:sldId id="523" r:id="rId15"/>
    <p:sldId id="536" r:id="rId16"/>
    <p:sldId id="497" r:id="rId17"/>
    <p:sldId id="537" r:id="rId1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3333"/>
    <a:srgbClr val="006600"/>
    <a:srgbClr val="003300"/>
    <a:srgbClr val="BEF3AB"/>
    <a:srgbClr val="C0C0C0"/>
    <a:srgbClr val="DDDD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48" autoAdjust="0"/>
    <p:restoredTop sz="94624" autoAdjust="0"/>
  </p:normalViewPr>
  <p:slideViewPr>
    <p:cSldViewPr>
      <p:cViewPr>
        <p:scale>
          <a:sx n="70" d="100"/>
          <a:sy n="70" d="100"/>
        </p:scale>
        <p:origin x="-1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216D76-D132-448A-B454-33A985B4457E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9008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F6103-D659-44B6-8F72-6A7082CD350A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BE0DC-2803-4E2E-8E19-A7DA5EA6808F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F57FB-B010-49A7-B2CE-CDC83FC523DE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3091C-67E9-4577-9D19-FE38774F9FF1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08478-9C02-422E-B5AC-4243EF419D9B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C10E6-82F8-4C9F-8DD5-A02444B8243C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84EB0-BDDF-4790-8DE9-A2555F0606E3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199F-9C20-41D0-8B8F-C79B37672647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9DE2B-E15B-4067-9DE9-5137C9967D2C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590EF-64D3-4670-869A-E3A256C149E2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E976B-AA78-4FAC-A147-34951227024A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3449E4-13A8-49A8-BA00-F39BC38DF622}" type="slidenum">
              <a:rPr lang="ar-SA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ntantenna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raymaps.com/index.php/lte-spectrum-allocation/band1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Dell\Desktop\presentations\good%20video.avi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uppli.com/Mobile-and-Wireless-Communications/News/Pages/Global-LTE-Subscribers-Set-to-More-Than-Double-in-2013-and-Exceed-100-Million.aspx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splaysearch.com/cps/rde/xchg/displaysearch/hs.xsl/130107_tablet_pc_market_forecast_to_surpass_notebooks_in_2013.asp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.ntt.com/en/about-us/awards-recognitions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3124200"/>
          </a:xfrm>
          <a:noFill/>
        </p:spPr>
        <p:txBody>
          <a:bodyPr/>
          <a:lstStyle/>
          <a:p>
            <a:pPr>
              <a:defRPr/>
            </a:pPr>
            <a:r>
              <a:rPr lang="en-US" sz="3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 Novel Wideband Antenna Technology</a:t>
            </a:r>
            <a:b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for All the New Wireless  Generations</a:t>
            </a:r>
            <a:b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(a) Handset Antennas</a:t>
            </a:r>
            <a:br>
              <a:rPr lang="en-US" sz="40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(b) Base Station Antennas</a:t>
            </a:r>
            <a: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Mohamed Sanad, CTO</a:t>
            </a:r>
            <a:br>
              <a:rPr lang="en-US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</a:br>
            <a:endParaRPr lang="en-GB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27088" y="4437063"/>
            <a:ext cx="7521575" cy="1368425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800" b="1" dirty="0" smtClean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AMANT  Antennas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hlinkClick r:id="rId3"/>
              </a:rPr>
              <a:t>www.amantantennas.com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GB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sz="3600" b="1" kern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Amant - CTO - Mohamed Sanad </a:t>
            </a:r>
            <a:endParaRPr lang="en-US" sz="3600" b="1" kern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9600"/>
            <a:ext cx="9144000" cy="629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Professor, Faculty of Engineering, Cairo University</a:t>
            </a:r>
          </a:p>
          <a:p>
            <a:pPr>
              <a:lnSpc>
                <a:spcPct val="80000"/>
              </a:lnSpc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Adjunct professor,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University of Nevada, Reno, USA.</a:t>
            </a:r>
          </a:p>
          <a:p>
            <a:pPr>
              <a:lnSpc>
                <a:spcPct val="80000"/>
              </a:lnSpc>
            </a:pP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GB" sz="2800" dirty="0" smtClean="0">
                <a:latin typeface="Arial" pitchFamily="34" charset="0"/>
                <a:cs typeface="Arial" pitchFamily="34" charset="0"/>
              </a:rPr>
              <a:t>Founder of Amant-Antennas, USA – Egypt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Several international R&amp;D antenna projects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(Nokia, Texas Instruments, Vodafone, ------ etc)</a:t>
            </a:r>
          </a:p>
          <a:p>
            <a:pPr>
              <a:lnSpc>
                <a:spcPct val="80000"/>
              </a:lnSpc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Several antenna patents, USA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Director of Antenna Engineering, Nokia, USA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First embedded antenna for cellular phones in the world</a:t>
            </a:r>
          </a:p>
          <a:p>
            <a:pPr>
              <a:lnSpc>
                <a:spcPct val="80000"/>
              </a:lnSpc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Innovation Prize for Africa “IPA” ($100,000), 2012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Ph.D., University of Manitoba, Canada, 1986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4G - LTE (Long-Term Evolution)</a:t>
            </a:r>
            <a:r>
              <a:rPr lang="en-US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0"/>
            <a:ext cx="9144000" cy="4343400"/>
          </a:xfrm>
        </p:spPr>
      </p:pic>
      <p:sp>
        <p:nvSpPr>
          <p:cNvPr id="5" name="Rectangle 4"/>
          <p:cNvSpPr/>
          <p:nvPr/>
        </p:nvSpPr>
        <p:spPr>
          <a:xfrm>
            <a:off x="0" y="457201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is a continuous need for more speed, efficiency and new applications 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4G is the fourth generation of mobile phone communication technology standards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389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5334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LTE Spectrum fragmentation (40 bands)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 smtClean="0">
                <a:latin typeface="Calibri" pitchFamily="34" charset="0"/>
                <a:cs typeface="Calibri" pitchFamily="34" charset="0"/>
              </a:rPr>
            </a:br>
            <a:endParaRPr lang="en-US" sz="3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6" descr="http://www.raymaps.com/wp-content/uploads/2011/08/band1.jpg">
            <a:hlinkClick r:id="rId2"/>
          </p:cNvPr>
          <p:cNvPicPr/>
          <p:nvPr/>
        </p:nvPicPr>
        <p:blipFill>
          <a:blip r:embed="rId3" cstate="print"/>
          <a:srcRect b="4787"/>
          <a:stretch>
            <a:fillRect/>
          </a:stretch>
        </p:blipFill>
        <p:spPr bwMode="auto">
          <a:xfrm>
            <a:off x="0" y="2209800"/>
            <a:ext cx="9144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10668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Limited number of applications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No global roaming - Narrow band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334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Current 4G Handset Antenna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332" t="23524" r="11707" b="46998"/>
          <a:stretch>
            <a:fillRect/>
          </a:stretch>
        </p:blipFill>
        <p:spPr bwMode="auto">
          <a:xfrm>
            <a:off x="0" y="11430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10332" t="33280" r="11116" b="31667"/>
          <a:stretch>
            <a:fillRect/>
          </a:stretch>
        </p:blipFill>
        <p:spPr bwMode="auto">
          <a:xfrm>
            <a:off x="0" y="3048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l="9741" t="19357" r="11116" b="48837"/>
          <a:stretch>
            <a:fillRect/>
          </a:stretch>
        </p:blipFill>
        <p:spPr bwMode="auto">
          <a:xfrm>
            <a:off x="0" y="4876800"/>
            <a:ext cx="9144000" cy="2008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096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Different versions for different regions &amp; different carriers</a:t>
            </a:r>
            <a:endParaRPr lang="en-GB" sz="28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4G - Spectrum Fragmentation- iPhone-5</a:t>
            </a:r>
            <a:endParaRPr lang="en-US" sz="4000" b="1" dirty="0">
              <a:solidFill>
                <a:srgbClr val="0070C0"/>
              </a:solidFill>
            </a:endParaRPr>
          </a:p>
        </p:txBody>
      </p:sp>
      <p:pic>
        <p:nvPicPr>
          <p:cNvPr id="8" name="Picture 2" descr="F:\Radio conference\iphone-5-thum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5410200"/>
            <a:ext cx="19050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Novel  LTE Wide band Antenna Technology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0" y="1295400"/>
            <a:ext cx="4038600" cy="472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Two Antennas:</a:t>
            </a:r>
          </a:p>
          <a:p>
            <a:pPr>
              <a:defRPr/>
            </a:pPr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32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0.698 - 3.80 GHz </a:t>
            </a:r>
          </a:p>
          <a:p>
            <a:pPr>
              <a:defRPr/>
            </a:pPr>
            <a:endParaRPr lang="en-US" sz="3200" b="1" dirty="0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b="1" u="sng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All 40 LTE bands</a:t>
            </a:r>
          </a:p>
          <a:p>
            <a:pPr>
              <a:defRPr/>
            </a:pP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(4G + 3G + 2G + GPS + WI-FI + Bluetooth +--- etc.)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267200" y="3789180"/>
            <a:ext cx="4876998" cy="3069033"/>
            <a:chOff x="3796" y="9858"/>
            <a:chExt cx="7940" cy="6191"/>
          </a:xfrm>
        </p:grpSpPr>
        <p:pic>
          <p:nvPicPr>
            <p:cNvPr id="11277" name="Picture 20" descr="phone_isolation"/>
            <p:cNvPicPr>
              <a:picLocks noChangeAspect="1" noChangeArrowheads="1"/>
            </p:cNvPicPr>
            <p:nvPr/>
          </p:nvPicPr>
          <p:blipFill>
            <a:blip r:embed="rId2" cstate="print">
              <a:lum contrast="12000"/>
            </a:blip>
            <a:srcRect l="13264" t="12918" r="15802" b="13687"/>
            <a:stretch>
              <a:fillRect/>
            </a:stretch>
          </p:blipFill>
          <p:spPr bwMode="auto">
            <a:xfrm>
              <a:off x="3796" y="9858"/>
              <a:ext cx="7940" cy="6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3984" y="12025"/>
              <a:ext cx="7406" cy="3101"/>
              <a:chOff x="3984" y="12025"/>
              <a:chExt cx="7406" cy="3101"/>
            </a:xfrm>
          </p:grpSpPr>
          <p:sp>
            <p:nvSpPr>
              <p:cNvPr id="11279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3984" y="13786"/>
                <a:ext cx="1526" cy="8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1400" dirty="0">
                    <a:latin typeface="Times New Roman" pitchFamily="18" charset="0"/>
                    <a:ea typeface="SimSun" pitchFamily="2" charset="-122"/>
                  </a:rPr>
                  <a:t>High-band antenna</a:t>
                </a:r>
                <a:endParaRPr lang="en-US" dirty="0"/>
              </a:p>
            </p:txBody>
          </p:sp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4754" y="12025"/>
                <a:ext cx="6636" cy="3101"/>
                <a:chOff x="4754" y="12025"/>
                <a:chExt cx="6636" cy="3101"/>
              </a:xfrm>
            </p:grpSpPr>
            <p:sp>
              <p:nvSpPr>
                <p:cNvPr id="11281" name="Text Box 2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944" y="14822"/>
                  <a:ext cx="2446" cy="3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400" dirty="0">
                      <a:latin typeface="Times New Roman" pitchFamily="18" charset="0"/>
                      <a:ea typeface="SimSun" pitchFamily="2" charset="-122"/>
                    </a:rPr>
                    <a:t>Low-band antenna</a:t>
                  </a:r>
                  <a:endParaRPr lang="en-US" dirty="0"/>
                </a:p>
              </p:txBody>
            </p:sp>
            <p:sp>
              <p:nvSpPr>
                <p:cNvPr id="11282" name="Line 2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4754" y="12025"/>
                  <a:ext cx="0" cy="18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83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8848" y="13914"/>
                  <a:ext cx="1080" cy="54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84" name="Line 27"/>
                <p:cNvSpPr>
                  <a:spLocks noChangeShapeType="1"/>
                </p:cNvSpPr>
                <p:nvPr/>
              </p:nvSpPr>
              <p:spPr bwMode="auto">
                <a:xfrm>
                  <a:off x="8184" y="13680"/>
                  <a:ext cx="18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5" name="Group 101"/>
          <p:cNvGrpSpPr>
            <a:grpSpLocks/>
          </p:cNvGrpSpPr>
          <p:nvPr/>
        </p:nvGrpSpPr>
        <p:grpSpPr bwMode="auto">
          <a:xfrm>
            <a:off x="4267200" y="762000"/>
            <a:ext cx="4876800" cy="2971800"/>
            <a:chOff x="1620" y="360"/>
            <a:chExt cx="7016" cy="4677"/>
          </a:xfrm>
        </p:grpSpPr>
        <p:pic>
          <p:nvPicPr>
            <p:cNvPr id="11270" name="Picture 102" descr="DSCN3694_isolation 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</a:blip>
            <a:srcRect/>
            <a:stretch>
              <a:fillRect/>
            </a:stretch>
          </p:blipFill>
          <p:spPr bwMode="auto">
            <a:xfrm>
              <a:off x="1620" y="360"/>
              <a:ext cx="7016" cy="4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103"/>
            <p:cNvGrpSpPr>
              <a:grpSpLocks/>
            </p:cNvGrpSpPr>
            <p:nvPr/>
          </p:nvGrpSpPr>
          <p:grpSpPr bwMode="auto">
            <a:xfrm>
              <a:off x="4644" y="744"/>
              <a:ext cx="3888" cy="3542"/>
              <a:chOff x="4476" y="1800"/>
              <a:chExt cx="3888" cy="3542"/>
            </a:xfrm>
          </p:grpSpPr>
          <p:sp>
            <p:nvSpPr>
              <p:cNvPr id="11272" name="Text Box 104"/>
              <p:cNvSpPr txBox="1">
                <a:spLocks noChangeAspect="1" noChangeArrowheads="1"/>
              </p:cNvSpPr>
              <p:nvPr/>
            </p:nvSpPr>
            <p:spPr bwMode="auto">
              <a:xfrm>
                <a:off x="4476" y="5040"/>
                <a:ext cx="2559" cy="3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 rtl="1"/>
                <a:r>
                  <a:rPr lang="en-US" sz="1400" dirty="0">
                    <a:latin typeface="Times New Roman" pitchFamily="18" charset="0"/>
                  </a:rPr>
                  <a:t>Low-band antenna</a:t>
                </a:r>
                <a:endParaRPr lang="en-US" dirty="0"/>
              </a:p>
            </p:txBody>
          </p:sp>
          <p:grpSp>
            <p:nvGrpSpPr>
              <p:cNvPr id="8" name="Group 105"/>
              <p:cNvGrpSpPr>
                <a:grpSpLocks/>
              </p:cNvGrpSpPr>
              <p:nvPr/>
            </p:nvGrpSpPr>
            <p:grpSpPr bwMode="auto">
              <a:xfrm>
                <a:off x="4536" y="1800"/>
                <a:ext cx="3828" cy="3294"/>
                <a:chOff x="4536" y="1800"/>
                <a:chExt cx="3828" cy="3294"/>
              </a:xfrm>
            </p:grpSpPr>
            <p:sp>
              <p:nvSpPr>
                <p:cNvPr id="11274" name="Text Box 10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924" y="2412"/>
                  <a:ext cx="144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 rtl="1"/>
                  <a:r>
                    <a:rPr lang="en-US" sz="1400">
                      <a:latin typeface="Times New Roman" pitchFamily="18" charset="0"/>
                    </a:rPr>
                    <a:t>High-band antenna</a:t>
                  </a:r>
                  <a:endParaRPr lang="en-US"/>
                </a:p>
              </p:txBody>
            </p:sp>
            <p:sp>
              <p:nvSpPr>
                <p:cNvPr id="11275" name="Line 107"/>
                <p:cNvSpPr>
                  <a:spLocks noChangeShapeType="1"/>
                </p:cNvSpPr>
                <p:nvPr/>
              </p:nvSpPr>
              <p:spPr bwMode="auto">
                <a:xfrm flipH="1" flipV="1">
                  <a:off x="4536" y="4584"/>
                  <a:ext cx="784" cy="51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lIns="0" tIns="0" rIns="0" bIns="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76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7920" y="1800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A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  <a:t>Current Base Station Antenna Problems  in LTE</a:t>
            </a:r>
            <a:endParaRPr lang="en-US" sz="36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 cstate="print"/>
          <a:srcRect b="2438"/>
          <a:stretch>
            <a:fillRect/>
          </a:stretch>
        </p:blipFill>
        <p:spPr bwMode="auto">
          <a:xfrm>
            <a:off x="4495800" y="2819400"/>
            <a:ext cx="4648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60960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Narrow frequency bandwidth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Limited number of applications - No co-sitting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Cannot be upgraded</a:t>
            </a:r>
            <a:r>
              <a:rPr lang="en-AU" altLang="zh-CN" sz="2800" b="1" i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 - High cost</a:t>
            </a:r>
            <a:endParaRPr lang="en-AU" altLang="zh-CN" sz="2800" b="1" dirty="0" smtClean="0"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altLang="zh-CN" sz="2800" b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Heavy weight-</a:t>
            </a:r>
            <a:r>
              <a:rPr lang="en-US" sz="2800" b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Difficult to install(50 death accidents)</a:t>
            </a:r>
            <a:endParaRPr lang="en-AU" altLang="zh-CN" sz="2800" b="1" i="1" dirty="0" smtClean="0"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altLang="zh-CN" sz="2800" b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Complicated mounting towers - High wind loads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20470" t="1790" r="20139" b="22481"/>
          <a:stretch>
            <a:fillRect/>
          </a:stretch>
        </p:blipFill>
        <p:spPr bwMode="auto">
          <a:xfrm>
            <a:off x="0" y="2743200"/>
            <a:ext cx="327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667000" y="4267200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56 Kg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90800" y="350520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cm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743200" y="3886200"/>
            <a:ext cx="533400" cy="1588"/>
          </a:xfrm>
          <a:prstGeom prst="straightConnector1">
            <a:avLst/>
          </a:prstGeom>
          <a:ln w="28575">
            <a:solidFill>
              <a:srgbClr val="0033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219200" y="3505200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cm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3505200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cm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371600" y="3886200"/>
            <a:ext cx="533400" cy="1588"/>
          </a:xfrm>
          <a:prstGeom prst="straightConnector1">
            <a:avLst/>
          </a:prstGeom>
          <a:ln w="28575">
            <a:solidFill>
              <a:srgbClr val="0033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Documents and Settings\Kariem\My Documents\Bluetooth Exchange Folder\2013-05-19 13.23.09.jpg"/>
          <p:cNvPicPr>
            <a:picLocks noChangeAspect="1" noChangeArrowheads="1"/>
          </p:cNvPicPr>
          <p:nvPr/>
        </p:nvPicPr>
        <p:blipFill>
          <a:blip r:embed="rId4" cstate="print"/>
          <a:srcRect l="58093" t="2857" r="25610" b="53333"/>
          <a:stretch>
            <a:fillRect/>
          </a:stretch>
        </p:blipFill>
        <p:spPr bwMode="auto">
          <a:xfrm>
            <a:off x="3505200" y="2819400"/>
            <a:ext cx="838200" cy="403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6418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8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0" y="-16351"/>
            <a:ext cx="9144000" cy="492443"/>
          </a:xfr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AU" sz="32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Current Cellular Towers Failure (heavy weight)</a:t>
            </a:r>
            <a:endParaRPr lang="en-GB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AutoShape 11" descr="60%"/>
          <p:cNvSpPr>
            <a:spLocks noChangeArrowheads="1"/>
          </p:cNvSpPr>
          <p:nvPr/>
        </p:nvSpPr>
        <p:spPr bwMode="auto">
          <a:xfrm>
            <a:off x="1" y="533400"/>
            <a:ext cx="9144000" cy="149828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accent1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b="1" i="1" dirty="0" smtClean="0">
                <a:solidFill>
                  <a:srgbClr val="000066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2003-2011,50 climbers were killed at cell sites in US</a:t>
            </a:r>
          </a:p>
          <a:p>
            <a:pPr>
              <a:buFont typeface="Wingdings" pitchFamily="2" charset="2"/>
              <a:buChar char="§"/>
            </a:pPr>
            <a:r>
              <a:rPr lang="en-US" sz="2800" b="1" i="1" dirty="0" smtClean="0">
                <a:solidFill>
                  <a:srgbClr val="000066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11 climbers died at AT&amp;T sites.</a:t>
            </a:r>
          </a:p>
          <a:p>
            <a:pPr algn="just">
              <a:buFont typeface="Wingdings" pitchFamily="2" charset="2"/>
              <a:buChar char="§"/>
            </a:pPr>
            <a:endParaRPr lang="en-US" sz="3200" b="1" i="1" dirty="0">
              <a:solidFill>
                <a:srgbClr val="000066"/>
              </a:solidFill>
              <a:latin typeface="Perpetua" pitchFamily="18" charset="0"/>
              <a:ea typeface="SimSun" pitchFamily="2" charset="-122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4343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3" cstate="print"/>
          <a:srcRect l="2005" t="2589"/>
          <a:stretch>
            <a:fillRect/>
          </a:stretch>
        </p:blipFill>
        <p:spPr bwMode="auto">
          <a:xfrm>
            <a:off x="4572000" y="1524000"/>
            <a:ext cx="4572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7452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6629400" cy="1905000"/>
          </a:xfrm>
        </p:spPr>
        <p:txBody>
          <a:bodyPr/>
          <a:lstStyle/>
          <a:p>
            <a:pPr algn="l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For the first time, covers any arbitrary number of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frequency bands just by adding a new feed for each band</a:t>
            </a:r>
          </a:p>
        </p:txBody>
      </p:sp>
      <p:pic>
        <p:nvPicPr>
          <p:cNvPr id="4" name="Content Placeholder 3" descr="DSCN3864_modified2"/>
          <p:cNvPicPr>
            <a:picLocks noGrp="1"/>
          </p:cNvPicPr>
          <p:nvPr>
            <p:ph idx="1"/>
          </p:nvPr>
        </p:nvPicPr>
        <p:blipFill>
          <a:blip r:embed="rId2" cstate="print"/>
          <a:srcRect l="19381" t="27206" r="18747" b="46035"/>
          <a:stretch>
            <a:fillRect/>
          </a:stretch>
        </p:blipFill>
        <p:spPr bwMode="auto">
          <a:xfrm rot="16200000">
            <a:off x="4457701" y="2171696"/>
            <a:ext cx="6858002" cy="251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Original Documentation\Photos\Photos used in paper\DSCN3685_modified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38" t="30367" r="7349" b="23070"/>
          <a:stretch>
            <a:fillRect/>
          </a:stretch>
        </p:blipFill>
        <p:spPr bwMode="auto">
          <a:xfrm>
            <a:off x="3810000" y="5921136"/>
            <a:ext cx="4114800" cy="9368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63347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Different feeds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553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 Novel Base Station Antenna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819400"/>
            <a:ext cx="7391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AU" altLang="zh-CN" sz="2800" b="1" u="sng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Advantages:</a:t>
            </a:r>
            <a:endParaRPr lang="en-AU" altLang="zh-CN" sz="2800" b="1" dirty="0" smtClean="0"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 marL="0" indent="0">
              <a:buFont typeface="Wingdings" pitchFamily="2" charset="2"/>
              <a:buChar char="§"/>
            </a:pP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Foldable / Deployable </a:t>
            </a:r>
            <a:r>
              <a:rPr lang="en-AU" altLang="zh-CN" sz="2800" b="1" i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    </a:t>
            </a:r>
          </a:p>
          <a:p>
            <a:pPr marL="0" indent="0">
              <a:buFont typeface="Wingdings" pitchFamily="2" charset="2"/>
              <a:buChar char="§"/>
            </a:pP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Low cost –  Easy to manufacture</a:t>
            </a:r>
          </a:p>
          <a:p>
            <a:pPr marL="0" indent="0">
              <a:buFont typeface="Wingdings" pitchFamily="2" charset="2"/>
              <a:buChar char="§"/>
            </a:pP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Lightweight -Low wind-load </a:t>
            </a:r>
          </a:p>
          <a:p>
            <a:pPr marL="0" indent="0">
              <a:buFont typeface="Wingdings" pitchFamily="2" charset="2"/>
              <a:buChar char="§"/>
            </a:pP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Simple towers – easy to install</a:t>
            </a:r>
          </a:p>
          <a:p>
            <a:pPr marL="0" indent="0">
              <a:buFont typeface="Wingdings" pitchFamily="2" charset="2"/>
              <a:buChar char="§"/>
            </a:pPr>
            <a:r>
              <a:rPr lang="en-AU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No need for upgrading </a:t>
            </a: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(2G +3G + 4G+ --- )</a:t>
            </a:r>
          </a:p>
          <a:p>
            <a:pPr marL="0" indent="0">
              <a:buFont typeface="Wingdings" pitchFamily="2" charset="2"/>
              <a:buChar char="§"/>
            </a:pP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Any number of applications</a:t>
            </a:r>
          </a:p>
          <a:p>
            <a:pPr marL="0" indent="0">
              <a:buFont typeface="Wingdings" pitchFamily="2" charset="2"/>
              <a:buChar char="§"/>
            </a:pPr>
            <a:r>
              <a:rPr lang="en-AU" altLang="zh-CN" sz="2800" b="1" dirty="0" smtClean="0">
                <a:solidFill>
                  <a:srgbClr val="0070C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Co-sitting</a:t>
            </a:r>
            <a:endParaRPr lang="en-US" sz="2800" b="1" dirty="0" smtClean="0">
              <a:solidFill>
                <a:srgbClr val="0070C0"/>
              </a:solidFill>
              <a:latin typeface="Arial" pitchFamily="34" charset="0"/>
              <a:ea typeface="SimSun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65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Folding Mechanism Animation</a:t>
            </a: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good video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1219200"/>
            <a:ext cx="9143999" cy="502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3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r>
              <a:rPr lang="en-AU" altLang="zh-CN" b="1" dirty="0" smtClean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/>
            </a:r>
            <a:br>
              <a:rPr lang="en-AU" altLang="zh-CN" b="1" dirty="0" smtClean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</a:br>
            <a:r>
              <a:rPr lang="en-AU" altLang="zh-CN" b="1" dirty="0" smtClean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/>
            </a:r>
            <a:br>
              <a:rPr lang="en-AU" altLang="zh-CN" b="1" dirty="0" smtClean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</a:br>
            <a:r>
              <a:rPr lang="en-AU" altLang="zh-CN" b="1" dirty="0" smtClean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>Other Applications</a:t>
            </a:r>
            <a:br>
              <a:rPr lang="en-AU" altLang="zh-CN" b="1" dirty="0" smtClean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</a:br>
            <a:r>
              <a:rPr lang="en-AU" altLang="zh-CN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  <a:t/>
            </a:r>
            <a:br>
              <a:rPr lang="en-AU" altLang="zh-CN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</a:b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C:\Users\Dell\Desktop\DSCN87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4561" t="13158" r="21053" b="18977"/>
          <a:stretch>
            <a:fillRect/>
          </a:stretch>
        </p:blipFill>
        <p:spPr bwMode="auto">
          <a:xfrm>
            <a:off x="0" y="533400"/>
            <a:ext cx="3048000" cy="3429000"/>
          </a:xfrm>
          <a:prstGeom prst="rect">
            <a:avLst/>
          </a:prstGeom>
          <a:noFill/>
        </p:spPr>
      </p:pic>
      <p:pic>
        <p:nvPicPr>
          <p:cNvPr id="6" name="Content Placeholder 8" descr="C:\Users\Dell\AppData\Local\Microsoft\Windows\Temporary Internet Files\Low\Content.IE5\NVVN5AAD\Untitled-1[1]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67201"/>
            <a:ext cx="9144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4267200"/>
            <a:ext cx="64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*Deployable Space Shuttle Antennas</a:t>
            </a:r>
          </a:p>
          <a:p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*Deployable Satellite Antennas</a:t>
            </a:r>
          </a:p>
          <a:p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*Earth Station Antennas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0" y="1219201"/>
            <a:ext cx="6096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*Satellite TV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Antennas</a:t>
            </a:r>
          </a:p>
          <a:p>
            <a:pPr lvl="0"/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*LTE Backhaul Antennas</a:t>
            </a:r>
            <a:r>
              <a:rPr lang="en-US" sz="2800" dirty="0" smtClean="0"/>
              <a:t> </a:t>
            </a:r>
            <a:r>
              <a:rPr lang="en-US" sz="2800" b="1" dirty="0" smtClean="0"/>
              <a:t>*Biomedical Application Antennas</a:t>
            </a:r>
          </a:p>
          <a:p>
            <a:pPr lvl="0"/>
            <a:endParaRPr lang="en-US" sz="28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/>
            <a:endParaRPr lang="en-US" sz="28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88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Future Benefits for the World </a:t>
            </a: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5532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Each country will have only one network of base station antennas for all operators and for all (current &amp; future) applications</a:t>
            </a:r>
          </a:p>
          <a:p>
            <a:pPr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Low-cost, high speed (4G) telecommunications infrastructure (especially developing countries)</a:t>
            </a:r>
          </a:p>
          <a:p>
            <a:pPr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Simple, low-cost, light weight mounting system, easy to install without any human risks</a:t>
            </a:r>
          </a:p>
          <a:p>
            <a:pPr>
              <a:buFont typeface="Wingdings" pitchFamily="2" charset="2"/>
              <a:buChar char="§"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Enhances the efforts to develop </a:t>
            </a:r>
            <a:r>
              <a:rPr lang="en-US" sz="2800" b="1" i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new wireless technologies </a:t>
            </a:r>
            <a:r>
              <a:rPr lang="en-US" sz="2800" b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&amp; new applications such as </a:t>
            </a:r>
            <a:r>
              <a:rPr lang="en-US" sz="2800" b="1" i="1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medical wireless applications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334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Global LTE Subscription Map</a:t>
            </a:r>
          </a:p>
        </p:txBody>
      </p:sp>
      <p:pic>
        <p:nvPicPr>
          <p:cNvPr id="4098" name="Picture 2" descr="http://www.isuppli.com/PublishingImages/Press%20Releases/2013-01-22_l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632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867400"/>
            <a:ext cx="91440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3"/>
              </a:rPr>
              <a:t>http://www.isuppli.com/Mobile-and-Wireless-Communications/News/Pages/Global-LTE-Subscribers-Set-to-More-Than-Double-in-2013-and-Exceed-100-Million.aspx</a:t>
            </a:r>
            <a:endParaRPr lang="en-US" sz="1600" dirty="0" smtClean="0"/>
          </a:p>
          <a:p>
            <a:endParaRPr lang="en-US" sz="1100" dirty="0" smtClean="0"/>
          </a:p>
        </p:txBody>
      </p:sp>
    </p:spTree>
    <p:extLst>
      <p:ext uri="{BB962C8B-B14F-4D97-AF65-F5344CB8AC3E}">
        <p14:creationId xmlns="" xmlns:p14="http://schemas.microsoft.com/office/powerpoint/2010/main" val="228331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333" r="2500"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Smart phones - Market Size  </a:t>
            </a: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Tablets – Market Size </a:t>
            </a: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F:\all work\Investor Presentation\Tablet-and-Laptop-Sales-Projections.png"/>
          <p:cNvPicPr>
            <a:picLocks noChangeAspect="1" noChangeArrowheads="1"/>
          </p:cNvPicPr>
          <p:nvPr/>
        </p:nvPicPr>
        <p:blipFill>
          <a:blip r:embed="rId2" cstate="print"/>
          <a:srcRect l="13333" r="14167"/>
          <a:stretch>
            <a:fillRect/>
          </a:stretch>
        </p:blipFill>
        <p:spPr bwMode="auto">
          <a:xfrm>
            <a:off x="0" y="1600200"/>
            <a:ext cx="9144000" cy="480059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096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NPD expects 240 million tablets &amp; 207 million laptops to ship in 2013 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6200" y="6545759"/>
            <a:ext cx="1013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</a:t>
            </a:r>
            <a:r>
              <a:rPr lang="en-US" sz="1100" dirty="0" smtClean="0">
                <a:hlinkClick r:id="rId3"/>
              </a:rPr>
              <a:t>http://www.displaysearch.com/cps/rde/xchg/displaysearch/hs.xsl/130107_tablet_pc_market_forecast_to_surpass_notebooks_in_2013.asp</a:t>
            </a:r>
            <a:endParaRPr lang="en-US" sz="1100" dirty="0" smtClean="0"/>
          </a:p>
          <a:p>
            <a:endParaRPr lang="en-US" sz="1100" dirty="0" smtClean="0"/>
          </a:p>
          <a:p>
            <a:r>
              <a:rPr lang="en-US" sz="1100" dirty="0" smtClean="0"/>
              <a:t> </a:t>
            </a:r>
          </a:p>
          <a:p>
            <a:endParaRPr lang="en-US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16250"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/>
            <a:r>
              <a:rPr lang="en-US" sz="4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LTE Base Station - Market Size </a:t>
            </a:r>
            <a:endParaRPr lang="en-US" sz="4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/>
            <a:r>
              <a:rPr lang="en-US" sz="4400" b="1" dirty="0" smtClean="0">
                <a:solidFill>
                  <a:srgbClr val="0070C0"/>
                </a:solidFill>
                <a:latin typeface="Calibri" pitchFamily="34" charset="0"/>
                <a:ea typeface="+mj-ea"/>
                <a:cs typeface="Calibri" pitchFamily="34" charset="0"/>
              </a:rPr>
              <a:t>Base Station – Market Size </a:t>
            </a:r>
            <a:endParaRPr lang="en-US" sz="4400" b="1" dirty="0">
              <a:solidFill>
                <a:srgbClr val="0070C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4840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Fortune Global 500 (July 23, 2012 issue)  </a:t>
            </a:r>
          </a:p>
          <a:p>
            <a:r>
              <a:rPr lang="en-US" sz="1400" dirty="0" smtClean="0"/>
              <a:t> </a:t>
            </a:r>
            <a:r>
              <a:rPr lang="en-US" sz="1400" dirty="0" smtClean="0">
                <a:hlinkClick r:id="rId3"/>
              </a:rPr>
              <a:t>http://www.au.ntt.com/en/about-us/awards-recognitions.html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8430</TotalTime>
  <Words>491</Words>
  <Application>Microsoft Office PowerPoint</Application>
  <PresentationFormat>On-screen Show (4:3)</PresentationFormat>
  <Paragraphs>95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      A Novel Wideband Antenna Technology for All the New Wireless  Generations  (a) Handset Antennas (b) Base Station Antennas  Mohamed Sanad, CTO   </vt:lpstr>
      <vt:lpstr>Amant - CTO - Mohamed Sanad </vt:lpstr>
      <vt:lpstr> 4G - LTE (Long-Term Evolution) </vt:lpstr>
      <vt:lpstr> LTE Spectrum fragmentation (40 bands)  </vt:lpstr>
      <vt:lpstr>Slide 5</vt:lpstr>
      <vt:lpstr>Novel  LTE Wide band Antenna Technology</vt:lpstr>
      <vt:lpstr>Current Base Station Antenna Problems  in LTE</vt:lpstr>
      <vt:lpstr>Current Cellular Towers Failure (heavy weight)</vt:lpstr>
      <vt:lpstr>For the first time, covers any arbitrary number of frequency bands just by adding a new feed for each band</vt:lpstr>
      <vt:lpstr>Folding Mechanism Animation</vt:lpstr>
      <vt:lpstr>  Other Applications  </vt:lpstr>
      <vt:lpstr>Future Benefits for the World </vt:lpstr>
      <vt:lpstr>Global LTE Subscription Map</vt:lpstr>
      <vt:lpstr>Smart phones - Market Size  </vt:lpstr>
      <vt:lpstr> Tablets – Market Size </vt:lpstr>
      <vt:lpstr>Slide 16</vt:lpstr>
      <vt:lpstr>Slide 17</vt:lpstr>
    </vt:vector>
  </TitlesOfParts>
  <Company>AMANT Antennas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Osama</dc:creator>
  <cp:lastModifiedBy>Dell</cp:lastModifiedBy>
  <cp:revision>1120</cp:revision>
  <dcterms:created xsi:type="dcterms:W3CDTF">2010-06-06T08:48:40Z</dcterms:created>
  <dcterms:modified xsi:type="dcterms:W3CDTF">2013-05-24T16:10:49Z</dcterms:modified>
</cp:coreProperties>
</file>