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74" r:id="rId5"/>
    <p:sldId id="260" r:id="rId6"/>
    <p:sldId id="270" r:id="rId7"/>
    <p:sldId id="273" r:id="rId8"/>
    <p:sldId id="268" r:id="rId9"/>
    <p:sldId id="267" r:id="rId10"/>
    <p:sldId id="272" r:id="rId11"/>
    <p:sldId id="269" r:id="rId12"/>
    <p:sldId id="271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4902" autoAdjust="0"/>
  </p:normalViewPr>
  <p:slideViewPr>
    <p:cSldViewPr>
      <p:cViewPr>
        <p:scale>
          <a:sx n="75" d="100"/>
          <a:sy n="75" d="100"/>
        </p:scale>
        <p:origin x="-594" y="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MY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3200" dirty="0"/>
              <a:t>Profit Before Tax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412508381868401"/>
          <c:y val="0.20208735707437978"/>
          <c:w val="0.56885882670414423"/>
          <c:h val="0.69129983398414663"/>
        </c:manualLayout>
      </c:layout>
      <c:lineChart>
        <c:grouping val="standard"/>
        <c:varyColors val="0"/>
        <c:ser>
          <c:idx val="0"/>
          <c:order val="0"/>
          <c:tx>
            <c:strRef>
              <c:f>Sheet1!$E$3</c:f>
              <c:strCache>
                <c:ptCount val="1"/>
                <c:pt idx="0">
                  <c:v>Profit Before Tax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marker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Sheet1!$F$3:$H$3</c:f>
              <c:numCache>
                <c:formatCode>_(* #,##0_);_(* \(#,##0\);_(* "-"??_);_(@_)</c:formatCode>
                <c:ptCount val="3"/>
                <c:pt idx="0">
                  <c:v>488000</c:v>
                </c:pt>
                <c:pt idx="1">
                  <c:v>2109000</c:v>
                </c:pt>
                <c:pt idx="2">
                  <c:v>6560000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626048"/>
        <c:axId val="36890112"/>
      </c:lineChart>
      <c:catAx>
        <c:axId val="42626048"/>
        <c:scaling>
          <c:orientation val="minMax"/>
        </c:scaling>
        <c:delete val="0"/>
        <c:axPos val="b"/>
        <c:majorTickMark val="out"/>
        <c:minorTickMark val="none"/>
        <c:tickLblPos val="nextTo"/>
        <c:crossAx val="36890112"/>
        <c:crosses val="autoZero"/>
        <c:auto val="1"/>
        <c:lblAlgn val="ctr"/>
        <c:lblOffset val="100"/>
        <c:noMultiLvlLbl val="0"/>
      </c:catAx>
      <c:valAx>
        <c:axId val="36890112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4262604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538956-5548-4FE5-884A-91BA2AC4EEC4}" type="doc">
      <dgm:prSet loTypeId="urn:microsoft.com/office/officeart/2005/8/layout/orgChart1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271A1FDD-25D5-455A-B011-C2B1E050D38B}">
      <dgm:prSet phldrT="[Text]" custT="1"/>
      <dgm:spPr/>
      <dgm:t>
        <a:bodyPr/>
        <a:lstStyle/>
        <a:p>
          <a:r>
            <a:rPr lang="en-US" sz="2600" dirty="0" err="1" smtClean="0"/>
            <a:t>Centsless</a:t>
          </a:r>
          <a:endParaRPr lang="en-US" sz="2600" dirty="0"/>
        </a:p>
      </dgm:t>
    </dgm:pt>
    <dgm:pt modelId="{4F885FFE-EB39-4B81-9A20-8C4A70783EC3}" type="parTrans" cxnId="{CF9F55AD-EE59-4F81-AAF1-F8AD987F0932}">
      <dgm:prSet/>
      <dgm:spPr/>
      <dgm:t>
        <a:bodyPr/>
        <a:lstStyle/>
        <a:p>
          <a:endParaRPr lang="en-US"/>
        </a:p>
      </dgm:t>
    </dgm:pt>
    <dgm:pt modelId="{FBAA3849-1963-43D3-B41F-7A4A9662B127}" type="sibTrans" cxnId="{CF9F55AD-EE59-4F81-AAF1-F8AD987F0932}">
      <dgm:prSet/>
      <dgm:spPr/>
      <dgm:t>
        <a:bodyPr/>
        <a:lstStyle/>
        <a:p>
          <a:endParaRPr lang="en-US"/>
        </a:p>
      </dgm:t>
    </dgm:pt>
    <dgm:pt modelId="{DF3E280E-4F15-485B-81C5-AA9E2A1FF657}" type="asst">
      <dgm:prSet phldrT="[Text]" custT="1"/>
      <dgm:spPr/>
      <dgm:t>
        <a:bodyPr/>
        <a:lstStyle/>
        <a:p>
          <a:r>
            <a:rPr lang="en-US" sz="2200" dirty="0" smtClean="0"/>
            <a:t>Corporate Sponsorship</a:t>
          </a:r>
          <a:endParaRPr lang="en-US" sz="2200" dirty="0"/>
        </a:p>
      </dgm:t>
    </dgm:pt>
    <dgm:pt modelId="{45031B44-7639-4B28-B78A-55326C1B7A5E}" type="parTrans" cxnId="{E98D6F01-286E-440F-A146-D4C7FC77B27B}">
      <dgm:prSet/>
      <dgm:spPr/>
      <dgm:t>
        <a:bodyPr/>
        <a:lstStyle/>
        <a:p>
          <a:endParaRPr lang="en-US"/>
        </a:p>
      </dgm:t>
    </dgm:pt>
    <dgm:pt modelId="{4EC71743-CBFB-4BF4-966C-6D8120C5B7FA}" type="sibTrans" cxnId="{E98D6F01-286E-440F-A146-D4C7FC77B27B}">
      <dgm:prSet/>
      <dgm:spPr/>
      <dgm:t>
        <a:bodyPr/>
        <a:lstStyle/>
        <a:p>
          <a:endParaRPr lang="en-US"/>
        </a:p>
      </dgm:t>
    </dgm:pt>
    <dgm:pt modelId="{5963503A-101F-4241-B97D-6D338666DEAA}" type="asst">
      <dgm:prSet custT="1"/>
      <dgm:spPr/>
      <dgm:t>
        <a:bodyPr/>
        <a:lstStyle/>
        <a:p>
          <a:r>
            <a:rPr lang="en-US" sz="2200" dirty="0" smtClean="0"/>
            <a:t>Subscription</a:t>
          </a:r>
        </a:p>
        <a:p>
          <a:r>
            <a:rPr lang="en-US" sz="2200" dirty="0" smtClean="0"/>
            <a:t>(Learning Center)</a:t>
          </a:r>
          <a:endParaRPr lang="en-US" sz="2200" dirty="0"/>
        </a:p>
      </dgm:t>
    </dgm:pt>
    <dgm:pt modelId="{5121CF40-1A93-4C5C-9C27-B79391C32E79}" type="parTrans" cxnId="{23EF32EB-BB3C-422A-ACBE-98D5DB774BBE}">
      <dgm:prSet/>
      <dgm:spPr/>
      <dgm:t>
        <a:bodyPr/>
        <a:lstStyle/>
        <a:p>
          <a:endParaRPr lang="en-US"/>
        </a:p>
      </dgm:t>
    </dgm:pt>
    <dgm:pt modelId="{948A8257-BB6B-46B8-BA1C-CA3671BED646}" type="sibTrans" cxnId="{23EF32EB-BB3C-422A-ACBE-98D5DB774BBE}">
      <dgm:prSet/>
      <dgm:spPr/>
      <dgm:t>
        <a:bodyPr/>
        <a:lstStyle/>
        <a:p>
          <a:endParaRPr lang="en-US"/>
        </a:p>
      </dgm:t>
    </dgm:pt>
    <dgm:pt modelId="{C89F2309-D993-4614-9AA6-037AE1746A97}" type="asst">
      <dgm:prSet custT="1"/>
      <dgm:spPr/>
      <dgm:t>
        <a:bodyPr/>
        <a:lstStyle/>
        <a:p>
          <a:r>
            <a:rPr lang="en-US" sz="2200" dirty="0" smtClean="0"/>
            <a:t>Gifting</a:t>
          </a:r>
        </a:p>
        <a:p>
          <a:r>
            <a:rPr lang="en-US" sz="2200" dirty="0" smtClean="0"/>
            <a:t>(Parents)</a:t>
          </a:r>
          <a:endParaRPr lang="en-US" sz="2200" dirty="0"/>
        </a:p>
      </dgm:t>
    </dgm:pt>
    <dgm:pt modelId="{5AE4F742-BFA8-4EF9-B58A-42D260910FD3}" type="parTrans" cxnId="{33E274BE-B6E3-4976-AF95-72AEF7C85B52}">
      <dgm:prSet/>
      <dgm:spPr/>
      <dgm:t>
        <a:bodyPr/>
        <a:lstStyle/>
        <a:p>
          <a:endParaRPr lang="en-US"/>
        </a:p>
      </dgm:t>
    </dgm:pt>
    <dgm:pt modelId="{0DB15625-70D4-4D57-8792-0E24E3F4AB4B}" type="sibTrans" cxnId="{33E274BE-B6E3-4976-AF95-72AEF7C85B52}">
      <dgm:prSet/>
      <dgm:spPr/>
      <dgm:t>
        <a:bodyPr/>
        <a:lstStyle/>
        <a:p>
          <a:endParaRPr lang="en-US"/>
        </a:p>
      </dgm:t>
    </dgm:pt>
    <dgm:pt modelId="{CAD3DC31-1834-4486-ADC0-F656D714F34D}" type="asst">
      <dgm:prSet custT="1"/>
      <dgm:spPr/>
      <dgm:t>
        <a:bodyPr/>
        <a:lstStyle/>
        <a:p>
          <a:r>
            <a:rPr lang="en-US" sz="2200" dirty="0" smtClean="0"/>
            <a:t>Loyalty Points Purchase</a:t>
          </a:r>
        </a:p>
        <a:p>
          <a:r>
            <a:rPr lang="en-US" sz="2200" dirty="0" smtClean="0"/>
            <a:t>(Learning Center)</a:t>
          </a:r>
          <a:endParaRPr lang="en-US" sz="2200" dirty="0"/>
        </a:p>
      </dgm:t>
    </dgm:pt>
    <dgm:pt modelId="{6B447646-780B-40C7-BECB-244DC75BA8C7}" type="parTrans" cxnId="{C9673203-F247-484E-BF95-5B4AA071B3A5}">
      <dgm:prSet/>
      <dgm:spPr/>
      <dgm:t>
        <a:bodyPr/>
        <a:lstStyle/>
        <a:p>
          <a:endParaRPr lang="en-US"/>
        </a:p>
      </dgm:t>
    </dgm:pt>
    <dgm:pt modelId="{FD254BDD-DEC9-498B-9151-8FCA0FBE6674}" type="sibTrans" cxnId="{C9673203-F247-484E-BF95-5B4AA071B3A5}">
      <dgm:prSet/>
      <dgm:spPr/>
      <dgm:t>
        <a:bodyPr/>
        <a:lstStyle/>
        <a:p>
          <a:endParaRPr lang="en-US"/>
        </a:p>
      </dgm:t>
    </dgm:pt>
    <dgm:pt modelId="{1B4A20AD-9784-48D2-B58C-71E6382AFB87}" type="pres">
      <dgm:prSet presAssocID="{68538956-5548-4FE5-884A-91BA2AC4EEC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BCF76CA-CD56-43DB-A0FD-3669482062D7}" type="pres">
      <dgm:prSet presAssocID="{271A1FDD-25D5-455A-B011-C2B1E050D38B}" presName="hierRoot1" presStyleCnt="0">
        <dgm:presLayoutVars>
          <dgm:hierBranch val="init"/>
        </dgm:presLayoutVars>
      </dgm:prSet>
      <dgm:spPr/>
    </dgm:pt>
    <dgm:pt modelId="{85225322-CA2E-494B-B2A7-0AC4EBB8F900}" type="pres">
      <dgm:prSet presAssocID="{271A1FDD-25D5-455A-B011-C2B1E050D38B}" presName="rootComposite1" presStyleCnt="0"/>
      <dgm:spPr/>
    </dgm:pt>
    <dgm:pt modelId="{0013A36A-4AB0-467B-B945-FCD89F349568}" type="pres">
      <dgm:prSet presAssocID="{271A1FDD-25D5-455A-B011-C2B1E050D38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F14509-4CE4-476C-9FD2-D242D02C71ED}" type="pres">
      <dgm:prSet presAssocID="{271A1FDD-25D5-455A-B011-C2B1E050D38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3D27142-AAEC-4496-9996-9AB5B9FCA51E}" type="pres">
      <dgm:prSet presAssocID="{271A1FDD-25D5-455A-B011-C2B1E050D38B}" presName="hierChild2" presStyleCnt="0"/>
      <dgm:spPr/>
    </dgm:pt>
    <dgm:pt modelId="{7D971F47-6862-486A-8A4F-2D474E95A48D}" type="pres">
      <dgm:prSet presAssocID="{271A1FDD-25D5-455A-B011-C2B1E050D38B}" presName="hierChild3" presStyleCnt="0"/>
      <dgm:spPr/>
    </dgm:pt>
    <dgm:pt modelId="{75A88DE5-0155-4DC1-AAA9-2C6CB321823A}" type="pres">
      <dgm:prSet presAssocID="{45031B44-7639-4B28-B78A-55326C1B7A5E}" presName="Name111" presStyleLbl="parChTrans1D2" presStyleIdx="0" presStyleCnt="4"/>
      <dgm:spPr/>
      <dgm:t>
        <a:bodyPr/>
        <a:lstStyle/>
        <a:p>
          <a:endParaRPr lang="en-US"/>
        </a:p>
      </dgm:t>
    </dgm:pt>
    <dgm:pt modelId="{7B1F8361-B38E-4716-B0B8-7D984860A909}" type="pres">
      <dgm:prSet presAssocID="{DF3E280E-4F15-485B-81C5-AA9E2A1FF657}" presName="hierRoot3" presStyleCnt="0">
        <dgm:presLayoutVars>
          <dgm:hierBranch val="init"/>
        </dgm:presLayoutVars>
      </dgm:prSet>
      <dgm:spPr/>
    </dgm:pt>
    <dgm:pt modelId="{6D3F68B0-7422-4C34-8D87-641D7E317AF0}" type="pres">
      <dgm:prSet presAssocID="{DF3E280E-4F15-485B-81C5-AA9E2A1FF657}" presName="rootComposite3" presStyleCnt="0"/>
      <dgm:spPr/>
    </dgm:pt>
    <dgm:pt modelId="{6CFFCE87-15DD-43C8-B8A7-AB9048EC50E1}" type="pres">
      <dgm:prSet presAssocID="{DF3E280E-4F15-485B-81C5-AA9E2A1FF657}" presName="rootText3" presStyleLbl="asst1" presStyleIdx="0" presStyleCnt="4" custScaleX="1309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A0D64B-C3E5-4BCC-AB0A-C8A2D5FD54BD}" type="pres">
      <dgm:prSet presAssocID="{DF3E280E-4F15-485B-81C5-AA9E2A1FF657}" presName="rootConnector3" presStyleLbl="asst1" presStyleIdx="0" presStyleCnt="4"/>
      <dgm:spPr/>
      <dgm:t>
        <a:bodyPr/>
        <a:lstStyle/>
        <a:p>
          <a:endParaRPr lang="en-US"/>
        </a:p>
      </dgm:t>
    </dgm:pt>
    <dgm:pt modelId="{5BB8A2F4-9734-4A4C-80E9-AEC4B4CC06B3}" type="pres">
      <dgm:prSet presAssocID="{DF3E280E-4F15-485B-81C5-AA9E2A1FF657}" presName="hierChild6" presStyleCnt="0"/>
      <dgm:spPr/>
    </dgm:pt>
    <dgm:pt modelId="{77241B45-A787-4D46-A1BD-EF9AFF1D6025}" type="pres">
      <dgm:prSet presAssocID="{DF3E280E-4F15-485B-81C5-AA9E2A1FF657}" presName="hierChild7" presStyleCnt="0"/>
      <dgm:spPr/>
    </dgm:pt>
    <dgm:pt modelId="{F6F29D01-9E0B-4FCA-B94E-EBF41F9C8A73}" type="pres">
      <dgm:prSet presAssocID="{5121CF40-1A93-4C5C-9C27-B79391C32E79}" presName="Name111" presStyleLbl="parChTrans1D2" presStyleIdx="1" presStyleCnt="4"/>
      <dgm:spPr/>
      <dgm:t>
        <a:bodyPr/>
        <a:lstStyle/>
        <a:p>
          <a:endParaRPr lang="en-US"/>
        </a:p>
      </dgm:t>
    </dgm:pt>
    <dgm:pt modelId="{1057CC18-7A6E-4554-BA17-57437BEC92EB}" type="pres">
      <dgm:prSet presAssocID="{5963503A-101F-4241-B97D-6D338666DEAA}" presName="hierRoot3" presStyleCnt="0">
        <dgm:presLayoutVars>
          <dgm:hierBranch val="init"/>
        </dgm:presLayoutVars>
      </dgm:prSet>
      <dgm:spPr/>
    </dgm:pt>
    <dgm:pt modelId="{19D78671-D1AC-41FD-A229-621CCB363B26}" type="pres">
      <dgm:prSet presAssocID="{5963503A-101F-4241-B97D-6D338666DEAA}" presName="rootComposite3" presStyleCnt="0"/>
      <dgm:spPr/>
    </dgm:pt>
    <dgm:pt modelId="{7EB71B8D-584A-449F-8330-40C7ED2A72CF}" type="pres">
      <dgm:prSet presAssocID="{5963503A-101F-4241-B97D-6D338666DEAA}" presName="rootText3" presStyleLbl="asst1" presStyleIdx="1" presStyleCnt="4" custScaleX="1348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6DD07C-AD23-442F-9919-A7376007130E}" type="pres">
      <dgm:prSet presAssocID="{5963503A-101F-4241-B97D-6D338666DEAA}" presName="rootConnector3" presStyleLbl="asst1" presStyleIdx="1" presStyleCnt="4"/>
      <dgm:spPr/>
      <dgm:t>
        <a:bodyPr/>
        <a:lstStyle/>
        <a:p>
          <a:endParaRPr lang="en-US"/>
        </a:p>
      </dgm:t>
    </dgm:pt>
    <dgm:pt modelId="{F5860651-8435-4C33-B489-63590D75DF9E}" type="pres">
      <dgm:prSet presAssocID="{5963503A-101F-4241-B97D-6D338666DEAA}" presName="hierChild6" presStyleCnt="0"/>
      <dgm:spPr/>
    </dgm:pt>
    <dgm:pt modelId="{C13DA41E-1694-423C-9822-E411DBA3BB2E}" type="pres">
      <dgm:prSet presAssocID="{5963503A-101F-4241-B97D-6D338666DEAA}" presName="hierChild7" presStyleCnt="0"/>
      <dgm:spPr/>
    </dgm:pt>
    <dgm:pt modelId="{221119B2-67EE-4321-8672-B80334E91398}" type="pres">
      <dgm:prSet presAssocID="{5AE4F742-BFA8-4EF9-B58A-42D260910FD3}" presName="Name111" presStyleLbl="parChTrans1D2" presStyleIdx="2" presStyleCnt="4"/>
      <dgm:spPr/>
      <dgm:t>
        <a:bodyPr/>
        <a:lstStyle/>
        <a:p>
          <a:endParaRPr lang="en-US"/>
        </a:p>
      </dgm:t>
    </dgm:pt>
    <dgm:pt modelId="{EAFCEEA9-7407-4F78-ABE0-2360A7EB0CB2}" type="pres">
      <dgm:prSet presAssocID="{C89F2309-D993-4614-9AA6-037AE1746A97}" presName="hierRoot3" presStyleCnt="0">
        <dgm:presLayoutVars>
          <dgm:hierBranch val="init"/>
        </dgm:presLayoutVars>
      </dgm:prSet>
      <dgm:spPr/>
    </dgm:pt>
    <dgm:pt modelId="{151B7D29-CB0A-43DA-A0C4-10503F5A4CD0}" type="pres">
      <dgm:prSet presAssocID="{C89F2309-D993-4614-9AA6-037AE1746A97}" presName="rootComposite3" presStyleCnt="0"/>
      <dgm:spPr/>
    </dgm:pt>
    <dgm:pt modelId="{8CE7FF47-7071-424F-AFB1-E4E3FF9740BD}" type="pres">
      <dgm:prSet presAssocID="{C89F2309-D993-4614-9AA6-037AE1746A97}" presName="rootText3" presStyleLbl="asst1" presStyleIdx="2" presStyleCnt="4" custScaleX="1309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90F26C-C33B-49F6-8FC5-06902083FAD0}" type="pres">
      <dgm:prSet presAssocID="{C89F2309-D993-4614-9AA6-037AE1746A97}" presName="rootConnector3" presStyleLbl="asst1" presStyleIdx="2" presStyleCnt="4"/>
      <dgm:spPr/>
      <dgm:t>
        <a:bodyPr/>
        <a:lstStyle/>
        <a:p>
          <a:endParaRPr lang="en-US"/>
        </a:p>
      </dgm:t>
    </dgm:pt>
    <dgm:pt modelId="{4A648FAC-7E28-4040-BDCF-1DAF6CFAAE47}" type="pres">
      <dgm:prSet presAssocID="{C89F2309-D993-4614-9AA6-037AE1746A97}" presName="hierChild6" presStyleCnt="0"/>
      <dgm:spPr/>
    </dgm:pt>
    <dgm:pt modelId="{B6E10EB7-BA90-4798-BEF2-B4156B7C215A}" type="pres">
      <dgm:prSet presAssocID="{C89F2309-D993-4614-9AA6-037AE1746A97}" presName="hierChild7" presStyleCnt="0"/>
      <dgm:spPr/>
    </dgm:pt>
    <dgm:pt modelId="{1EFD0D76-5A81-4611-9210-0EEADD2E16A3}" type="pres">
      <dgm:prSet presAssocID="{6B447646-780B-40C7-BECB-244DC75BA8C7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F6323AAB-73FA-4727-AD61-81334EFF20D9}" type="pres">
      <dgm:prSet presAssocID="{CAD3DC31-1834-4486-ADC0-F656D714F34D}" presName="hierRoot3" presStyleCnt="0">
        <dgm:presLayoutVars>
          <dgm:hierBranch val="init"/>
        </dgm:presLayoutVars>
      </dgm:prSet>
      <dgm:spPr/>
    </dgm:pt>
    <dgm:pt modelId="{D9D5E1B2-3DA3-43C2-9083-2905F57CF160}" type="pres">
      <dgm:prSet presAssocID="{CAD3DC31-1834-4486-ADC0-F656D714F34D}" presName="rootComposite3" presStyleCnt="0"/>
      <dgm:spPr/>
    </dgm:pt>
    <dgm:pt modelId="{66908C94-6FEE-4ADD-98BB-AEB51F839EE1}" type="pres">
      <dgm:prSet presAssocID="{CAD3DC31-1834-4486-ADC0-F656D714F34D}" presName="rootText3" presStyleLbl="asst1" presStyleIdx="3" presStyleCnt="4" custScaleX="1348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BF584E-EA31-4AD2-BE1E-30AB1C97F153}" type="pres">
      <dgm:prSet presAssocID="{CAD3DC31-1834-4486-ADC0-F656D714F34D}" presName="rootConnector3" presStyleLbl="asst1" presStyleIdx="3" presStyleCnt="4"/>
      <dgm:spPr/>
      <dgm:t>
        <a:bodyPr/>
        <a:lstStyle/>
        <a:p>
          <a:endParaRPr lang="en-US"/>
        </a:p>
      </dgm:t>
    </dgm:pt>
    <dgm:pt modelId="{ED07F6FD-0191-433D-AE11-76AB3820E42E}" type="pres">
      <dgm:prSet presAssocID="{CAD3DC31-1834-4486-ADC0-F656D714F34D}" presName="hierChild6" presStyleCnt="0"/>
      <dgm:spPr/>
    </dgm:pt>
    <dgm:pt modelId="{6C1FDDC3-151E-49E7-B25F-41C8CD3C9E34}" type="pres">
      <dgm:prSet presAssocID="{CAD3DC31-1834-4486-ADC0-F656D714F34D}" presName="hierChild7" presStyleCnt="0"/>
      <dgm:spPr/>
    </dgm:pt>
  </dgm:ptLst>
  <dgm:cxnLst>
    <dgm:cxn modelId="{33E274BE-B6E3-4976-AF95-72AEF7C85B52}" srcId="{271A1FDD-25D5-455A-B011-C2B1E050D38B}" destId="{C89F2309-D993-4614-9AA6-037AE1746A97}" srcOrd="2" destOrd="0" parTransId="{5AE4F742-BFA8-4EF9-B58A-42D260910FD3}" sibTransId="{0DB15625-70D4-4D57-8792-0E24E3F4AB4B}"/>
    <dgm:cxn modelId="{1A340229-8D2F-0649-B13B-63AE2E972B8E}" type="presOf" srcId="{45031B44-7639-4B28-B78A-55326C1B7A5E}" destId="{75A88DE5-0155-4DC1-AAA9-2C6CB321823A}" srcOrd="0" destOrd="0" presId="urn:microsoft.com/office/officeart/2005/8/layout/orgChart1"/>
    <dgm:cxn modelId="{C9673203-F247-484E-BF95-5B4AA071B3A5}" srcId="{271A1FDD-25D5-455A-B011-C2B1E050D38B}" destId="{CAD3DC31-1834-4486-ADC0-F656D714F34D}" srcOrd="3" destOrd="0" parTransId="{6B447646-780B-40C7-BECB-244DC75BA8C7}" sibTransId="{FD254BDD-DEC9-498B-9151-8FCA0FBE6674}"/>
    <dgm:cxn modelId="{86FD6528-9098-CA40-AD29-4A2BF4014115}" type="presOf" srcId="{271A1FDD-25D5-455A-B011-C2B1E050D38B}" destId="{0013A36A-4AB0-467B-B945-FCD89F349568}" srcOrd="0" destOrd="0" presId="urn:microsoft.com/office/officeart/2005/8/layout/orgChart1"/>
    <dgm:cxn modelId="{951AFED8-3723-494D-9CA0-28A883B810E5}" type="presOf" srcId="{5AE4F742-BFA8-4EF9-B58A-42D260910FD3}" destId="{221119B2-67EE-4321-8672-B80334E91398}" srcOrd="0" destOrd="0" presId="urn:microsoft.com/office/officeart/2005/8/layout/orgChart1"/>
    <dgm:cxn modelId="{4A055F88-5257-9140-AEA5-BFF914540E28}" type="presOf" srcId="{271A1FDD-25D5-455A-B011-C2B1E050D38B}" destId="{58F14509-4CE4-476C-9FD2-D242D02C71ED}" srcOrd="1" destOrd="0" presId="urn:microsoft.com/office/officeart/2005/8/layout/orgChart1"/>
    <dgm:cxn modelId="{DD613D30-262C-CF4D-8A14-9A7F2B24236E}" type="presOf" srcId="{68538956-5548-4FE5-884A-91BA2AC4EEC4}" destId="{1B4A20AD-9784-48D2-B58C-71E6382AFB87}" srcOrd="0" destOrd="0" presId="urn:microsoft.com/office/officeart/2005/8/layout/orgChart1"/>
    <dgm:cxn modelId="{8F41406A-3787-9340-B120-DACBB9DEED63}" type="presOf" srcId="{CAD3DC31-1834-4486-ADC0-F656D714F34D}" destId="{66908C94-6FEE-4ADD-98BB-AEB51F839EE1}" srcOrd="0" destOrd="0" presId="urn:microsoft.com/office/officeart/2005/8/layout/orgChart1"/>
    <dgm:cxn modelId="{CF9F55AD-EE59-4F81-AAF1-F8AD987F0932}" srcId="{68538956-5548-4FE5-884A-91BA2AC4EEC4}" destId="{271A1FDD-25D5-455A-B011-C2B1E050D38B}" srcOrd="0" destOrd="0" parTransId="{4F885FFE-EB39-4B81-9A20-8C4A70783EC3}" sibTransId="{FBAA3849-1963-43D3-B41F-7A4A9662B127}"/>
    <dgm:cxn modelId="{F2CC527A-60A5-B541-BCF0-871CFC2E7677}" type="presOf" srcId="{CAD3DC31-1834-4486-ADC0-F656D714F34D}" destId="{6BBF584E-EA31-4AD2-BE1E-30AB1C97F153}" srcOrd="1" destOrd="0" presId="urn:microsoft.com/office/officeart/2005/8/layout/orgChart1"/>
    <dgm:cxn modelId="{D8A08A2A-91FC-B147-A9C2-850BF2FAF09D}" type="presOf" srcId="{C89F2309-D993-4614-9AA6-037AE1746A97}" destId="{8CE7FF47-7071-424F-AFB1-E4E3FF9740BD}" srcOrd="0" destOrd="0" presId="urn:microsoft.com/office/officeart/2005/8/layout/orgChart1"/>
    <dgm:cxn modelId="{7B770A10-D5CE-D94F-A1C4-CB837E737195}" type="presOf" srcId="{C89F2309-D993-4614-9AA6-037AE1746A97}" destId="{7B90F26C-C33B-49F6-8FC5-06902083FAD0}" srcOrd="1" destOrd="0" presId="urn:microsoft.com/office/officeart/2005/8/layout/orgChart1"/>
    <dgm:cxn modelId="{6DA4F441-4793-EC4C-81DD-0A181599FD4D}" type="presOf" srcId="{DF3E280E-4F15-485B-81C5-AA9E2A1FF657}" destId="{4EA0D64B-C3E5-4BCC-AB0A-C8A2D5FD54BD}" srcOrd="1" destOrd="0" presId="urn:microsoft.com/office/officeart/2005/8/layout/orgChart1"/>
    <dgm:cxn modelId="{C36C3414-8D4F-9F47-BAE3-63C06A8C761D}" type="presOf" srcId="{5963503A-101F-4241-B97D-6D338666DEAA}" destId="{7EB71B8D-584A-449F-8330-40C7ED2A72CF}" srcOrd="0" destOrd="0" presId="urn:microsoft.com/office/officeart/2005/8/layout/orgChart1"/>
    <dgm:cxn modelId="{E98D6F01-286E-440F-A146-D4C7FC77B27B}" srcId="{271A1FDD-25D5-455A-B011-C2B1E050D38B}" destId="{DF3E280E-4F15-485B-81C5-AA9E2A1FF657}" srcOrd="0" destOrd="0" parTransId="{45031B44-7639-4B28-B78A-55326C1B7A5E}" sibTransId="{4EC71743-CBFB-4BF4-966C-6D8120C5B7FA}"/>
    <dgm:cxn modelId="{72978ADD-FDD4-7442-A9E5-6802ED91526D}" type="presOf" srcId="{DF3E280E-4F15-485B-81C5-AA9E2A1FF657}" destId="{6CFFCE87-15DD-43C8-B8A7-AB9048EC50E1}" srcOrd="0" destOrd="0" presId="urn:microsoft.com/office/officeart/2005/8/layout/orgChart1"/>
    <dgm:cxn modelId="{A9CFB569-FDE2-9A45-A39D-1D9149BE28AC}" type="presOf" srcId="{5963503A-101F-4241-B97D-6D338666DEAA}" destId="{B36DD07C-AD23-442F-9919-A7376007130E}" srcOrd="1" destOrd="0" presId="urn:microsoft.com/office/officeart/2005/8/layout/orgChart1"/>
    <dgm:cxn modelId="{84E3FCB8-323A-9147-9670-AAB6D9ECBA7D}" type="presOf" srcId="{5121CF40-1A93-4C5C-9C27-B79391C32E79}" destId="{F6F29D01-9E0B-4FCA-B94E-EBF41F9C8A73}" srcOrd="0" destOrd="0" presId="urn:microsoft.com/office/officeart/2005/8/layout/orgChart1"/>
    <dgm:cxn modelId="{0E4430F7-9885-3F45-ADA1-67D1D594FC80}" type="presOf" srcId="{6B447646-780B-40C7-BECB-244DC75BA8C7}" destId="{1EFD0D76-5A81-4611-9210-0EEADD2E16A3}" srcOrd="0" destOrd="0" presId="urn:microsoft.com/office/officeart/2005/8/layout/orgChart1"/>
    <dgm:cxn modelId="{23EF32EB-BB3C-422A-ACBE-98D5DB774BBE}" srcId="{271A1FDD-25D5-455A-B011-C2B1E050D38B}" destId="{5963503A-101F-4241-B97D-6D338666DEAA}" srcOrd="1" destOrd="0" parTransId="{5121CF40-1A93-4C5C-9C27-B79391C32E79}" sibTransId="{948A8257-BB6B-46B8-BA1C-CA3671BED646}"/>
    <dgm:cxn modelId="{A001D9DF-B1E6-6B41-8BF5-6053FD598BB7}" type="presParOf" srcId="{1B4A20AD-9784-48D2-B58C-71E6382AFB87}" destId="{CBCF76CA-CD56-43DB-A0FD-3669482062D7}" srcOrd="0" destOrd="0" presId="urn:microsoft.com/office/officeart/2005/8/layout/orgChart1"/>
    <dgm:cxn modelId="{B8FE0270-D8A0-7149-879E-5655A25B1E34}" type="presParOf" srcId="{CBCF76CA-CD56-43DB-A0FD-3669482062D7}" destId="{85225322-CA2E-494B-B2A7-0AC4EBB8F900}" srcOrd="0" destOrd="0" presId="urn:microsoft.com/office/officeart/2005/8/layout/orgChart1"/>
    <dgm:cxn modelId="{19010B78-268A-3047-BE2B-63579344DAA3}" type="presParOf" srcId="{85225322-CA2E-494B-B2A7-0AC4EBB8F900}" destId="{0013A36A-4AB0-467B-B945-FCD89F349568}" srcOrd="0" destOrd="0" presId="urn:microsoft.com/office/officeart/2005/8/layout/orgChart1"/>
    <dgm:cxn modelId="{12F675A7-E8F0-7F43-9022-203F3C568D32}" type="presParOf" srcId="{85225322-CA2E-494B-B2A7-0AC4EBB8F900}" destId="{58F14509-4CE4-476C-9FD2-D242D02C71ED}" srcOrd="1" destOrd="0" presId="urn:microsoft.com/office/officeart/2005/8/layout/orgChart1"/>
    <dgm:cxn modelId="{721F9BD2-7D8D-8D4E-9307-FAE011971970}" type="presParOf" srcId="{CBCF76CA-CD56-43DB-A0FD-3669482062D7}" destId="{13D27142-AAEC-4496-9996-9AB5B9FCA51E}" srcOrd="1" destOrd="0" presId="urn:microsoft.com/office/officeart/2005/8/layout/orgChart1"/>
    <dgm:cxn modelId="{CC4A40CE-BCB2-0846-8BA9-11F123E36CA8}" type="presParOf" srcId="{CBCF76CA-CD56-43DB-A0FD-3669482062D7}" destId="{7D971F47-6862-486A-8A4F-2D474E95A48D}" srcOrd="2" destOrd="0" presId="urn:microsoft.com/office/officeart/2005/8/layout/orgChart1"/>
    <dgm:cxn modelId="{9D413E1F-0281-364E-BDC6-E82C7B9FEB7F}" type="presParOf" srcId="{7D971F47-6862-486A-8A4F-2D474E95A48D}" destId="{75A88DE5-0155-4DC1-AAA9-2C6CB321823A}" srcOrd="0" destOrd="0" presId="urn:microsoft.com/office/officeart/2005/8/layout/orgChart1"/>
    <dgm:cxn modelId="{B57C3C37-4BFD-F24A-8185-0B6B610C272D}" type="presParOf" srcId="{7D971F47-6862-486A-8A4F-2D474E95A48D}" destId="{7B1F8361-B38E-4716-B0B8-7D984860A909}" srcOrd="1" destOrd="0" presId="urn:microsoft.com/office/officeart/2005/8/layout/orgChart1"/>
    <dgm:cxn modelId="{1A1FD3A6-4CCF-B642-86F4-746789127503}" type="presParOf" srcId="{7B1F8361-B38E-4716-B0B8-7D984860A909}" destId="{6D3F68B0-7422-4C34-8D87-641D7E317AF0}" srcOrd="0" destOrd="0" presId="urn:microsoft.com/office/officeart/2005/8/layout/orgChart1"/>
    <dgm:cxn modelId="{41100D78-CC17-EB4A-BD40-B9D87C2845EC}" type="presParOf" srcId="{6D3F68B0-7422-4C34-8D87-641D7E317AF0}" destId="{6CFFCE87-15DD-43C8-B8A7-AB9048EC50E1}" srcOrd="0" destOrd="0" presId="urn:microsoft.com/office/officeart/2005/8/layout/orgChart1"/>
    <dgm:cxn modelId="{4031D38B-EE39-D442-BA0E-6C9D6E928B07}" type="presParOf" srcId="{6D3F68B0-7422-4C34-8D87-641D7E317AF0}" destId="{4EA0D64B-C3E5-4BCC-AB0A-C8A2D5FD54BD}" srcOrd="1" destOrd="0" presId="urn:microsoft.com/office/officeart/2005/8/layout/orgChart1"/>
    <dgm:cxn modelId="{84EEE4BD-D02C-1B48-A1BE-893321967702}" type="presParOf" srcId="{7B1F8361-B38E-4716-B0B8-7D984860A909}" destId="{5BB8A2F4-9734-4A4C-80E9-AEC4B4CC06B3}" srcOrd="1" destOrd="0" presId="urn:microsoft.com/office/officeart/2005/8/layout/orgChart1"/>
    <dgm:cxn modelId="{BE4973DC-DC56-B743-8330-73F1B9087EBD}" type="presParOf" srcId="{7B1F8361-B38E-4716-B0B8-7D984860A909}" destId="{77241B45-A787-4D46-A1BD-EF9AFF1D6025}" srcOrd="2" destOrd="0" presId="urn:microsoft.com/office/officeart/2005/8/layout/orgChart1"/>
    <dgm:cxn modelId="{3DBB4A86-C367-154B-9C14-5722C8DFE61B}" type="presParOf" srcId="{7D971F47-6862-486A-8A4F-2D474E95A48D}" destId="{F6F29D01-9E0B-4FCA-B94E-EBF41F9C8A73}" srcOrd="2" destOrd="0" presId="urn:microsoft.com/office/officeart/2005/8/layout/orgChart1"/>
    <dgm:cxn modelId="{2D2908CF-6801-E642-9ECF-36D72536AAB2}" type="presParOf" srcId="{7D971F47-6862-486A-8A4F-2D474E95A48D}" destId="{1057CC18-7A6E-4554-BA17-57437BEC92EB}" srcOrd="3" destOrd="0" presId="urn:microsoft.com/office/officeart/2005/8/layout/orgChart1"/>
    <dgm:cxn modelId="{52FF16A3-742E-E54D-AA24-155FAD4AC6ED}" type="presParOf" srcId="{1057CC18-7A6E-4554-BA17-57437BEC92EB}" destId="{19D78671-D1AC-41FD-A229-621CCB363B26}" srcOrd="0" destOrd="0" presId="urn:microsoft.com/office/officeart/2005/8/layout/orgChart1"/>
    <dgm:cxn modelId="{60469419-8756-0F46-B58D-D98168D78D2F}" type="presParOf" srcId="{19D78671-D1AC-41FD-A229-621CCB363B26}" destId="{7EB71B8D-584A-449F-8330-40C7ED2A72CF}" srcOrd="0" destOrd="0" presId="urn:microsoft.com/office/officeart/2005/8/layout/orgChart1"/>
    <dgm:cxn modelId="{8C276887-0BCB-DE42-92BB-F021CCAB3381}" type="presParOf" srcId="{19D78671-D1AC-41FD-A229-621CCB363B26}" destId="{B36DD07C-AD23-442F-9919-A7376007130E}" srcOrd="1" destOrd="0" presId="urn:microsoft.com/office/officeart/2005/8/layout/orgChart1"/>
    <dgm:cxn modelId="{F0918F05-E27B-6D4F-86B7-9AB4EEA2CB59}" type="presParOf" srcId="{1057CC18-7A6E-4554-BA17-57437BEC92EB}" destId="{F5860651-8435-4C33-B489-63590D75DF9E}" srcOrd="1" destOrd="0" presId="urn:microsoft.com/office/officeart/2005/8/layout/orgChart1"/>
    <dgm:cxn modelId="{0AAF0BC0-3EAA-5D4A-AFF7-602BAAA506AA}" type="presParOf" srcId="{1057CC18-7A6E-4554-BA17-57437BEC92EB}" destId="{C13DA41E-1694-423C-9822-E411DBA3BB2E}" srcOrd="2" destOrd="0" presId="urn:microsoft.com/office/officeart/2005/8/layout/orgChart1"/>
    <dgm:cxn modelId="{74C483A3-4BA7-AC40-86CC-AE1885CFF58F}" type="presParOf" srcId="{7D971F47-6862-486A-8A4F-2D474E95A48D}" destId="{221119B2-67EE-4321-8672-B80334E91398}" srcOrd="4" destOrd="0" presId="urn:microsoft.com/office/officeart/2005/8/layout/orgChart1"/>
    <dgm:cxn modelId="{4394A89E-03CC-7347-869C-25709AA65B9A}" type="presParOf" srcId="{7D971F47-6862-486A-8A4F-2D474E95A48D}" destId="{EAFCEEA9-7407-4F78-ABE0-2360A7EB0CB2}" srcOrd="5" destOrd="0" presId="urn:microsoft.com/office/officeart/2005/8/layout/orgChart1"/>
    <dgm:cxn modelId="{251F85AA-0C76-3047-8EF7-DDEA328021FB}" type="presParOf" srcId="{EAFCEEA9-7407-4F78-ABE0-2360A7EB0CB2}" destId="{151B7D29-CB0A-43DA-A0C4-10503F5A4CD0}" srcOrd="0" destOrd="0" presId="urn:microsoft.com/office/officeart/2005/8/layout/orgChart1"/>
    <dgm:cxn modelId="{26390D11-87C3-6E4D-AD4A-BAB70C34A70C}" type="presParOf" srcId="{151B7D29-CB0A-43DA-A0C4-10503F5A4CD0}" destId="{8CE7FF47-7071-424F-AFB1-E4E3FF9740BD}" srcOrd="0" destOrd="0" presId="urn:microsoft.com/office/officeart/2005/8/layout/orgChart1"/>
    <dgm:cxn modelId="{FBD0466A-3BF3-5C4D-AD2A-FD542503B3EB}" type="presParOf" srcId="{151B7D29-CB0A-43DA-A0C4-10503F5A4CD0}" destId="{7B90F26C-C33B-49F6-8FC5-06902083FAD0}" srcOrd="1" destOrd="0" presId="urn:microsoft.com/office/officeart/2005/8/layout/orgChart1"/>
    <dgm:cxn modelId="{899F085B-021E-F44A-8655-E69B2988E282}" type="presParOf" srcId="{EAFCEEA9-7407-4F78-ABE0-2360A7EB0CB2}" destId="{4A648FAC-7E28-4040-BDCF-1DAF6CFAAE47}" srcOrd="1" destOrd="0" presId="urn:microsoft.com/office/officeart/2005/8/layout/orgChart1"/>
    <dgm:cxn modelId="{1F063E20-C1D6-AC4D-B953-EDD531958D36}" type="presParOf" srcId="{EAFCEEA9-7407-4F78-ABE0-2360A7EB0CB2}" destId="{B6E10EB7-BA90-4798-BEF2-B4156B7C215A}" srcOrd="2" destOrd="0" presId="urn:microsoft.com/office/officeart/2005/8/layout/orgChart1"/>
    <dgm:cxn modelId="{241D30F1-41EB-7B41-91B2-727F6CEB94A7}" type="presParOf" srcId="{7D971F47-6862-486A-8A4F-2D474E95A48D}" destId="{1EFD0D76-5A81-4611-9210-0EEADD2E16A3}" srcOrd="6" destOrd="0" presId="urn:microsoft.com/office/officeart/2005/8/layout/orgChart1"/>
    <dgm:cxn modelId="{2162FBFA-B612-BC40-901E-849973555D48}" type="presParOf" srcId="{7D971F47-6862-486A-8A4F-2D474E95A48D}" destId="{F6323AAB-73FA-4727-AD61-81334EFF20D9}" srcOrd="7" destOrd="0" presId="urn:microsoft.com/office/officeart/2005/8/layout/orgChart1"/>
    <dgm:cxn modelId="{CD5C48EF-7507-3F45-9778-E4F2314C264B}" type="presParOf" srcId="{F6323AAB-73FA-4727-AD61-81334EFF20D9}" destId="{D9D5E1B2-3DA3-43C2-9083-2905F57CF160}" srcOrd="0" destOrd="0" presId="urn:microsoft.com/office/officeart/2005/8/layout/orgChart1"/>
    <dgm:cxn modelId="{796EA22D-3AC4-E94E-8FEC-5F62B5D5B22F}" type="presParOf" srcId="{D9D5E1B2-3DA3-43C2-9083-2905F57CF160}" destId="{66908C94-6FEE-4ADD-98BB-AEB51F839EE1}" srcOrd="0" destOrd="0" presId="urn:microsoft.com/office/officeart/2005/8/layout/orgChart1"/>
    <dgm:cxn modelId="{8BE63433-FA2C-4847-A0CF-7F9208E020B6}" type="presParOf" srcId="{D9D5E1B2-3DA3-43C2-9083-2905F57CF160}" destId="{6BBF584E-EA31-4AD2-BE1E-30AB1C97F153}" srcOrd="1" destOrd="0" presId="urn:microsoft.com/office/officeart/2005/8/layout/orgChart1"/>
    <dgm:cxn modelId="{48A0F663-D21C-4B40-BF70-F05FE7927443}" type="presParOf" srcId="{F6323AAB-73FA-4727-AD61-81334EFF20D9}" destId="{ED07F6FD-0191-433D-AE11-76AB3820E42E}" srcOrd="1" destOrd="0" presId="urn:microsoft.com/office/officeart/2005/8/layout/orgChart1"/>
    <dgm:cxn modelId="{661520EE-9B0D-6F41-AB03-2B97A87DBFB8}" type="presParOf" srcId="{F6323AAB-73FA-4727-AD61-81334EFF20D9}" destId="{6C1FDDC3-151E-49E7-B25F-41C8CD3C9E3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D0D76-5A81-4611-9210-0EEADD2E16A3}">
      <dsp:nvSpPr>
        <dsp:cNvPr id="0" name=""/>
        <dsp:cNvSpPr/>
      </dsp:nvSpPr>
      <dsp:spPr>
        <a:xfrm>
          <a:off x="3910857" y="1294500"/>
          <a:ext cx="271579" cy="3026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6168"/>
              </a:lnTo>
              <a:lnTo>
                <a:pt x="271579" y="30261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1119B2-67EE-4321-8672-B80334E91398}">
      <dsp:nvSpPr>
        <dsp:cNvPr id="0" name=""/>
        <dsp:cNvSpPr/>
      </dsp:nvSpPr>
      <dsp:spPr>
        <a:xfrm>
          <a:off x="3639278" y="1294500"/>
          <a:ext cx="271579" cy="3026168"/>
        </a:xfrm>
        <a:custGeom>
          <a:avLst/>
          <a:gdLst/>
          <a:ahLst/>
          <a:cxnLst/>
          <a:rect l="0" t="0" r="0" b="0"/>
          <a:pathLst>
            <a:path>
              <a:moveTo>
                <a:pt x="271579" y="0"/>
              </a:moveTo>
              <a:lnTo>
                <a:pt x="271579" y="3026168"/>
              </a:lnTo>
              <a:lnTo>
                <a:pt x="0" y="30261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F29D01-9E0B-4FCA-B94E-EBF41F9C8A73}">
      <dsp:nvSpPr>
        <dsp:cNvPr id="0" name=""/>
        <dsp:cNvSpPr/>
      </dsp:nvSpPr>
      <dsp:spPr>
        <a:xfrm>
          <a:off x="3910857" y="1294500"/>
          <a:ext cx="271579" cy="1189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9775"/>
              </a:lnTo>
              <a:lnTo>
                <a:pt x="271579" y="118977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A88DE5-0155-4DC1-AAA9-2C6CB321823A}">
      <dsp:nvSpPr>
        <dsp:cNvPr id="0" name=""/>
        <dsp:cNvSpPr/>
      </dsp:nvSpPr>
      <dsp:spPr>
        <a:xfrm>
          <a:off x="3639278" y="1294500"/>
          <a:ext cx="271579" cy="1189775"/>
        </a:xfrm>
        <a:custGeom>
          <a:avLst/>
          <a:gdLst/>
          <a:ahLst/>
          <a:cxnLst/>
          <a:rect l="0" t="0" r="0" b="0"/>
          <a:pathLst>
            <a:path>
              <a:moveTo>
                <a:pt x="271579" y="0"/>
              </a:moveTo>
              <a:lnTo>
                <a:pt x="271579" y="1189775"/>
              </a:lnTo>
              <a:lnTo>
                <a:pt x="0" y="118977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13A36A-4AB0-467B-B945-FCD89F349568}">
      <dsp:nvSpPr>
        <dsp:cNvPr id="0" name=""/>
        <dsp:cNvSpPr/>
      </dsp:nvSpPr>
      <dsp:spPr>
        <a:xfrm>
          <a:off x="2617622" y="1265"/>
          <a:ext cx="2586468" cy="12932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Centsless</a:t>
          </a:r>
          <a:endParaRPr lang="en-US" sz="2600" kern="1200" dirty="0"/>
        </a:p>
      </dsp:txBody>
      <dsp:txXfrm>
        <a:off x="2617622" y="1265"/>
        <a:ext cx="2586468" cy="1293234"/>
      </dsp:txXfrm>
    </dsp:sp>
    <dsp:sp modelId="{6CFFCE87-15DD-43C8-B8A7-AB9048EC50E1}">
      <dsp:nvSpPr>
        <dsp:cNvPr id="0" name=""/>
        <dsp:cNvSpPr/>
      </dsp:nvSpPr>
      <dsp:spPr>
        <a:xfrm>
          <a:off x="251727" y="1837658"/>
          <a:ext cx="3387550" cy="12932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Corporate Sponsorship</a:t>
          </a:r>
          <a:endParaRPr lang="en-US" sz="2200" kern="1200" dirty="0"/>
        </a:p>
      </dsp:txBody>
      <dsp:txXfrm>
        <a:off x="251727" y="1837658"/>
        <a:ext cx="3387550" cy="1293234"/>
      </dsp:txXfrm>
    </dsp:sp>
    <dsp:sp modelId="{7EB71B8D-584A-449F-8330-40C7ED2A72CF}">
      <dsp:nvSpPr>
        <dsp:cNvPr id="0" name=""/>
        <dsp:cNvSpPr/>
      </dsp:nvSpPr>
      <dsp:spPr>
        <a:xfrm>
          <a:off x="4182436" y="1837658"/>
          <a:ext cx="3486715" cy="12932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Subscription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(Learning Center)</a:t>
          </a:r>
          <a:endParaRPr lang="en-US" sz="2200" kern="1200" dirty="0"/>
        </a:p>
      </dsp:txBody>
      <dsp:txXfrm>
        <a:off x="4182436" y="1837658"/>
        <a:ext cx="3486715" cy="1293234"/>
      </dsp:txXfrm>
    </dsp:sp>
    <dsp:sp modelId="{8CE7FF47-7071-424F-AFB1-E4E3FF9740BD}">
      <dsp:nvSpPr>
        <dsp:cNvPr id="0" name=""/>
        <dsp:cNvSpPr/>
      </dsp:nvSpPr>
      <dsp:spPr>
        <a:xfrm>
          <a:off x="251727" y="3674051"/>
          <a:ext cx="3387550" cy="12932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Gifting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(Parents)</a:t>
          </a:r>
          <a:endParaRPr lang="en-US" sz="2200" kern="1200" dirty="0"/>
        </a:p>
      </dsp:txBody>
      <dsp:txXfrm>
        <a:off x="251727" y="3674051"/>
        <a:ext cx="3387550" cy="1293234"/>
      </dsp:txXfrm>
    </dsp:sp>
    <dsp:sp modelId="{66908C94-6FEE-4ADD-98BB-AEB51F839EE1}">
      <dsp:nvSpPr>
        <dsp:cNvPr id="0" name=""/>
        <dsp:cNvSpPr/>
      </dsp:nvSpPr>
      <dsp:spPr>
        <a:xfrm>
          <a:off x="4182436" y="3674051"/>
          <a:ext cx="3486715" cy="12932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Loyalty Points Purchase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(Learning Center)</a:t>
          </a:r>
          <a:endParaRPr lang="en-US" sz="2200" kern="1200" dirty="0"/>
        </a:p>
      </dsp:txBody>
      <dsp:txXfrm>
        <a:off x="4182436" y="3674051"/>
        <a:ext cx="3486715" cy="1293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3F511-8B2B-4901-A41E-7EC72F835C8A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3B559-3497-42E0-A270-E6D74BD580D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0316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3B559-3497-42E0-A270-E6D74BD580DF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44209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BA3C-595C-4E1A-95D9-A758B3EC804E}" type="slidenum">
              <a:rPr lang="en-MY" smtClean="0"/>
              <a:pPr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48042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 err="1" smtClean="0"/>
              <a:t>programme</a:t>
            </a:r>
            <a:r>
              <a:rPr lang="en-US" baseline="0" dirty="0" smtClean="0"/>
              <a:t> will reach out to about 100 schools in Malaysia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BA3C-595C-4E1A-95D9-A758B3EC804E}" type="slidenum">
              <a:rPr lang="en-MY" smtClean="0"/>
              <a:pPr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48042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four main revenue streams,</a:t>
            </a:r>
            <a:r>
              <a:rPr lang="en-US" baseline="0" dirty="0" smtClean="0"/>
              <a:t> direct purchase of points, sponsorships, Subscription, loyalty points purchase. 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BA3C-595C-4E1A-95D9-A758B3EC804E}" type="slidenum">
              <a:rPr lang="en-MY" smtClean="0"/>
              <a:pPr/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42838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</a:t>
            </a:r>
            <a:r>
              <a:rPr lang="en-US" dirty="0" err="1" smtClean="0"/>
              <a:t>forsee</a:t>
            </a:r>
            <a:r>
              <a:rPr lang="en-US" baseline="0" dirty="0" smtClean="0"/>
              <a:t> a marked increase in profits after year 2, </a:t>
            </a:r>
            <a:r>
              <a:rPr lang="en-US" baseline="0" dirty="0" err="1" smtClean="0"/>
              <a:t>whiich</a:t>
            </a:r>
            <a:r>
              <a:rPr lang="en-US" baseline="0" dirty="0" smtClean="0"/>
              <a:t> we plan to expand to Indonesia and Thailand…</a:t>
            </a:r>
            <a:endParaRPr lang="en-MY" dirty="0" smtClean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BA3C-595C-4E1A-95D9-A758B3EC804E}" type="slidenum">
              <a:rPr lang="en-MY" smtClean="0"/>
              <a:pPr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15782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BA3C-595C-4E1A-95D9-A758B3EC804E}" type="slidenum">
              <a:rPr lang="en-MY" smtClean="0"/>
              <a:pPr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46071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3497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18342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87843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7800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382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3531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579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847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2468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9556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544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913E1-4FE9-4BBA-B84B-54CA4BF7760D}" type="datetimeFigureOut">
              <a:rPr lang="en-MY" smtClean="0"/>
              <a:t>25/5/2013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B0C9E-74E2-4B97-BFBF-FD6D6E17D209}" type="slidenum">
              <a:rPr lang="en-MY" smtClean="0"/>
              <a:t>‹#›</a:t>
            </a:fld>
            <a:endParaRPr lang="en-MY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26051" y="1052736"/>
            <a:ext cx="80918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13"/>
          <a:srcRect t="8942" b="827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 rot="1838731">
            <a:off x="7135906" y="10180"/>
            <a:ext cx="3448237" cy="3065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0406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.png"/><Relationship Id="rId9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8" b="17920"/>
          <a:stretch/>
        </p:blipFill>
        <p:spPr bwMode="auto">
          <a:xfrm>
            <a:off x="2402634" y="2852936"/>
            <a:ext cx="4338733" cy="119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38100"/>
            <a:ext cx="931545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3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449924"/>
            <a:ext cx="504056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>
              <a:latin typeface="Arial Rounded MT Bold" pitchFamily="34" charset="0"/>
            </a:endParaRPr>
          </a:p>
          <a:p>
            <a:pPr algn="ctr"/>
            <a:r>
              <a:rPr lang="en-US" sz="3700" b="1" dirty="0" smtClean="0">
                <a:latin typeface="Arial Rounded MT Bold" pitchFamily="34" charset="0"/>
              </a:rPr>
              <a:t>STUDENTS ARE NOT </a:t>
            </a:r>
          </a:p>
          <a:p>
            <a:pPr algn="ctr"/>
            <a:r>
              <a:rPr lang="en-US" sz="3700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MOTIVATED </a:t>
            </a:r>
          </a:p>
          <a:p>
            <a:pPr algn="ctr"/>
            <a:r>
              <a:rPr lang="en-US" sz="3700" b="1" dirty="0" smtClean="0">
                <a:latin typeface="Arial Rounded MT Bold" pitchFamily="34" charset="0"/>
              </a:rPr>
              <a:t>TO EXCEL IN </a:t>
            </a:r>
          </a:p>
          <a:p>
            <a:pPr algn="ctr"/>
            <a:r>
              <a:rPr lang="en-US" sz="3700" b="1" dirty="0" smtClean="0">
                <a:latin typeface="Arial Rounded MT Bold" pitchFamily="34" charset="0"/>
              </a:rPr>
              <a:t>THE CLASSROOM </a:t>
            </a:r>
          </a:p>
          <a:p>
            <a:pPr algn="ctr"/>
            <a:r>
              <a:rPr lang="en-US" sz="3700" b="1" dirty="0" smtClean="0">
                <a:latin typeface="Arial Rounded MT Bold" pitchFamily="34" charset="0"/>
              </a:rPr>
              <a:t>&amp; BEYOND </a:t>
            </a:r>
            <a:endParaRPr lang="en-MY" sz="3700" b="1" dirty="0"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8550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What Gap Are We Addressing?</a:t>
            </a:r>
            <a:endParaRPr lang="en-MY" sz="2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26051" y="1052736"/>
            <a:ext cx="80918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0" y="1772816"/>
            <a:ext cx="9324528" cy="6771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extBox 1"/>
          <p:cNvSpPr txBox="1"/>
          <p:nvPr/>
        </p:nvSpPr>
        <p:spPr>
          <a:xfrm>
            <a:off x="683568" y="1772816"/>
            <a:ext cx="734481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 Rounded MT Bold" pitchFamily="34" charset="0"/>
              </a:rPr>
              <a:t>WE TACKLE A PROBLEM IN THE </a:t>
            </a:r>
            <a:r>
              <a:rPr lang="en-US" sz="2000" b="1" dirty="0">
                <a:solidFill>
                  <a:schemeClr val="bg1"/>
                </a:solidFill>
                <a:latin typeface="Arial Rounded MT Bold" pitchFamily="34" charset="0"/>
              </a:rPr>
              <a:t>$4 TRILLION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 Rounded MT Bold" pitchFamily="34" charset="0"/>
              </a:rPr>
              <a:t>EDUCATION MARKET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:</a:t>
            </a: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827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38550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How Does it Work?</a:t>
            </a:r>
            <a:endParaRPr lang="en-MY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268760"/>
            <a:ext cx="1705860" cy="13681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995936" y="2564904"/>
            <a:ext cx="2520280" cy="2654269"/>
            <a:chOff x="3553225" y="3298239"/>
            <a:chExt cx="2020441" cy="2148775"/>
          </a:xfrm>
        </p:grpSpPr>
        <p:grpSp>
          <p:nvGrpSpPr>
            <p:cNvPr id="6" name="Group 5"/>
            <p:cNvGrpSpPr/>
            <p:nvPr/>
          </p:nvGrpSpPr>
          <p:grpSpPr>
            <a:xfrm>
              <a:off x="3601535" y="3298239"/>
              <a:ext cx="1714711" cy="1590346"/>
              <a:chOff x="4217636" y="4831460"/>
              <a:chExt cx="1714711" cy="1590346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240260" y="4831460"/>
                <a:ext cx="1692087" cy="1093270"/>
                <a:chOff x="5824880" y="2589729"/>
                <a:chExt cx="1692087" cy="1093270"/>
              </a:xfrm>
            </p:grpSpPr>
            <p:pic>
              <p:nvPicPr>
                <p:cNvPr id="9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6099"/>
                <a:stretch/>
              </p:blipFill>
              <p:spPr bwMode="auto">
                <a:xfrm>
                  <a:off x="6864198" y="2704793"/>
                  <a:ext cx="652769" cy="54615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6099"/>
                <a:stretch/>
              </p:blipFill>
              <p:spPr bwMode="auto">
                <a:xfrm>
                  <a:off x="6843170" y="3309809"/>
                  <a:ext cx="446037" cy="3731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1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6099"/>
                <a:stretch/>
              </p:blipFill>
              <p:spPr bwMode="auto">
                <a:xfrm>
                  <a:off x="6541149" y="2589729"/>
                  <a:ext cx="446037" cy="3731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2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6099"/>
                <a:stretch/>
              </p:blipFill>
              <p:spPr bwMode="auto">
                <a:xfrm>
                  <a:off x="5824880" y="2817168"/>
                  <a:ext cx="1018290" cy="8519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8" name="TextBox 7"/>
              <p:cNvSpPr txBox="1"/>
              <p:nvPr/>
            </p:nvSpPr>
            <p:spPr>
              <a:xfrm>
                <a:off x="4217636" y="6083252"/>
                <a:ext cx="1847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553225" y="4550031"/>
              <a:ext cx="2020441" cy="89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atin typeface="Arial" pitchFamily="34" charset="0"/>
                  <a:cs typeface="Arial" pitchFamily="34" charset="0"/>
                </a:rPr>
                <a:t>Student is awarded </a:t>
              </a:r>
              <a:r>
                <a:rPr lang="en-US" sz="2200" dirty="0" err="1" smtClean="0">
                  <a:latin typeface="Arial" pitchFamily="34" charset="0"/>
                  <a:cs typeface="Arial" pitchFamily="34" charset="0"/>
                </a:rPr>
                <a:t>Centsless</a:t>
              </a:r>
              <a:r>
                <a:rPr lang="en-US" sz="2200" dirty="0" smtClean="0">
                  <a:latin typeface="Arial" pitchFamily="34" charset="0"/>
                  <a:cs typeface="Arial" pitchFamily="34" charset="0"/>
                </a:rPr>
                <a:t> points</a:t>
              </a:r>
              <a:endParaRPr lang="en-MY" sz="22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202" y="4293096"/>
            <a:ext cx="2255491" cy="134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5517232"/>
            <a:ext cx="244827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 smtClean="0">
                <a:latin typeface="Arial" pitchFamily="34" charset="0"/>
                <a:cs typeface="Arial" pitchFamily="34" charset="0"/>
              </a:rPr>
              <a:t>Student redeems points or bid in auctions</a:t>
            </a:r>
            <a:endParaRPr lang="en-MY" sz="23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60" y="2708920"/>
            <a:ext cx="1224136" cy="12241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/>
          <a:srcRect l="9668" t="1666" r="11333" b="2667"/>
          <a:stretch/>
        </p:blipFill>
        <p:spPr>
          <a:xfrm>
            <a:off x="755577" y="4077072"/>
            <a:ext cx="1080120" cy="10673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552" y="5445225"/>
            <a:ext cx="1512168" cy="1008112"/>
          </a:xfrm>
          <a:prstGeom prst="rect">
            <a:avLst/>
          </a:prstGeom>
        </p:spPr>
      </p:pic>
      <p:pic>
        <p:nvPicPr>
          <p:cNvPr id="17" name="Picture 16" descr="Screen Shot 2013-05-25 at 11.44.03 AM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3" t="12963" r="40466" b="29630"/>
          <a:stretch/>
        </p:blipFill>
        <p:spPr>
          <a:xfrm>
            <a:off x="3118964" y="1988840"/>
            <a:ext cx="876972" cy="410445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75656" y="2708920"/>
            <a:ext cx="20204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Student complete specific 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tasks</a:t>
            </a:r>
            <a:endParaRPr lang="en-MY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933763">
            <a:off x="6425741" y="2869857"/>
            <a:ext cx="1718405" cy="138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4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95536" y="3140968"/>
            <a:ext cx="8352928" cy="1728192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057400" y="3412629"/>
            <a:ext cx="6400800" cy="585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Myriad Pro" pitchFamily="34" charset="0"/>
                <a:cs typeface="Myriad Pro"/>
              </a:rPr>
              <a:t>Target Audience &amp; 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Myriad Pro" pitchFamily="34" charset="0"/>
                <a:cs typeface="Myriad Pro"/>
              </a:rPr>
              <a:t>Market Size</a:t>
            </a:r>
          </a:p>
        </p:txBody>
      </p:sp>
      <p:sp>
        <p:nvSpPr>
          <p:cNvPr id="21" name="Oval 20"/>
          <p:cNvSpPr/>
          <p:nvPr/>
        </p:nvSpPr>
        <p:spPr>
          <a:xfrm>
            <a:off x="1039416" y="3360008"/>
            <a:ext cx="982198" cy="93308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Myriad Pro" pitchFamily="34" charset="0"/>
                <a:cs typeface="Myriad Pro"/>
              </a:rPr>
              <a:t>1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Myriad Pro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7540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200" y="-38100"/>
            <a:ext cx="93184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38550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Who is Our Market &amp; Why?</a:t>
            </a:r>
            <a:endParaRPr lang="en-MY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27784" y="936104"/>
            <a:ext cx="3888432" cy="537321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Private &amp; Public  Schools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Institutions of </a:t>
            </a:r>
          </a:p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Higher Learning </a:t>
            </a:r>
          </a:p>
          <a:p>
            <a:pPr algn="ctr"/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They would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 better equipped to engage their students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Attendance, Homework &amp; Assignments would be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Gamified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MY" sz="2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84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132856"/>
            <a:ext cx="849694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200" dirty="0" smtClean="0">
                <a:latin typeface="Arial Rounded MT Bold" pitchFamily="34" charset="0"/>
              </a:rPr>
              <a:t>Anticipated Market Size :</a:t>
            </a:r>
          </a:p>
          <a:p>
            <a:pPr algn="ctr"/>
            <a:r>
              <a:rPr lang="en-MY" sz="3200" dirty="0" smtClean="0">
                <a:latin typeface="Arial Rounded MT Bold" pitchFamily="34" charset="0"/>
              </a:rPr>
              <a:t>(Urban students aged 8 – 20)</a:t>
            </a:r>
            <a:r>
              <a:rPr lang="en-MY" sz="3700" dirty="0" smtClean="0">
                <a:latin typeface="Arial Rounded MT Bold" pitchFamily="34" charset="0"/>
              </a:rPr>
              <a:t>:</a:t>
            </a:r>
          </a:p>
          <a:p>
            <a:pPr algn="ctr"/>
            <a:endParaRPr lang="en-MY" sz="3700" dirty="0" smtClean="0">
              <a:latin typeface="Arial Rounded MT Bold" pitchFamily="34" charset="0"/>
            </a:endParaRPr>
          </a:p>
          <a:p>
            <a:pPr marL="571500" indent="-571500" algn="ctr">
              <a:buFont typeface="Wingdings" charset="0"/>
              <a:buChar char="Ø"/>
            </a:pPr>
            <a:r>
              <a:rPr lang="en-MY" sz="3800" b="1" dirty="0" smtClean="0">
                <a:solidFill>
                  <a:srgbClr val="E46C0A"/>
                </a:solidFill>
                <a:latin typeface="Arial Rounded MT Bold" pitchFamily="34" charset="0"/>
              </a:rPr>
              <a:t>50 million (S East Asia)</a:t>
            </a:r>
          </a:p>
          <a:p>
            <a:pPr marL="571500" indent="-571500" algn="ctr">
              <a:buFont typeface="Wingdings" charset="0"/>
              <a:buChar char="Ø"/>
            </a:pPr>
            <a:r>
              <a:rPr lang="en-MY" sz="3800" b="1" dirty="0" smtClean="0">
                <a:solidFill>
                  <a:srgbClr val="E46C0A"/>
                </a:solidFill>
                <a:latin typeface="Arial Rounded MT Bold" pitchFamily="34" charset="0"/>
              </a:rPr>
              <a:t>130 </a:t>
            </a:r>
            <a:r>
              <a:rPr lang="en-MY" sz="3800" b="1" dirty="0">
                <a:solidFill>
                  <a:srgbClr val="E46C0A"/>
                </a:solidFill>
                <a:latin typeface="Arial Rounded MT Bold" pitchFamily="34" charset="0"/>
              </a:rPr>
              <a:t>million (</a:t>
            </a:r>
            <a:r>
              <a:rPr lang="en-MY" sz="3800" b="1" dirty="0" smtClean="0">
                <a:solidFill>
                  <a:srgbClr val="E46C0A"/>
                </a:solidFill>
                <a:latin typeface="Arial Rounded MT Bold" pitchFamily="34" charset="0"/>
              </a:rPr>
              <a:t>S. </a:t>
            </a:r>
            <a:r>
              <a:rPr lang="en-MY" sz="3800" b="1" dirty="0">
                <a:solidFill>
                  <a:srgbClr val="E46C0A"/>
                </a:solidFill>
                <a:latin typeface="Arial Rounded MT Bold" pitchFamily="34" charset="0"/>
              </a:rPr>
              <a:t>East </a:t>
            </a:r>
            <a:r>
              <a:rPr lang="en-MY" sz="3800" b="1" dirty="0" smtClean="0">
                <a:solidFill>
                  <a:srgbClr val="E46C0A"/>
                </a:solidFill>
                <a:latin typeface="Arial Rounded MT Bold" pitchFamily="34" charset="0"/>
              </a:rPr>
              <a:t>Asia+ East Asia)</a:t>
            </a:r>
            <a:endParaRPr lang="en-MY" sz="3800" b="1" dirty="0">
              <a:solidFill>
                <a:srgbClr val="E46C0A"/>
              </a:solidFill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8550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Size of Our Market :</a:t>
            </a:r>
            <a:endParaRPr lang="en-MY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96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95536" y="3140968"/>
            <a:ext cx="8352928" cy="17281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057400" y="3700661"/>
            <a:ext cx="6400800" cy="585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Myriad Pro" pitchFamily="34" charset="0"/>
                <a:cs typeface="Myriad Pro"/>
              </a:rPr>
              <a:t>Partners &amp; Roll Out plans</a:t>
            </a:r>
          </a:p>
        </p:txBody>
      </p:sp>
      <p:sp>
        <p:nvSpPr>
          <p:cNvPr id="21" name="Oval 20"/>
          <p:cNvSpPr/>
          <p:nvPr/>
        </p:nvSpPr>
        <p:spPr>
          <a:xfrm>
            <a:off x="1039416" y="3648040"/>
            <a:ext cx="982198" cy="93308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Myriad Pro" pitchFamily="34" charset="0"/>
                <a:cs typeface="Myriad Pro"/>
              </a:rPr>
              <a:t>2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Myriad Pro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7540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59427"/>
            <a:ext cx="9144000" cy="828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ounded Rectangle 14"/>
          <p:cNvSpPr/>
          <p:nvPr/>
        </p:nvSpPr>
        <p:spPr>
          <a:xfrm>
            <a:off x="228600" y="1491952"/>
            <a:ext cx="2903240" cy="5105400"/>
          </a:xfrm>
          <a:prstGeom prst="roundRect">
            <a:avLst/>
          </a:prstGeom>
          <a:solidFill>
            <a:srgbClr val="7F7F7F">
              <a:alpha val="58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1387" y1="27251" x2="53834" y2="12165"/>
                        <a14:foregroundMark x1="8809" y1="10219" x2="89560" y2="25304"/>
                        <a14:foregroundMark x1="11256" y1="4380" x2="94617" y2="20438"/>
                        <a14:backgroundMark x1="65579" y1="4136" x2="92822" y2="6813"/>
                        <a14:backgroundMark x1="98042" y1="54258" x2="95595" y2="93674"/>
                        <a14:backgroundMark x1="57586" y1="96594" x2="13703" y2="95377"/>
                        <a14:backgroundMark x1="1958" y1="18005" x2="326" y2="442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818" y="1484784"/>
            <a:ext cx="5579701" cy="3741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0" y="2750840"/>
            <a:ext cx="305983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rgbClr val="333333"/>
                </a:solidFill>
                <a:latin typeface="Myriad Pro"/>
                <a:cs typeface="Myriad Pro"/>
              </a:rPr>
              <a:t>Singapore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FF660A"/>
                </a:solidFill>
                <a:latin typeface="Myriad Pro"/>
                <a:cs typeface="Myriad Pro"/>
              </a:rPr>
              <a:t>70</a:t>
            </a:r>
            <a:r>
              <a:rPr lang="en-US" sz="2400" dirty="0" smtClean="0">
                <a:solidFill>
                  <a:schemeClr val="bg1"/>
                </a:solidFill>
                <a:latin typeface="Myriad Pro"/>
                <a:cs typeface="Myriad Pro"/>
              </a:rPr>
              <a:t> schools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0" y="3746376"/>
            <a:ext cx="305983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solidFill>
                  <a:srgbClr val="333333"/>
                </a:solidFill>
                <a:latin typeface="Myriad Pro"/>
                <a:cs typeface="Myriad Pro"/>
              </a:rPr>
              <a:t>Malaysia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FF660A"/>
                </a:solidFill>
                <a:latin typeface="Myriad Pro"/>
                <a:cs typeface="Myriad Pro"/>
              </a:rPr>
              <a:t>8000</a:t>
            </a:r>
            <a:r>
              <a:rPr lang="en-US" sz="2400" dirty="0" smtClean="0">
                <a:solidFill>
                  <a:schemeClr val="bg1"/>
                </a:solidFill>
                <a:latin typeface="Myriad Pro"/>
                <a:cs typeface="Myriad Pro"/>
              </a:rPr>
              <a:t> schools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0" y="404664"/>
            <a:ext cx="9144000" cy="685800"/>
          </a:xfrm>
          <a:prstGeom prst="rect">
            <a:avLst/>
          </a:prstGeom>
          <a:solidFill>
            <a:schemeClr val="bg1">
              <a:lumMod val="85000"/>
              <a:lumOff val="15000"/>
              <a:alpha val="83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n-ea"/>
                <a:cs typeface="Myriad Pro"/>
              </a:rPr>
              <a:t>Cashville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n-ea"/>
                <a:cs typeface="Myriad Pro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n-ea"/>
                <a:cs typeface="Myriad Pro"/>
              </a:rPr>
              <a:t>Kidz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n-ea"/>
                <a:cs typeface="Myriad Pro"/>
              </a:rPr>
              <a:t> TV Series</a:t>
            </a:r>
            <a:endParaRPr lang="en-US" sz="4000" b="1" dirty="0" smtClean="0">
              <a:solidFill>
                <a:schemeClr val="accent6">
                  <a:lumMod val="75000"/>
                </a:schemeClr>
              </a:solidFill>
              <a:latin typeface="Myriad Pro" pitchFamily="34" charset="0"/>
              <a:cs typeface="Myriad Pro"/>
            </a:endParaRPr>
          </a:p>
          <a:p>
            <a:pPr marL="342900" lvl="0" indent="-342900" algn="ctr">
              <a:spcBef>
                <a:spcPct val="20000"/>
              </a:spcBef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n-ea"/>
              <a:cs typeface="Myriad Pro"/>
            </a:endParaRPr>
          </a:p>
        </p:txBody>
      </p:sp>
      <p:pic>
        <p:nvPicPr>
          <p:cNvPr id="14" name="Picture 13" descr="CashVille Logo_New_2013.jp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10" b="99130" l="9966" r="93975">
                        <a14:foregroundMark x1="33809" y1="23281" x2="33809" y2="23281"/>
                        <a14:foregroundMark x1="67133" y1="36684" x2="67133" y2="36684"/>
                        <a14:foregroundMark x1="34723" y1="25762" x2="34723" y2="25762"/>
                        <a14:foregroundMark x1="38207" y1="22933" x2="38207" y2="22933"/>
                        <a14:foregroundMark x1="55311" y1="29634" x2="55311" y2="29634"/>
                        <a14:foregroundMark x1="73415" y1="42341" x2="73415" y2="42341"/>
                        <a14:foregroundMark x1="76985" y1="43864" x2="76985" y2="43864"/>
                        <a14:foregroundMark x1="36122" y1="53525" x2="36122" y2="53525"/>
                        <a14:foregroundMark x1="66676" y1="56527" x2="66676" y2="56527"/>
                        <a14:foregroundMark x1="38692" y1="47781" x2="38692" y2="47781"/>
                        <a14:foregroundMark x1="44832" y1="69843" x2="44832" y2="69843"/>
                        <a14:foregroundMark x1="27984" y1="96171" x2="27984" y2="96171"/>
                        <a14:foregroundMark x1="56539" y1="72280" x2="56539" y2="722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8" y="908720"/>
            <a:ext cx="3072592" cy="2016224"/>
          </a:xfrm>
          <a:prstGeom prst="rect">
            <a:avLst/>
          </a:prstGeom>
        </p:spPr>
      </p:pic>
      <p:sp>
        <p:nvSpPr>
          <p:cNvPr id="19" name="Subtitle 2"/>
          <p:cNvSpPr txBox="1">
            <a:spLocks/>
          </p:cNvSpPr>
          <p:nvPr/>
        </p:nvSpPr>
        <p:spPr>
          <a:xfrm>
            <a:off x="179512" y="5085184"/>
            <a:ext cx="291581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00" b="1" dirty="0" smtClean="0">
                <a:solidFill>
                  <a:srgbClr val="333333"/>
                </a:solidFill>
                <a:latin typeface="Myriad Pro"/>
                <a:cs typeface="Myriad Pro"/>
              </a:rPr>
              <a:t>Online &amp; Offline Engagement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FF660A"/>
                </a:solidFill>
                <a:latin typeface="Myriad Pro"/>
                <a:cs typeface="Myriad Pro"/>
              </a:rPr>
              <a:t>&gt; </a:t>
            </a:r>
            <a:r>
              <a:rPr lang="en-US" sz="2800" b="1" dirty="0" smtClean="0">
                <a:solidFill>
                  <a:srgbClr val="FF660A"/>
                </a:solidFill>
                <a:latin typeface="Myriad Pro"/>
                <a:cs typeface="Myriad Pro"/>
              </a:rPr>
              <a:t>200,000</a:t>
            </a:r>
            <a:r>
              <a:rPr lang="en-US" sz="2800" dirty="0" smtClean="0">
                <a:solidFill>
                  <a:schemeClr val="bg1"/>
                </a:solidFill>
                <a:latin typeface="Myriad Pro"/>
                <a:cs typeface="Myriad Pro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Myriad Pro"/>
                <a:cs typeface="Myriad Pro"/>
              </a:rPr>
              <a:t>students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/>
          <a:srcRect t="34206" b="33628"/>
          <a:stretch/>
        </p:blipFill>
        <p:spPr>
          <a:xfrm>
            <a:off x="6852174" y="5730716"/>
            <a:ext cx="2275802" cy="54902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4022" y="5584196"/>
            <a:ext cx="1215214" cy="764340"/>
          </a:xfrm>
          <a:prstGeom prst="rect">
            <a:avLst/>
          </a:prstGeom>
        </p:spPr>
      </p:pic>
      <p:pic>
        <p:nvPicPr>
          <p:cNvPr id="22" name="Picture 21" descr="MoneyTree Logo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404" y="5269974"/>
            <a:ext cx="2244452" cy="118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1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59427"/>
            <a:ext cx="9144000" cy="828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ounded Rectangle 18"/>
          <p:cNvSpPr/>
          <p:nvPr/>
        </p:nvSpPr>
        <p:spPr>
          <a:xfrm>
            <a:off x="838200" y="1524000"/>
            <a:ext cx="7334200" cy="5334000"/>
          </a:xfrm>
          <a:prstGeom prst="roundRect">
            <a:avLst/>
          </a:prstGeom>
          <a:solidFill>
            <a:schemeClr val="bg1">
              <a:lumMod val="50000"/>
              <a:alpha val="58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043608" y="4149080"/>
            <a:ext cx="64008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 smtClean="0">
                <a:solidFill>
                  <a:srgbClr val="FF660A"/>
                </a:solidFill>
                <a:latin typeface="Myriad Pro"/>
                <a:cs typeface="Myriad Pro"/>
              </a:rPr>
              <a:t>100</a:t>
            </a:r>
            <a:r>
              <a:rPr lang="en-US" dirty="0" smtClean="0">
                <a:solidFill>
                  <a:schemeClr val="bg1"/>
                </a:solidFill>
                <a:latin typeface="Myriad Pro"/>
                <a:cs typeface="Myriad Pro"/>
              </a:rPr>
              <a:t> schools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259632" y="4822304"/>
            <a:ext cx="6400800" cy="1198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 smtClean="0">
                <a:solidFill>
                  <a:srgbClr val="FF660A"/>
                </a:solidFill>
                <a:latin typeface="Myriad Pro"/>
                <a:cs typeface="Myriad Pro"/>
              </a:rPr>
              <a:t>&gt; 25,000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Myriad Pro"/>
                <a:cs typeface="Myriad Pro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Myriad Pro"/>
                <a:cs typeface="Myriad Pro"/>
              </a:rPr>
              <a:t>students</a:t>
            </a:r>
            <a:endParaRPr lang="en-US" sz="36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219200" y="5470376"/>
            <a:ext cx="6400800" cy="1198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 smtClean="0">
                <a:solidFill>
                  <a:srgbClr val="FF660A"/>
                </a:solidFill>
                <a:latin typeface="Myriad Pro"/>
                <a:cs typeface="Myriad Pro"/>
              </a:rPr>
              <a:t>&gt; 60,000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Myriad Pro"/>
                <a:cs typeface="Myriad Pro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Myriad Pro"/>
                <a:cs typeface="Myriad Pro"/>
              </a:rPr>
              <a:t>parents &amp; friends</a:t>
            </a:r>
            <a:endParaRPr lang="en-US" sz="36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pic>
        <p:nvPicPr>
          <p:cNvPr id="10" name="Picture 9" descr="FirstSteps E-Store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68" b="71400"/>
          <a:stretch/>
        </p:blipFill>
        <p:spPr>
          <a:xfrm>
            <a:off x="4860032" y="1700808"/>
            <a:ext cx="2592288" cy="1485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696" y="1916832"/>
            <a:ext cx="2286000" cy="102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0" y="23580"/>
            <a:ext cx="9144000" cy="1245180"/>
          </a:xfrm>
          <a:prstGeom prst="rect">
            <a:avLst/>
          </a:prstGeom>
          <a:solidFill>
            <a:schemeClr val="bg1">
              <a:lumMod val="85000"/>
              <a:lumOff val="15000"/>
              <a:alpha val="83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cs typeface="Myriad Pro"/>
              </a:rPr>
              <a:t>E-store management training </a:t>
            </a:r>
          </a:p>
          <a:p>
            <a:pPr marL="342900" indent="-342900" algn="ctr">
              <a:spcBef>
                <a:spcPct val="20000"/>
              </a:spcBef>
            </a:pP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cs typeface="Myriad Pro"/>
              </a:rPr>
              <a:t>for schools</a:t>
            </a:r>
            <a:endParaRPr lang="en-US" sz="3700" b="1" dirty="0" smtClean="0">
              <a:solidFill>
                <a:schemeClr val="accent6">
                  <a:lumMod val="75000"/>
                </a:schemeClr>
              </a:solidFill>
              <a:latin typeface="Myriad Pro" pitchFamily="34" charset="0"/>
              <a:cs typeface="Myriad Pro"/>
            </a:endParaRPr>
          </a:p>
          <a:p>
            <a:pPr marL="342900" lvl="0" indent="-342900" algn="ctr">
              <a:spcBef>
                <a:spcPct val="20000"/>
              </a:spcBef>
            </a:pPr>
            <a:endParaRPr kumimoji="0" lang="en-US" sz="3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cs typeface="Myriad Pro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827584" y="3356992"/>
            <a:ext cx="716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n-US" sz="2000" dirty="0" smtClean="0">
                <a:solidFill>
                  <a:schemeClr val="bg1"/>
                </a:solidFill>
              </a:rPr>
              <a:t>A program that is run by the Malaysian Technology Development Corporation (MTDC) that aims to promote student entrepreneurship. 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57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95536" y="3140968"/>
            <a:ext cx="8352928" cy="1728192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057400" y="3429000"/>
            <a:ext cx="6400800" cy="585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Myriad Pro" pitchFamily="34" charset="0"/>
                <a:cs typeface="Myriad Pro"/>
              </a:rPr>
              <a:t>Revenue Streams, Financials and Growth</a:t>
            </a:r>
          </a:p>
        </p:txBody>
      </p:sp>
      <p:sp>
        <p:nvSpPr>
          <p:cNvPr id="21" name="Oval 20"/>
          <p:cNvSpPr/>
          <p:nvPr/>
        </p:nvSpPr>
        <p:spPr>
          <a:xfrm>
            <a:off x="1039416" y="3432016"/>
            <a:ext cx="982198" cy="93308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Myriad Pro" pitchFamily="34" charset="0"/>
                <a:cs typeface="Myriad Pro"/>
              </a:rPr>
              <a:t>3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Myriad Pro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17747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59427"/>
            <a:ext cx="9144000" cy="828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323528" y="1219200"/>
            <a:ext cx="8496944" cy="5450160"/>
          </a:xfrm>
          <a:prstGeom prst="roundRect">
            <a:avLst/>
          </a:prstGeom>
          <a:solidFill>
            <a:schemeClr val="tx1">
              <a:alpha val="58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0" y="304800"/>
            <a:ext cx="9144000" cy="685800"/>
          </a:xfrm>
          <a:prstGeom prst="rect">
            <a:avLst/>
          </a:prstGeom>
          <a:solidFill>
            <a:schemeClr val="bg1">
              <a:lumMod val="85000"/>
              <a:lumOff val="15000"/>
              <a:alpha val="83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4000" b="1" dirty="0" smtClean="0">
                <a:latin typeface="Myriad Pro" pitchFamily="34" charset="0"/>
                <a:cs typeface="Myriad Pro"/>
              </a:rPr>
              <a:t>Revenue Streams</a:t>
            </a:r>
          </a:p>
          <a:p>
            <a:pPr marL="342900" lvl="0" indent="-342900" algn="ctr">
              <a:spcBef>
                <a:spcPct val="20000"/>
              </a:spcBef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yriad Pro" pitchFamily="34" charset="0"/>
              <a:ea typeface="+mn-ea"/>
              <a:cs typeface="Myriad Pro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571878737"/>
              </p:ext>
            </p:extLst>
          </p:nvPr>
        </p:nvGraphicFramePr>
        <p:xfrm>
          <a:off x="539552" y="1412776"/>
          <a:ext cx="792088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4352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59427"/>
            <a:ext cx="9144000" cy="828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ounded Rectangle 13"/>
          <p:cNvSpPr/>
          <p:nvPr/>
        </p:nvSpPr>
        <p:spPr>
          <a:xfrm>
            <a:off x="381000" y="1295400"/>
            <a:ext cx="8229600" cy="5334000"/>
          </a:xfrm>
          <a:prstGeom prst="roundRect">
            <a:avLst/>
          </a:prstGeom>
          <a:solidFill>
            <a:schemeClr val="tx1">
              <a:lumMod val="85000"/>
              <a:lumOff val="15000"/>
              <a:alpha val="58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304800"/>
            <a:ext cx="9144000" cy="685800"/>
          </a:xfrm>
          <a:prstGeom prst="rect">
            <a:avLst/>
          </a:prstGeom>
          <a:solidFill>
            <a:schemeClr val="bg1">
              <a:lumMod val="85000"/>
              <a:lumOff val="15000"/>
              <a:alpha val="83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n-ea"/>
                <a:cs typeface="Myriad Pro"/>
              </a:rPr>
              <a:t>       Forecast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n-ea"/>
                <a:cs typeface="Myriad Pro"/>
              </a:rPr>
              <a:t> - </a:t>
            </a:r>
            <a:r>
              <a:rPr lang="en-US" sz="4000" b="1" dirty="0" smtClean="0">
                <a:latin typeface="Myriad Pro" pitchFamily="34" charset="0"/>
                <a:cs typeface="Myriad Pro"/>
              </a:rPr>
              <a:t>Profit and Loss</a:t>
            </a:r>
            <a:endParaRPr lang="en-US" sz="4000" b="1" dirty="0" smtClean="0">
              <a:solidFill>
                <a:schemeClr val="accent6">
                  <a:lumMod val="75000"/>
                </a:schemeClr>
              </a:solidFill>
              <a:latin typeface="Myriad Pro" pitchFamily="34" charset="0"/>
              <a:cs typeface="Myriad Pro"/>
            </a:endParaRPr>
          </a:p>
          <a:p>
            <a:pPr marL="342900" lvl="0" indent="-342900" algn="ctr">
              <a:spcBef>
                <a:spcPct val="20000"/>
              </a:spcBef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n-ea"/>
              <a:cs typeface="Myriad Pro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3850306"/>
              </p:ext>
            </p:extLst>
          </p:nvPr>
        </p:nvGraphicFramePr>
        <p:xfrm>
          <a:off x="467544" y="1628800"/>
          <a:ext cx="8085906" cy="4276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372200" y="5445224"/>
            <a:ext cx="649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Year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60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t="9167" b="80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304800"/>
            <a:ext cx="9144000" cy="685800"/>
          </a:xfrm>
          <a:prstGeom prst="rect">
            <a:avLst/>
          </a:prstGeom>
          <a:solidFill>
            <a:schemeClr val="bg1">
              <a:lumMod val="85000"/>
              <a:lumOff val="15000"/>
              <a:alpha val="83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3600" b="1" dirty="0" smtClean="0">
                <a:latin typeface="Myriad Pro" pitchFamily="34" charset="0"/>
                <a:cs typeface="Myriad Pro"/>
              </a:rPr>
              <a:t>Centsless says Thank You!</a:t>
            </a:r>
            <a:endParaRPr lang="en-US" sz="3600" b="1" dirty="0" smtClean="0">
              <a:solidFill>
                <a:schemeClr val="accent6">
                  <a:lumMod val="75000"/>
                </a:schemeClr>
              </a:solidFill>
              <a:latin typeface="Myriad Pro" pitchFamily="34" charset="0"/>
              <a:cs typeface="Myriad Pro"/>
            </a:endParaRPr>
          </a:p>
          <a:p>
            <a:pPr marL="342900" lvl="0" indent="-342900" algn="ctr">
              <a:spcBef>
                <a:spcPct val="20000"/>
              </a:spcBef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cs typeface="Myriad Pro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57200" y="1219200"/>
            <a:ext cx="8326120" cy="2443611"/>
            <a:chOff x="665480" y="1676400"/>
            <a:chExt cx="8326120" cy="2443611"/>
          </a:xfrm>
        </p:grpSpPr>
        <p:pic>
          <p:nvPicPr>
            <p:cNvPr id="10" name="Picture 2" descr="C:\Documents and Settings\jolene\My Documents\My Pictures\PICTURES\_MG_005801844.jpg"/>
            <p:cNvPicPr>
              <a:picLocks noChangeAspect="1" noChangeArrowheads="1"/>
            </p:cNvPicPr>
            <p:nvPr/>
          </p:nvPicPr>
          <p:blipFill>
            <a:blip r:embed="rId5"/>
            <a:srcRect l="11364" r="2273" b="8913"/>
            <a:stretch>
              <a:fillRect/>
            </a:stretch>
          </p:blipFill>
          <p:spPr bwMode="auto">
            <a:xfrm>
              <a:off x="665480" y="1676400"/>
              <a:ext cx="1544320" cy="2438400"/>
            </a:xfrm>
            <a:prstGeom prst="rect">
              <a:avLst/>
            </a:prstGeom>
            <a:noFill/>
            <a:effectLst/>
          </p:spPr>
        </p:pic>
        <p:pic>
          <p:nvPicPr>
            <p:cNvPr id="12" name="Picture 3" descr="C:\Documents and Settings\jolene\My Documents\My Pictures\PICTURES\_MG_007101847.jpg"/>
            <p:cNvPicPr>
              <a:picLocks noChangeAspect="1" noChangeArrowheads="1"/>
            </p:cNvPicPr>
            <p:nvPr/>
          </p:nvPicPr>
          <p:blipFill>
            <a:blip r:embed="rId6"/>
            <a:srcRect r="-714"/>
            <a:stretch>
              <a:fillRect/>
            </a:stretch>
          </p:blipFill>
          <p:spPr bwMode="auto">
            <a:xfrm>
              <a:off x="2245790" y="1676400"/>
              <a:ext cx="1640410" cy="2438400"/>
            </a:xfrm>
            <a:prstGeom prst="rect">
              <a:avLst/>
            </a:prstGeom>
            <a:noFill/>
          </p:spPr>
        </p:pic>
        <p:pic>
          <p:nvPicPr>
            <p:cNvPr id="14" name="Picture 2" descr="https://fbcdn-sphotos-h-a.akamaihd.net/hphotos-ak-ash3/35546_405511546985_397922_n.jpg"/>
            <p:cNvPicPr>
              <a:picLocks noChangeAspect="1" noChangeArrowheads="1"/>
            </p:cNvPicPr>
            <p:nvPr/>
          </p:nvPicPr>
          <p:blipFill rotWithShape="1">
            <a:blip r:embed="rId7"/>
            <a:srcRect l="15457" t="4018" r="22717" b="35901"/>
            <a:stretch/>
          </p:blipFill>
          <p:spPr bwMode="auto">
            <a:xfrm>
              <a:off x="3920067" y="1676400"/>
              <a:ext cx="1676400" cy="2443611"/>
            </a:xfrm>
            <a:prstGeom prst="rect">
              <a:avLst/>
            </a:prstGeom>
            <a:noFill/>
          </p:spPr>
        </p:pic>
        <p:pic>
          <p:nvPicPr>
            <p:cNvPr id="15" name="Picture 4" descr="https://fbcdn-sphotos-d-a.akamaihd.net/hphotos-ak-ash3/29691_396286447204_7714533_n.jpg"/>
            <p:cNvPicPr>
              <a:picLocks noChangeAspect="1" noChangeArrowheads="1"/>
            </p:cNvPicPr>
            <p:nvPr/>
          </p:nvPicPr>
          <p:blipFill rotWithShape="1">
            <a:blip r:embed="rId8"/>
            <a:srcRect l="18857" t="1667" r="31267" b="56111"/>
            <a:stretch/>
          </p:blipFill>
          <p:spPr bwMode="auto">
            <a:xfrm>
              <a:off x="5638800" y="1676400"/>
              <a:ext cx="1710268" cy="2438400"/>
            </a:xfrm>
            <a:prstGeom prst="rect">
              <a:avLst/>
            </a:prstGeom>
            <a:noFill/>
          </p:spPr>
        </p:pic>
        <p:pic>
          <p:nvPicPr>
            <p:cNvPr id="16" name="Picture 4" descr="http://m4.licdn.com/media/p/3/000/0a4/248/084ee80.jpg"/>
            <p:cNvPicPr>
              <a:picLocks noChangeAspect="1" noChangeArrowheads="1"/>
            </p:cNvPicPr>
            <p:nvPr/>
          </p:nvPicPr>
          <p:blipFill>
            <a:blip r:embed="rId9"/>
            <a:srcRect l="16327" r="18367"/>
            <a:stretch>
              <a:fillRect/>
            </a:stretch>
          </p:blipFill>
          <p:spPr bwMode="auto">
            <a:xfrm>
              <a:off x="7399176" y="1676400"/>
              <a:ext cx="1592424" cy="2438400"/>
            </a:xfrm>
            <a:prstGeom prst="rect">
              <a:avLst/>
            </a:prstGeom>
            <a:noFill/>
          </p:spPr>
        </p:pic>
      </p:grpSp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3"/>
          <a:srcRect t="42474" b="10988"/>
          <a:stretch/>
        </p:blipFill>
        <p:spPr bwMode="auto">
          <a:xfrm>
            <a:off x="0" y="3657600"/>
            <a:ext cx="91630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ounded Rectangular Callout 18"/>
          <p:cNvSpPr/>
          <p:nvPr/>
        </p:nvSpPr>
        <p:spPr>
          <a:xfrm>
            <a:off x="4572000" y="3759200"/>
            <a:ext cx="1905000" cy="932234"/>
          </a:xfrm>
          <a:prstGeom prst="wedgeRoundRectCallout">
            <a:avLst>
              <a:gd name="adj1" fmla="val -34350"/>
              <a:gd name="adj2" fmla="val 66336"/>
              <a:gd name="adj3" fmla="val 1666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Any Questions?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4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4938</TotalTime>
  <Words>287</Words>
  <Application>Microsoft Office PowerPoint</Application>
  <PresentationFormat>On-screen Show (4:3)</PresentationFormat>
  <Paragraphs>74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asus</cp:lastModifiedBy>
  <cp:revision>84</cp:revision>
  <dcterms:created xsi:type="dcterms:W3CDTF">2013-05-24T00:33:15Z</dcterms:created>
  <dcterms:modified xsi:type="dcterms:W3CDTF">2013-05-28T11:46:05Z</dcterms:modified>
</cp:coreProperties>
</file>