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9" r:id="rId4"/>
    <p:sldId id="260" r:id="rId5"/>
    <p:sldId id="265" r:id="rId6"/>
    <p:sldId id="266" r:id="rId7"/>
    <p:sldId id="263" r:id="rId8"/>
    <p:sldId id="264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9" autoAdjust="0"/>
    <p:restoredTop sz="85861" autoAdjust="0"/>
  </p:normalViewPr>
  <p:slideViewPr>
    <p:cSldViewPr snapToGrid="0" snapToObjects="1">
      <p:cViewPr>
        <p:scale>
          <a:sx n="85" d="100"/>
          <a:sy n="85" d="100"/>
        </p:scale>
        <p:origin x="-1704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EC6346-B59B-7D47-822C-6B3A6ED6BEBE}" type="doc">
      <dgm:prSet loTypeId="urn:microsoft.com/office/officeart/2005/8/layout/radial5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C53180-9A22-B844-86AB-9BAD3F256841}">
      <dgm:prSet phldrT="[Text]"/>
      <dgm:spPr/>
      <dgm:t>
        <a:bodyPr/>
        <a:lstStyle/>
        <a:p>
          <a:r>
            <a:rPr lang="en-US" dirty="0" smtClean="0"/>
            <a:t>School</a:t>
          </a:r>
          <a:endParaRPr lang="en-US" dirty="0"/>
        </a:p>
      </dgm:t>
    </dgm:pt>
    <dgm:pt modelId="{375AAF35-16E5-184E-BBA9-7B48DAA4979F}" type="parTrans" cxnId="{039A2BAE-43DC-0B49-A5DE-366D2B042916}">
      <dgm:prSet/>
      <dgm:spPr/>
      <dgm:t>
        <a:bodyPr/>
        <a:lstStyle/>
        <a:p>
          <a:endParaRPr lang="en-US"/>
        </a:p>
      </dgm:t>
    </dgm:pt>
    <dgm:pt modelId="{9937FE79-C9DC-4D4D-87FD-24AD9550DD3C}" type="sibTrans" cxnId="{039A2BAE-43DC-0B49-A5DE-366D2B042916}">
      <dgm:prSet/>
      <dgm:spPr/>
      <dgm:t>
        <a:bodyPr/>
        <a:lstStyle/>
        <a:p>
          <a:endParaRPr lang="en-US"/>
        </a:p>
      </dgm:t>
    </dgm:pt>
    <dgm:pt modelId="{98018A87-71FF-084D-9E55-ACCD1F152C28}">
      <dgm:prSet phldrT="[Text]" custT="1"/>
      <dgm:spPr/>
      <dgm:t>
        <a:bodyPr/>
        <a:lstStyle/>
        <a:p>
          <a:r>
            <a:rPr lang="en-US" sz="1900" dirty="0" smtClean="0"/>
            <a:t>Students</a:t>
          </a:r>
          <a:endParaRPr lang="en-US" sz="1900" dirty="0"/>
        </a:p>
      </dgm:t>
    </dgm:pt>
    <dgm:pt modelId="{03EF9871-B967-7546-8D65-49AA0EED4EA7}" type="parTrans" cxnId="{E9002264-595C-6D4B-9D7C-6B8C659E476A}">
      <dgm:prSet/>
      <dgm:spPr/>
      <dgm:t>
        <a:bodyPr/>
        <a:lstStyle/>
        <a:p>
          <a:endParaRPr lang="en-US"/>
        </a:p>
      </dgm:t>
    </dgm:pt>
    <dgm:pt modelId="{1ACE6BF8-A257-2545-9216-9C6AE6A6E655}" type="sibTrans" cxnId="{E9002264-595C-6D4B-9D7C-6B8C659E476A}">
      <dgm:prSet/>
      <dgm:spPr/>
      <dgm:t>
        <a:bodyPr/>
        <a:lstStyle/>
        <a:p>
          <a:endParaRPr lang="en-US"/>
        </a:p>
      </dgm:t>
    </dgm:pt>
    <dgm:pt modelId="{7BC4A336-475F-B747-9727-95459F63DBFB}">
      <dgm:prSet phldrT="[Text]"/>
      <dgm:spPr/>
      <dgm:t>
        <a:bodyPr/>
        <a:lstStyle/>
        <a:p>
          <a:r>
            <a:rPr lang="en-US" dirty="0" smtClean="0"/>
            <a:t>Teachers</a:t>
          </a:r>
          <a:endParaRPr lang="en-US" dirty="0"/>
        </a:p>
      </dgm:t>
    </dgm:pt>
    <dgm:pt modelId="{9997E788-AFC9-D543-B06C-2955637BC154}" type="parTrans" cxnId="{3287E172-D17B-C548-8CD2-4239513E3B0A}">
      <dgm:prSet/>
      <dgm:spPr/>
      <dgm:t>
        <a:bodyPr/>
        <a:lstStyle/>
        <a:p>
          <a:endParaRPr lang="en-US"/>
        </a:p>
      </dgm:t>
    </dgm:pt>
    <dgm:pt modelId="{DCFB1987-BE74-4146-926C-8875FF1937B5}" type="sibTrans" cxnId="{3287E172-D17B-C548-8CD2-4239513E3B0A}">
      <dgm:prSet/>
      <dgm:spPr/>
      <dgm:t>
        <a:bodyPr/>
        <a:lstStyle/>
        <a:p>
          <a:endParaRPr lang="en-US"/>
        </a:p>
      </dgm:t>
    </dgm:pt>
    <dgm:pt modelId="{33AA6BFA-E1C0-C94B-BA63-7FC76F30C9B2}">
      <dgm:prSet phldrT="[Text]" custT="1"/>
      <dgm:spPr/>
      <dgm:t>
        <a:bodyPr/>
        <a:lstStyle/>
        <a:p>
          <a:r>
            <a:rPr lang="en-US" sz="2000" dirty="0" smtClean="0"/>
            <a:t>Parents</a:t>
          </a:r>
          <a:endParaRPr lang="en-US" sz="2000" dirty="0"/>
        </a:p>
      </dgm:t>
    </dgm:pt>
    <dgm:pt modelId="{061FB00F-4416-4441-BFF3-4B8F24241B8A}" type="parTrans" cxnId="{7EBCEA34-2269-B546-80C2-7982E39E5B94}">
      <dgm:prSet/>
      <dgm:spPr/>
      <dgm:t>
        <a:bodyPr/>
        <a:lstStyle/>
        <a:p>
          <a:endParaRPr lang="en-US"/>
        </a:p>
      </dgm:t>
    </dgm:pt>
    <dgm:pt modelId="{4B9C4CBB-8F2E-C640-8314-78FA99CC6682}" type="sibTrans" cxnId="{7EBCEA34-2269-B546-80C2-7982E39E5B94}">
      <dgm:prSet/>
      <dgm:spPr/>
      <dgm:t>
        <a:bodyPr/>
        <a:lstStyle/>
        <a:p>
          <a:endParaRPr lang="en-US"/>
        </a:p>
      </dgm:t>
    </dgm:pt>
    <dgm:pt modelId="{3DD5DA6B-C4E6-1D42-95C7-0E8ECEC3075C}">
      <dgm:prSet phldrT="[Text]" custT="1"/>
      <dgm:spPr/>
      <dgm:t>
        <a:bodyPr/>
        <a:lstStyle/>
        <a:p>
          <a:r>
            <a:rPr lang="en-US" sz="2300" dirty="0" smtClean="0"/>
            <a:t>Gov’t</a:t>
          </a:r>
          <a:endParaRPr lang="en-US" sz="2300" dirty="0"/>
        </a:p>
      </dgm:t>
    </dgm:pt>
    <dgm:pt modelId="{3D139FD1-8126-B746-9F3C-BA6FAB16A039}" type="parTrans" cxnId="{2FB5E549-680B-AC4A-929A-4CE9F2295A63}">
      <dgm:prSet/>
      <dgm:spPr/>
      <dgm:t>
        <a:bodyPr/>
        <a:lstStyle/>
        <a:p>
          <a:endParaRPr lang="en-US" dirty="0"/>
        </a:p>
      </dgm:t>
    </dgm:pt>
    <dgm:pt modelId="{30E3A2FA-C88B-2641-A11A-B38FF2C2CADC}" type="sibTrans" cxnId="{2FB5E549-680B-AC4A-929A-4CE9F2295A63}">
      <dgm:prSet/>
      <dgm:spPr/>
      <dgm:t>
        <a:bodyPr/>
        <a:lstStyle/>
        <a:p>
          <a:endParaRPr lang="en-US"/>
        </a:p>
      </dgm:t>
    </dgm:pt>
    <dgm:pt modelId="{F1163419-C31F-924E-9229-3BBCEA439EE7}" type="pres">
      <dgm:prSet presAssocID="{E4EC6346-B59B-7D47-822C-6B3A6ED6BEB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1CA4784-200F-4A46-B72B-F03AE838D926}" type="pres">
      <dgm:prSet presAssocID="{94C53180-9A22-B844-86AB-9BAD3F256841}" presName="centerShape" presStyleLbl="node0" presStyleIdx="0" presStyleCnt="1"/>
      <dgm:spPr/>
      <dgm:t>
        <a:bodyPr/>
        <a:lstStyle/>
        <a:p>
          <a:endParaRPr lang="en-US"/>
        </a:p>
      </dgm:t>
    </dgm:pt>
    <dgm:pt modelId="{3F37CE58-D045-8443-BF34-242028DB726E}" type="pres">
      <dgm:prSet presAssocID="{03EF9871-B967-7546-8D65-49AA0EED4EA7}" presName="parTrans" presStyleLbl="sibTrans2D1" presStyleIdx="0" presStyleCnt="4" custAng="10800000"/>
      <dgm:spPr/>
      <dgm:t>
        <a:bodyPr/>
        <a:lstStyle/>
        <a:p>
          <a:endParaRPr lang="en-US"/>
        </a:p>
      </dgm:t>
    </dgm:pt>
    <dgm:pt modelId="{F9AA1CBC-5E21-D342-B8C9-09AF93CD88D2}" type="pres">
      <dgm:prSet presAssocID="{03EF9871-B967-7546-8D65-49AA0EED4EA7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042863A9-1C31-BC46-8C9A-9FE562A7586E}" type="pres">
      <dgm:prSet presAssocID="{98018A87-71FF-084D-9E55-ACCD1F152C28}" presName="node" presStyleLbl="node1" presStyleIdx="0" presStyleCnt="4" custScaleX="1099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FEFCEF-83D6-9542-A480-F23216674698}" type="pres">
      <dgm:prSet presAssocID="{9997E788-AFC9-D543-B06C-2955637BC154}" presName="parTrans" presStyleLbl="sibTrans2D1" presStyleIdx="1" presStyleCnt="4" custAng="10800000"/>
      <dgm:spPr/>
      <dgm:t>
        <a:bodyPr/>
        <a:lstStyle/>
        <a:p>
          <a:endParaRPr lang="en-US"/>
        </a:p>
      </dgm:t>
    </dgm:pt>
    <dgm:pt modelId="{8C969500-6E50-DC4B-A97D-1365A5095A2C}" type="pres">
      <dgm:prSet presAssocID="{9997E788-AFC9-D543-B06C-2955637BC154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23C5C107-8A8B-C345-9A1A-6A9BF031B6F9}" type="pres">
      <dgm:prSet presAssocID="{7BC4A336-475F-B747-9727-95459F63DBFB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B48231-B84A-1B49-9677-2FDDD3B293E9}" type="pres">
      <dgm:prSet presAssocID="{061FB00F-4416-4441-BFF3-4B8F24241B8A}" presName="parTrans" presStyleLbl="sibTrans2D1" presStyleIdx="2" presStyleCnt="4" custAng="10800000"/>
      <dgm:spPr/>
      <dgm:t>
        <a:bodyPr/>
        <a:lstStyle/>
        <a:p>
          <a:endParaRPr lang="en-US"/>
        </a:p>
      </dgm:t>
    </dgm:pt>
    <dgm:pt modelId="{CB449604-C721-0446-AE90-8E0427F5ECB9}" type="pres">
      <dgm:prSet presAssocID="{061FB00F-4416-4441-BFF3-4B8F24241B8A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03DEF63A-D0CA-1544-AF5A-23B9BE3D7D40}" type="pres">
      <dgm:prSet presAssocID="{33AA6BFA-E1C0-C94B-BA63-7FC76F30C9B2}" presName="node" presStyleLbl="node1" presStyleIdx="2" presStyleCnt="4" custScaleX="1099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BCECC8-3F36-9E4B-A6B6-80C713A9A174}" type="pres">
      <dgm:prSet presAssocID="{3D139FD1-8126-B746-9F3C-BA6FAB16A039}" presName="parTrans" presStyleLbl="sibTrans2D1" presStyleIdx="3" presStyleCnt="4" custAng="10800000"/>
      <dgm:spPr/>
      <dgm:t>
        <a:bodyPr/>
        <a:lstStyle/>
        <a:p>
          <a:endParaRPr lang="en-US"/>
        </a:p>
      </dgm:t>
    </dgm:pt>
    <dgm:pt modelId="{9449A52C-C3CC-3C42-8DB3-C512DCB0897F}" type="pres">
      <dgm:prSet presAssocID="{3D139FD1-8126-B746-9F3C-BA6FAB16A039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923AC429-C141-5048-A2C5-0398E19CE882}" type="pres">
      <dgm:prSet presAssocID="{3DD5DA6B-C4E6-1D42-95C7-0E8ECEC3075C}" presName="node" presStyleLbl="node1" presStyleIdx="3" presStyleCnt="4" custScaleX="1007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2881442-9C21-B744-B63B-4CCBBBCD1A3D}" type="presOf" srcId="{98018A87-71FF-084D-9E55-ACCD1F152C28}" destId="{042863A9-1C31-BC46-8C9A-9FE562A7586E}" srcOrd="0" destOrd="0" presId="urn:microsoft.com/office/officeart/2005/8/layout/radial5"/>
    <dgm:cxn modelId="{23A0B4D9-B983-E84B-8127-3AF4D4FCDEB0}" type="presOf" srcId="{9997E788-AFC9-D543-B06C-2955637BC154}" destId="{8C969500-6E50-DC4B-A97D-1365A5095A2C}" srcOrd="1" destOrd="0" presId="urn:microsoft.com/office/officeart/2005/8/layout/radial5"/>
    <dgm:cxn modelId="{FF9D4FC5-DA81-ED40-8FA1-528D9365CFF2}" type="presOf" srcId="{03EF9871-B967-7546-8D65-49AA0EED4EA7}" destId="{3F37CE58-D045-8443-BF34-242028DB726E}" srcOrd="0" destOrd="0" presId="urn:microsoft.com/office/officeart/2005/8/layout/radial5"/>
    <dgm:cxn modelId="{C273C03C-434D-BB48-8B9D-B5EAB2819F12}" type="presOf" srcId="{3D139FD1-8126-B746-9F3C-BA6FAB16A039}" destId="{9449A52C-C3CC-3C42-8DB3-C512DCB0897F}" srcOrd="1" destOrd="0" presId="urn:microsoft.com/office/officeart/2005/8/layout/radial5"/>
    <dgm:cxn modelId="{2FB5E549-680B-AC4A-929A-4CE9F2295A63}" srcId="{94C53180-9A22-B844-86AB-9BAD3F256841}" destId="{3DD5DA6B-C4E6-1D42-95C7-0E8ECEC3075C}" srcOrd="3" destOrd="0" parTransId="{3D139FD1-8126-B746-9F3C-BA6FAB16A039}" sibTransId="{30E3A2FA-C88B-2641-A11A-B38FF2C2CADC}"/>
    <dgm:cxn modelId="{490DC0EC-1BBA-CD4B-BD31-6514FBC52E66}" type="presOf" srcId="{33AA6BFA-E1C0-C94B-BA63-7FC76F30C9B2}" destId="{03DEF63A-D0CA-1544-AF5A-23B9BE3D7D40}" srcOrd="0" destOrd="0" presId="urn:microsoft.com/office/officeart/2005/8/layout/radial5"/>
    <dgm:cxn modelId="{54E9DB67-A323-2044-9096-E4A9C0AC6BC4}" type="presOf" srcId="{03EF9871-B967-7546-8D65-49AA0EED4EA7}" destId="{F9AA1CBC-5E21-D342-B8C9-09AF93CD88D2}" srcOrd="1" destOrd="0" presId="urn:microsoft.com/office/officeart/2005/8/layout/radial5"/>
    <dgm:cxn modelId="{8B94B9AA-45DE-FE42-9470-BBE690BBCFEA}" type="presOf" srcId="{3D139FD1-8126-B746-9F3C-BA6FAB16A039}" destId="{06BCECC8-3F36-9E4B-A6B6-80C713A9A174}" srcOrd="0" destOrd="0" presId="urn:microsoft.com/office/officeart/2005/8/layout/radial5"/>
    <dgm:cxn modelId="{8A229AD7-A503-734C-8F47-9A261AE3DF52}" type="presOf" srcId="{94C53180-9A22-B844-86AB-9BAD3F256841}" destId="{91CA4784-200F-4A46-B72B-F03AE838D926}" srcOrd="0" destOrd="0" presId="urn:microsoft.com/office/officeart/2005/8/layout/radial5"/>
    <dgm:cxn modelId="{11886CFC-7F25-8A49-9CE0-2A95A038BCE6}" type="presOf" srcId="{061FB00F-4416-4441-BFF3-4B8F24241B8A}" destId="{CB449604-C721-0446-AE90-8E0427F5ECB9}" srcOrd="1" destOrd="0" presId="urn:microsoft.com/office/officeart/2005/8/layout/radial5"/>
    <dgm:cxn modelId="{7EBCEA34-2269-B546-80C2-7982E39E5B94}" srcId="{94C53180-9A22-B844-86AB-9BAD3F256841}" destId="{33AA6BFA-E1C0-C94B-BA63-7FC76F30C9B2}" srcOrd="2" destOrd="0" parTransId="{061FB00F-4416-4441-BFF3-4B8F24241B8A}" sibTransId="{4B9C4CBB-8F2E-C640-8314-78FA99CC6682}"/>
    <dgm:cxn modelId="{E9002264-595C-6D4B-9D7C-6B8C659E476A}" srcId="{94C53180-9A22-B844-86AB-9BAD3F256841}" destId="{98018A87-71FF-084D-9E55-ACCD1F152C28}" srcOrd="0" destOrd="0" parTransId="{03EF9871-B967-7546-8D65-49AA0EED4EA7}" sibTransId="{1ACE6BF8-A257-2545-9216-9C6AE6A6E655}"/>
    <dgm:cxn modelId="{5744A1CD-0A90-9542-9A80-89059362AC1D}" type="presOf" srcId="{E4EC6346-B59B-7D47-822C-6B3A6ED6BEBE}" destId="{F1163419-C31F-924E-9229-3BBCEA439EE7}" srcOrd="0" destOrd="0" presId="urn:microsoft.com/office/officeart/2005/8/layout/radial5"/>
    <dgm:cxn modelId="{3287E172-D17B-C548-8CD2-4239513E3B0A}" srcId="{94C53180-9A22-B844-86AB-9BAD3F256841}" destId="{7BC4A336-475F-B747-9727-95459F63DBFB}" srcOrd="1" destOrd="0" parTransId="{9997E788-AFC9-D543-B06C-2955637BC154}" sibTransId="{DCFB1987-BE74-4146-926C-8875FF1937B5}"/>
    <dgm:cxn modelId="{EB1302CA-35D2-5040-8907-E325034D405C}" type="presOf" srcId="{7BC4A336-475F-B747-9727-95459F63DBFB}" destId="{23C5C107-8A8B-C345-9A1A-6A9BF031B6F9}" srcOrd="0" destOrd="0" presId="urn:microsoft.com/office/officeart/2005/8/layout/radial5"/>
    <dgm:cxn modelId="{9DD57D7B-D187-0749-930D-FF229ED79FF6}" type="presOf" srcId="{3DD5DA6B-C4E6-1D42-95C7-0E8ECEC3075C}" destId="{923AC429-C141-5048-A2C5-0398E19CE882}" srcOrd="0" destOrd="0" presId="urn:microsoft.com/office/officeart/2005/8/layout/radial5"/>
    <dgm:cxn modelId="{04A1C9FC-013F-244A-956C-55D40034EBB3}" type="presOf" srcId="{061FB00F-4416-4441-BFF3-4B8F24241B8A}" destId="{92B48231-B84A-1B49-9677-2FDDD3B293E9}" srcOrd="0" destOrd="0" presId="urn:microsoft.com/office/officeart/2005/8/layout/radial5"/>
    <dgm:cxn modelId="{039A2BAE-43DC-0B49-A5DE-366D2B042916}" srcId="{E4EC6346-B59B-7D47-822C-6B3A6ED6BEBE}" destId="{94C53180-9A22-B844-86AB-9BAD3F256841}" srcOrd="0" destOrd="0" parTransId="{375AAF35-16E5-184E-BBA9-7B48DAA4979F}" sibTransId="{9937FE79-C9DC-4D4D-87FD-24AD9550DD3C}"/>
    <dgm:cxn modelId="{7199A615-B7D6-9547-8D8A-3304706FA5E0}" type="presOf" srcId="{9997E788-AFC9-D543-B06C-2955637BC154}" destId="{79FEFCEF-83D6-9542-A480-F23216674698}" srcOrd="0" destOrd="0" presId="urn:microsoft.com/office/officeart/2005/8/layout/radial5"/>
    <dgm:cxn modelId="{37CB8AAF-8088-2642-A0AC-73EC157CBBCD}" type="presParOf" srcId="{F1163419-C31F-924E-9229-3BBCEA439EE7}" destId="{91CA4784-200F-4A46-B72B-F03AE838D926}" srcOrd="0" destOrd="0" presId="urn:microsoft.com/office/officeart/2005/8/layout/radial5"/>
    <dgm:cxn modelId="{58715C66-467B-AC46-81D8-69E6236D70F4}" type="presParOf" srcId="{F1163419-C31F-924E-9229-3BBCEA439EE7}" destId="{3F37CE58-D045-8443-BF34-242028DB726E}" srcOrd="1" destOrd="0" presId="urn:microsoft.com/office/officeart/2005/8/layout/radial5"/>
    <dgm:cxn modelId="{0038C205-5FF9-3847-BF00-C774DABB208D}" type="presParOf" srcId="{3F37CE58-D045-8443-BF34-242028DB726E}" destId="{F9AA1CBC-5E21-D342-B8C9-09AF93CD88D2}" srcOrd="0" destOrd="0" presId="urn:microsoft.com/office/officeart/2005/8/layout/radial5"/>
    <dgm:cxn modelId="{2C56B333-3E2E-994B-8842-E0425A06D9DD}" type="presParOf" srcId="{F1163419-C31F-924E-9229-3BBCEA439EE7}" destId="{042863A9-1C31-BC46-8C9A-9FE562A7586E}" srcOrd="2" destOrd="0" presId="urn:microsoft.com/office/officeart/2005/8/layout/radial5"/>
    <dgm:cxn modelId="{8A57C0A5-DB31-3E4B-98BE-4DEC1414D0FD}" type="presParOf" srcId="{F1163419-C31F-924E-9229-3BBCEA439EE7}" destId="{79FEFCEF-83D6-9542-A480-F23216674698}" srcOrd="3" destOrd="0" presId="urn:microsoft.com/office/officeart/2005/8/layout/radial5"/>
    <dgm:cxn modelId="{6F838E33-ABED-594A-A127-1C24487A4CD5}" type="presParOf" srcId="{79FEFCEF-83D6-9542-A480-F23216674698}" destId="{8C969500-6E50-DC4B-A97D-1365A5095A2C}" srcOrd="0" destOrd="0" presId="urn:microsoft.com/office/officeart/2005/8/layout/radial5"/>
    <dgm:cxn modelId="{72487E62-A351-A14C-94E4-5C9A681F018F}" type="presParOf" srcId="{F1163419-C31F-924E-9229-3BBCEA439EE7}" destId="{23C5C107-8A8B-C345-9A1A-6A9BF031B6F9}" srcOrd="4" destOrd="0" presId="urn:microsoft.com/office/officeart/2005/8/layout/radial5"/>
    <dgm:cxn modelId="{5A90EB7D-345E-5648-A9E1-CDC01320BF9E}" type="presParOf" srcId="{F1163419-C31F-924E-9229-3BBCEA439EE7}" destId="{92B48231-B84A-1B49-9677-2FDDD3B293E9}" srcOrd="5" destOrd="0" presId="urn:microsoft.com/office/officeart/2005/8/layout/radial5"/>
    <dgm:cxn modelId="{84AE3F8D-03A7-7B42-AB85-D89A319CC828}" type="presParOf" srcId="{92B48231-B84A-1B49-9677-2FDDD3B293E9}" destId="{CB449604-C721-0446-AE90-8E0427F5ECB9}" srcOrd="0" destOrd="0" presId="urn:microsoft.com/office/officeart/2005/8/layout/radial5"/>
    <dgm:cxn modelId="{CE6ADF5C-5984-B449-821A-3B600AB816A9}" type="presParOf" srcId="{F1163419-C31F-924E-9229-3BBCEA439EE7}" destId="{03DEF63A-D0CA-1544-AF5A-23B9BE3D7D40}" srcOrd="6" destOrd="0" presId="urn:microsoft.com/office/officeart/2005/8/layout/radial5"/>
    <dgm:cxn modelId="{D7241F63-A893-BF48-913D-691A8F66BB5A}" type="presParOf" srcId="{F1163419-C31F-924E-9229-3BBCEA439EE7}" destId="{06BCECC8-3F36-9E4B-A6B6-80C713A9A174}" srcOrd="7" destOrd="0" presId="urn:microsoft.com/office/officeart/2005/8/layout/radial5"/>
    <dgm:cxn modelId="{9527AA04-21B5-434C-A013-9E55AD9E8BC5}" type="presParOf" srcId="{06BCECC8-3F36-9E4B-A6B6-80C713A9A174}" destId="{9449A52C-C3CC-3C42-8DB3-C512DCB0897F}" srcOrd="0" destOrd="0" presId="urn:microsoft.com/office/officeart/2005/8/layout/radial5"/>
    <dgm:cxn modelId="{14D258A7-3815-BA49-A552-679CDCD64177}" type="presParOf" srcId="{F1163419-C31F-924E-9229-3BBCEA439EE7}" destId="{923AC429-C141-5048-A2C5-0398E19CE882}" srcOrd="8" destOrd="0" presId="urn:microsoft.com/office/officeart/2005/8/layout/radial5"/>
  </dgm:cxnLst>
  <dgm:bg>
    <a:solidFill>
      <a:schemeClr val="bg1">
        <a:alpha val="87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CA4784-200F-4A46-B72B-F03AE838D926}">
      <dsp:nvSpPr>
        <dsp:cNvPr id="0" name=""/>
        <dsp:cNvSpPr/>
      </dsp:nvSpPr>
      <dsp:spPr>
        <a:xfrm>
          <a:off x="1870293" y="1814358"/>
          <a:ext cx="1087733" cy="108773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School</a:t>
          </a:r>
          <a:endParaRPr lang="en-US" sz="1700" kern="1200" dirty="0"/>
        </a:p>
      </dsp:txBody>
      <dsp:txXfrm>
        <a:off x="2029588" y="1973653"/>
        <a:ext cx="769143" cy="769143"/>
      </dsp:txXfrm>
    </dsp:sp>
    <dsp:sp modelId="{3F37CE58-D045-8443-BF34-242028DB726E}">
      <dsp:nvSpPr>
        <dsp:cNvPr id="0" name=""/>
        <dsp:cNvSpPr/>
      </dsp:nvSpPr>
      <dsp:spPr>
        <a:xfrm rot="5400000">
          <a:off x="2298256" y="1417317"/>
          <a:ext cx="231807" cy="36982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2333027" y="1456512"/>
        <a:ext cx="162265" cy="221897"/>
      </dsp:txXfrm>
    </dsp:sp>
    <dsp:sp modelId="{042863A9-1C31-BC46-8C9A-9FE562A7586E}">
      <dsp:nvSpPr>
        <dsp:cNvPr id="0" name=""/>
        <dsp:cNvSpPr/>
      </dsp:nvSpPr>
      <dsp:spPr>
        <a:xfrm>
          <a:off x="1666941" y="17318"/>
          <a:ext cx="1494437" cy="135966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Students</a:t>
          </a:r>
          <a:endParaRPr lang="en-US" sz="1900" kern="1200" dirty="0"/>
        </a:p>
      </dsp:txBody>
      <dsp:txXfrm>
        <a:off x="1885796" y="216437"/>
        <a:ext cx="1056727" cy="961429"/>
      </dsp:txXfrm>
    </dsp:sp>
    <dsp:sp modelId="{79FEFCEF-83D6-9542-A480-F23216674698}">
      <dsp:nvSpPr>
        <dsp:cNvPr id="0" name=""/>
        <dsp:cNvSpPr/>
      </dsp:nvSpPr>
      <dsp:spPr>
        <a:xfrm rot="10800000">
          <a:off x="3054249" y="2173310"/>
          <a:ext cx="231807" cy="36982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3123791" y="2247276"/>
        <a:ext cx="162265" cy="221897"/>
      </dsp:txXfrm>
    </dsp:sp>
    <dsp:sp modelId="{23C5C107-8A8B-C345-9A1A-6A9BF031B6F9}">
      <dsp:nvSpPr>
        <dsp:cNvPr id="0" name=""/>
        <dsp:cNvSpPr/>
      </dsp:nvSpPr>
      <dsp:spPr>
        <a:xfrm>
          <a:off x="3395400" y="1678391"/>
          <a:ext cx="1359667" cy="135966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Teachers</a:t>
          </a:r>
          <a:endParaRPr lang="en-US" sz="1600" kern="1200" dirty="0"/>
        </a:p>
      </dsp:txBody>
      <dsp:txXfrm>
        <a:off x="3594519" y="1877510"/>
        <a:ext cx="961429" cy="961429"/>
      </dsp:txXfrm>
    </dsp:sp>
    <dsp:sp modelId="{92B48231-B84A-1B49-9677-2FDDD3B293E9}">
      <dsp:nvSpPr>
        <dsp:cNvPr id="0" name=""/>
        <dsp:cNvSpPr/>
      </dsp:nvSpPr>
      <dsp:spPr>
        <a:xfrm rot="16200000">
          <a:off x="2298256" y="2929303"/>
          <a:ext cx="231807" cy="36982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2333027" y="3038040"/>
        <a:ext cx="162265" cy="221897"/>
      </dsp:txXfrm>
    </dsp:sp>
    <dsp:sp modelId="{03DEF63A-D0CA-1544-AF5A-23B9BE3D7D40}">
      <dsp:nvSpPr>
        <dsp:cNvPr id="0" name=""/>
        <dsp:cNvSpPr/>
      </dsp:nvSpPr>
      <dsp:spPr>
        <a:xfrm>
          <a:off x="1666941" y="3339465"/>
          <a:ext cx="1494437" cy="135966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Parents</a:t>
          </a:r>
          <a:endParaRPr lang="en-US" sz="2000" kern="1200" dirty="0"/>
        </a:p>
      </dsp:txBody>
      <dsp:txXfrm>
        <a:off x="1885796" y="3538584"/>
        <a:ext cx="1056727" cy="961429"/>
      </dsp:txXfrm>
    </dsp:sp>
    <dsp:sp modelId="{06BCECC8-3F36-9E4B-A6B6-80C713A9A174}">
      <dsp:nvSpPr>
        <dsp:cNvPr id="0" name=""/>
        <dsp:cNvSpPr/>
      </dsp:nvSpPr>
      <dsp:spPr>
        <a:xfrm>
          <a:off x="1546072" y="2173310"/>
          <a:ext cx="229116" cy="36982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 rot="10800000">
        <a:off x="1546072" y="2247276"/>
        <a:ext cx="160381" cy="221897"/>
      </dsp:txXfrm>
    </dsp:sp>
    <dsp:sp modelId="{923AC429-C141-5048-A2C5-0398E19CE882}">
      <dsp:nvSpPr>
        <dsp:cNvPr id="0" name=""/>
        <dsp:cNvSpPr/>
      </dsp:nvSpPr>
      <dsp:spPr>
        <a:xfrm>
          <a:off x="68174" y="1678391"/>
          <a:ext cx="1369823" cy="135966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Gov’t</a:t>
          </a:r>
          <a:endParaRPr lang="en-US" sz="2300" kern="1200" dirty="0"/>
        </a:p>
      </dsp:txBody>
      <dsp:txXfrm>
        <a:off x="268780" y="1877510"/>
        <a:ext cx="968611" cy="9614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551ADA-20D5-594D-BEEA-2A03AE426385}" type="datetimeFigureOut">
              <a:rPr lang="en-US" smtClean="0"/>
              <a:t>5/27/13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85F101-5ABF-DC4D-B80F-C5187972B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862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Introduction:</a:t>
            </a:r>
          </a:p>
          <a:p>
            <a:r>
              <a:rPr lang="en-US" dirty="0" err="1" smtClean="0"/>
              <a:t>Luo</a:t>
            </a:r>
            <a:endParaRPr lang="en-US" dirty="0" smtClean="0"/>
          </a:p>
          <a:p>
            <a:r>
              <a:rPr lang="en-US" dirty="0" smtClean="0"/>
              <a:t>I’ve been a teacher now</a:t>
            </a:r>
          </a:p>
          <a:p>
            <a:r>
              <a:rPr lang="en-US" dirty="0" smtClean="0"/>
              <a:t>As you can see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5F101-5ABF-DC4D-B80F-C5187972B6A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275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 don’t have to be a teacher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8C94F-BC83-2849-982B-2ED61B71592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110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From</a:t>
            </a:r>
            <a:r>
              <a:rPr lang="en-US" baseline="0" dirty="0" smtClean="0"/>
              <a:t> this picture you can see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8C94F-BC83-2849-982B-2ED61B71592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8556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To make matters worse…</a:t>
            </a:r>
          </a:p>
          <a:p>
            <a:r>
              <a:rPr lang="en-US" baseline="0" dirty="0" smtClean="0"/>
              <a:t>At </a:t>
            </a:r>
            <a:r>
              <a:rPr lang="en-US" baseline="0" dirty="0" err="1" smtClean="0"/>
              <a:t>Eneza</a:t>
            </a:r>
            <a:r>
              <a:rPr lang="en-US" baseline="0" dirty="0" smtClean="0"/>
              <a:t>, we aim to solve both problems by providing quality, individualized content and a way for information to be shared.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8C94F-BC83-2849-982B-2ED61B71592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356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you ask?</a:t>
            </a:r>
          </a:p>
          <a:p>
            <a:r>
              <a:rPr lang="en-US" dirty="0" smtClean="0"/>
              <a:t>Student products include</a:t>
            </a:r>
          </a:p>
          <a:p>
            <a:r>
              <a:rPr lang="en-US" dirty="0" smtClean="0"/>
              <a:t>Everything</a:t>
            </a:r>
            <a:r>
              <a:rPr lang="en-US" baseline="0" dirty="0" smtClean="0"/>
              <a:t> here is also available on mobile web</a:t>
            </a:r>
          </a:p>
          <a:p>
            <a:r>
              <a:rPr lang="en-US" baseline="0" dirty="0" smtClean="0"/>
              <a:t>Quizzes</a:t>
            </a:r>
          </a:p>
          <a:p>
            <a:r>
              <a:rPr lang="en-US" baseline="0" dirty="0" smtClean="0"/>
              <a:t>Feedback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8C94F-BC83-2849-982B-2ED61B71592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7524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Competition</a:t>
            </a:r>
          </a:p>
          <a:p>
            <a:r>
              <a:rPr lang="en-US" dirty="0" smtClean="0"/>
              <a:t>Mini</a:t>
            </a:r>
            <a:r>
              <a:rPr lang="en-US" baseline="0" dirty="0" smtClean="0"/>
              <a:t> lessons</a:t>
            </a:r>
          </a:p>
          <a:p>
            <a:r>
              <a:rPr lang="en-US" baseline="0" dirty="0" smtClean="0"/>
              <a:t>Ask a Teacher</a:t>
            </a:r>
          </a:p>
          <a:p>
            <a:r>
              <a:rPr lang="en-US" baseline="0" dirty="0" smtClean="0"/>
              <a:t>Who pays for it? Parent!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8C94F-BC83-2849-982B-2ED61B71592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7524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Through mobile</a:t>
            </a:r>
            <a:r>
              <a:rPr lang="en-US" baseline="0" dirty="0" smtClean="0"/>
              <a:t> and web applications parents + teachers can also subscribe to data and help content.</a:t>
            </a:r>
          </a:p>
          <a:p>
            <a:r>
              <a:rPr lang="en-US" baseline="0" dirty="0" smtClean="0"/>
              <a:t>We have VIPs who elect for further schools, and we’ve also had many asks to be a distribution channel for content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5F101-5ABF-DC4D-B80F-C5187972B6A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0455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8C94F-BC83-2849-982B-2ED61B71592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382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0D78-B61D-2646-9EA9-8B16E8E73A1F}" type="datetimeFigureOut">
              <a:rPr lang="en-US" smtClean="0"/>
              <a:t>5/27/13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82D2-6F38-6444-A916-F3635AC92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31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0D78-B61D-2646-9EA9-8B16E8E73A1F}" type="datetimeFigureOut">
              <a:rPr lang="en-US" smtClean="0"/>
              <a:t>5/27/13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82D2-6F38-6444-A916-F3635AC92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586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0D78-B61D-2646-9EA9-8B16E8E73A1F}" type="datetimeFigureOut">
              <a:rPr lang="en-US" smtClean="0"/>
              <a:t>5/27/13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82D2-6F38-6444-A916-F3635AC92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674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0D78-B61D-2646-9EA9-8B16E8E73A1F}" type="datetimeFigureOut">
              <a:rPr lang="en-US" smtClean="0"/>
              <a:t>5/27/13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82D2-6F38-6444-A916-F3635AC92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937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0D78-B61D-2646-9EA9-8B16E8E73A1F}" type="datetimeFigureOut">
              <a:rPr lang="en-US" smtClean="0"/>
              <a:t>5/27/13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82D2-6F38-6444-A916-F3635AC92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580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0D78-B61D-2646-9EA9-8B16E8E73A1F}" type="datetimeFigureOut">
              <a:rPr lang="en-US" smtClean="0"/>
              <a:t>5/27/13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82D2-6F38-6444-A916-F3635AC92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11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0D78-B61D-2646-9EA9-8B16E8E73A1F}" type="datetimeFigureOut">
              <a:rPr lang="en-US" smtClean="0"/>
              <a:t>5/27/13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82D2-6F38-6444-A916-F3635AC92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087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0D78-B61D-2646-9EA9-8B16E8E73A1F}" type="datetimeFigureOut">
              <a:rPr lang="en-US" smtClean="0"/>
              <a:t>5/27/13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82D2-6F38-6444-A916-F3635AC92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813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0D78-B61D-2646-9EA9-8B16E8E73A1F}" type="datetimeFigureOut">
              <a:rPr lang="en-US" smtClean="0"/>
              <a:t>5/27/13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82D2-6F38-6444-A916-F3635AC92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573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0D78-B61D-2646-9EA9-8B16E8E73A1F}" type="datetimeFigureOut">
              <a:rPr lang="en-US" smtClean="0"/>
              <a:t>5/27/13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82D2-6F38-6444-A916-F3635AC92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49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0D78-B61D-2646-9EA9-8B16E8E73A1F}" type="datetimeFigureOut">
              <a:rPr lang="en-US" smtClean="0"/>
              <a:t>5/27/13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82D2-6F38-6444-A916-F3635AC92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571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E0D78-B61D-2646-9EA9-8B16E8E73A1F}" type="datetimeFigureOut">
              <a:rPr lang="en-US" smtClean="0"/>
              <a:t>5/27/13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82D2-6F38-6444-A916-F3635AC921B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official_logo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883" y="6025852"/>
            <a:ext cx="1783976" cy="660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915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png"/><Relationship Id="rId5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6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31" b="6250"/>
          <a:stretch/>
        </p:blipFill>
        <p:spPr>
          <a:xfrm>
            <a:off x="-188923" y="0"/>
            <a:ext cx="9332923" cy="6858000"/>
          </a:xfrm>
          <a:prstGeom prst="rect">
            <a:avLst/>
          </a:prstGeom>
        </p:spPr>
      </p:pic>
      <p:pic>
        <p:nvPicPr>
          <p:cNvPr id="4" name="Picture 3" descr="oneColor_reverse_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836"/>
            <a:ext cx="4788237" cy="17741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2271059"/>
            <a:ext cx="478823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olidFill>
                  <a:schemeClr val="bg1"/>
                </a:solidFill>
              </a:rPr>
              <a:t>Toni Maraviglia</a:t>
            </a:r>
          </a:p>
          <a:p>
            <a:r>
              <a:rPr lang="en-US" sz="2600" dirty="0" smtClean="0">
                <a:solidFill>
                  <a:schemeClr val="bg1"/>
                </a:solidFill>
              </a:rPr>
              <a:t>Co-Founder/CEO</a:t>
            </a:r>
          </a:p>
          <a:p>
            <a:r>
              <a:rPr lang="en-US" sz="2600" dirty="0" err="1" smtClean="0">
                <a:solidFill>
                  <a:schemeClr val="bg1"/>
                </a:solidFill>
              </a:rPr>
              <a:t>toni@enezaeducation.com</a:t>
            </a:r>
            <a:endParaRPr lang="en-US" sz="2600" dirty="0" smtClean="0">
              <a:solidFill>
                <a:schemeClr val="bg1"/>
              </a:solidFill>
            </a:endParaRPr>
          </a:p>
          <a:p>
            <a:r>
              <a:rPr lang="en-US" sz="2600" dirty="0" smtClean="0">
                <a:solidFill>
                  <a:schemeClr val="bg1"/>
                </a:solidFill>
              </a:rPr>
              <a:t>@</a:t>
            </a:r>
            <a:r>
              <a:rPr lang="en-US" sz="2600" dirty="0" err="1" smtClean="0">
                <a:solidFill>
                  <a:schemeClr val="bg1"/>
                </a:solidFill>
              </a:rPr>
              <a:t>tisfortoni</a:t>
            </a:r>
            <a:endParaRPr lang="en-US" sz="2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651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"/>
          <p:cNvSpPr txBox="1">
            <a:spLocks/>
          </p:cNvSpPr>
          <p:nvPr/>
        </p:nvSpPr>
        <p:spPr>
          <a:xfrm>
            <a:off x="215717" y="6453336"/>
            <a:ext cx="6469842" cy="404663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dirty="0" smtClean="0"/>
              <a:t>EMIS Data 2011: Provided by the Kenyan Ministry of Education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404664"/>
            <a:ext cx="6034236" cy="960438"/>
          </a:xfrm>
          <a:solidFill>
            <a:schemeClr val="bg1">
              <a:alpha val="62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Education Crisis in Kenya</a:t>
            </a:r>
            <a:endParaRPr lang="en-US" dirty="0"/>
          </a:p>
        </p:txBody>
      </p:sp>
      <p:pic>
        <p:nvPicPr>
          <p:cNvPr id="8" name="Picture 7" descr="DSC01407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2598" y="1916832"/>
            <a:ext cx="3168352" cy="2284161"/>
          </a:xfrm>
          <a:prstGeom prst="rect">
            <a:avLst/>
          </a:prstGeom>
        </p:spPr>
      </p:pic>
      <p:pic>
        <p:nvPicPr>
          <p:cNvPr id="13" name="Picture 12" descr="396974_350267848324436_209430676_n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92080" y="1916832"/>
            <a:ext cx="3372612" cy="2288559"/>
          </a:xfrm>
          <a:prstGeom prst="rect">
            <a:avLst/>
          </a:prstGeom>
        </p:spPr>
      </p:pic>
      <p:sp>
        <p:nvSpPr>
          <p:cNvPr id="15" name="Content Placeholder 2"/>
          <p:cNvSpPr txBox="1">
            <a:spLocks/>
          </p:cNvSpPr>
          <p:nvPr/>
        </p:nvSpPr>
        <p:spPr>
          <a:xfrm>
            <a:off x="416419" y="4562531"/>
            <a:ext cx="4055368" cy="11143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91440" marR="0" lvl="0" algn="l" defTabSz="457200" rtl="0" eaLnBrk="1" fontAlgn="auto" latinLnBrk="0" hangingPunct="1">
              <a:spcAft>
                <a:spcPts val="600"/>
              </a:spcAft>
              <a:buClrTx/>
              <a:buSzTx/>
              <a:tabLst/>
              <a:defRPr/>
            </a:pPr>
            <a:r>
              <a:rPr lang="en-US" sz="2800" dirty="0"/>
              <a:t>9</a:t>
            </a:r>
            <a:r>
              <a:rPr lang="en-US" sz="2800" noProof="0" dirty="0" smtClean="0"/>
              <a:t> Million Registered in Primary school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5166535" y="4562531"/>
            <a:ext cx="3456384" cy="12002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91440" marR="0" lvl="0" algn="l" defTabSz="457200" rtl="0" eaLnBrk="1" fontAlgn="auto" latinLnBrk="0" hangingPunct="1">
              <a:lnSpc>
                <a:spcPct val="100000"/>
              </a:lnSpc>
              <a:spcAft>
                <a:spcPts val="600"/>
              </a:spcAft>
              <a:buClrTx/>
              <a:buSzTx/>
              <a:tabLst/>
              <a:defRPr/>
            </a:pPr>
            <a:r>
              <a:rPr lang="en-US" sz="2800" dirty="0" smtClean="0"/>
              <a:t>32% move to secondary school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5558589" y="4991100"/>
            <a:ext cx="1653277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4218520" y="2348880"/>
            <a:ext cx="756200" cy="6096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639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 descr="DSC01728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9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743200" y="457200"/>
            <a:ext cx="3810000" cy="960438"/>
          </a:xfrm>
          <a:prstGeom prst="rect">
            <a:avLst/>
          </a:prstGeom>
          <a:solidFill>
            <a:schemeClr val="bg1">
              <a:alpha val="64000"/>
            </a:schemeClr>
          </a:solidFill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Why Kids </a:t>
            </a:r>
            <a:r>
              <a:rPr lang="en-US" b="1" i="1" smtClean="0">
                <a:solidFill>
                  <a:srgbClr val="FF0000"/>
                </a:solidFill>
              </a:rPr>
              <a:t>Fail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8924" y="5362992"/>
            <a:ext cx="6977372" cy="1138773"/>
          </a:xfrm>
          <a:prstGeom prst="rect">
            <a:avLst/>
          </a:prstGeom>
          <a:solidFill>
            <a:schemeClr val="bg1">
              <a:alpha val="8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400" dirty="0" smtClean="0"/>
              <a:t>Students receive </a:t>
            </a:r>
            <a:r>
              <a:rPr lang="en-US" sz="3400" b="1" i="1" dirty="0" smtClean="0">
                <a:solidFill>
                  <a:srgbClr val="FF0000"/>
                </a:solidFill>
              </a:rPr>
              <a:t>little</a:t>
            </a:r>
            <a:r>
              <a:rPr lang="en-US" sz="3400" dirty="0" smtClean="0"/>
              <a:t> </a:t>
            </a:r>
            <a:r>
              <a:rPr lang="en-US" sz="3400" dirty="0"/>
              <a:t>f</a:t>
            </a:r>
            <a:r>
              <a:rPr lang="en-US" sz="3400" dirty="0" smtClean="0"/>
              <a:t>eedback</a:t>
            </a:r>
          </a:p>
          <a:p>
            <a:r>
              <a:rPr lang="en-US" sz="3400" b="1" i="1" dirty="0" smtClean="0">
                <a:solidFill>
                  <a:srgbClr val="FF0000"/>
                </a:solidFill>
              </a:rPr>
              <a:t>No</a:t>
            </a:r>
            <a:r>
              <a:rPr lang="en-US" sz="3400" dirty="0" smtClean="0"/>
              <a:t> access to quality resources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1664023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260648"/>
            <a:ext cx="3810000" cy="960438"/>
          </a:xfrm>
          <a:solidFill>
            <a:schemeClr val="bg1">
              <a:alpha val="64000"/>
            </a:schemeClr>
          </a:solidFill>
        </p:spPr>
        <p:txBody>
          <a:bodyPr/>
          <a:lstStyle/>
          <a:p>
            <a:r>
              <a:rPr lang="en-US" dirty="0" smtClean="0"/>
              <a:t>Why Kids </a:t>
            </a:r>
            <a:r>
              <a:rPr lang="en-US" b="1" i="1" dirty="0" smtClean="0">
                <a:solidFill>
                  <a:srgbClr val="FF0000"/>
                </a:solidFill>
              </a:rPr>
              <a:t>Fail</a:t>
            </a:r>
            <a:endParaRPr lang="en-US" b="1" i="1" dirty="0">
              <a:solidFill>
                <a:srgbClr val="FF0000"/>
              </a:solidFill>
            </a:endParaRP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909972308"/>
              </p:ext>
            </p:extLst>
          </p:nvPr>
        </p:nvGraphicFramePr>
        <p:xfrm>
          <a:off x="4141578" y="1484784"/>
          <a:ext cx="4823243" cy="4716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93560" y="1739413"/>
            <a:ext cx="35283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</a:rPr>
              <a:t>Little</a:t>
            </a:r>
            <a:r>
              <a:rPr lang="en-US" sz="2800" dirty="0" smtClean="0"/>
              <a:t> interaction amongst stakeholders</a:t>
            </a:r>
            <a:endParaRPr lang="en-US" sz="2800" b="1" i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3560" y="3483294"/>
            <a:ext cx="35283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Data isn’t shared until it’s too </a:t>
            </a:r>
            <a:r>
              <a:rPr lang="en-US" sz="2800" b="1" i="1" dirty="0" smtClean="0">
                <a:solidFill>
                  <a:srgbClr val="FF0000"/>
                </a:solidFill>
              </a:rPr>
              <a:t>late</a:t>
            </a:r>
            <a:endParaRPr lang="en-US" sz="2800" b="1" i="1" dirty="0">
              <a:solidFill>
                <a:srgbClr val="FF000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7236296" y="2431911"/>
            <a:ext cx="648072" cy="792088"/>
          </a:xfrm>
          <a:prstGeom prst="straightConnector1">
            <a:avLst/>
          </a:prstGeom>
          <a:ln w="57150" cmpd="sng"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220072" y="4443769"/>
            <a:ext cx="648072" cy="792088"/>
          </a:xfrm>
          <a:prstGeom prst="straightConnector1">
            <a:avLst/>
          </a:prstGeom>
          <a:ln w="57150" cmpd="sng"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7143155" y="4443769"/>
            <a:ext cx="792088" cy="792089"/>
          </a:xfrm>
          <a:prstGeom prst="straightConnector1">
            <a:avLst/>
          </a:prstGeom>
          <a:ln w="57150" cmpd="sng"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5220072" y="2420888"/>
            <a:ext cx="648072" cy="792088"/>
          </a:xfrm>
          <a:prstGeom prst="straightConnector1">
            <a:avLst/>
          </a:prstGeom>
          <a:ln w="57150" cmpd="sng"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2" name="Left-Right Arrow 21"/>
          <p:cNvSpPr/>
          <p:nvPr/>
        </p:nvSpPr>
        <p:spPr>
          <a:xfrm>
            <a:off x="5220072" y="3717032"/>
            <a:ext cx="864096" cy="360040"/>
          </a:xfrm>
          <a:prstGeom prst="left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Left-Right Arrow 22"/>
          <p:cNvSpPr/>
          <p:nvPr/>
        </p:nvSpPr>
        <p:spPr>
          <a:xfrm>
            <a:off x="7020272" y="3717032"/>
            <a:ext cx="864096" cy="360040"/>
          </a:xfrm>
          <a:prstGeom prst="left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Left-Right Arrow 23"/>
          <p:cNvSpPr/>
          <p:nvPr/>
        </p:nvSpPr>
        <p:spPr>
          <a:xfrm rot="5400000">
            <a:off x="6121153" y="2683939"/>
            <a:ext cx="864096" cy="360040"/>
          </a:xfrm>
          <a:prstGeom prst="left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Left-Right Arrow 24"/>
          <p:cNvSpPr/>
          <p:nvPr/>
        </p:nvSpPr>
        <p:spPr>
          <a:xfrm rot="5400000">
            <a:off x="6121152" y="4481500"/>
            <a:ext cx="864096" cy="360040"/>
          </a:xfrm>
          <a:prstGeom prst="left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74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22" grpId="0" animBg="1"/>
      <p:bldP spid="23" grpId="0" animBg="1"/>
      <p:bldP spid="24" grpId="0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How the heck does it work?</a:t>
            </a:r>
            <a:endParaRPr lang="en-US" dirty="0"/>
          </a:p>
        </p:txBody>
      </p:sp>
      <p:pic>
        <p:nvPicPr>
          <p:cNvPr id="5" name="Picture 5" descr="Macintosh HD:Users:Toni:Desktop:noki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1424574"/>
            <a:ext cx="3516591" cy="399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860032" y="3505200"/>
            <a:ext cx="3960440" cy="1143000"/>
          </a:xfrm>
          <a:prstGeom prst="rect">
            <a:avLst/>
          </a:prstGeom>
          <a:ln w="28575" cmpd="sng">
            <a:solidFill>
              <a:srgbClr val="0000FF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Individualized Feedback</a:t>
            </a:r>
          </a:p>
        </p:txBody>
      </p:sp>
      <p:sp>
        <p:nvSpPr>
          <p:cNvPr id="7" name="Text Box 17"/>
          <p:cNvSpPr txBox="1"/>
          <p:nvPr/>
        </p:nvSpPr>
        <p:spPr>
          <a:xfrm>
            <a:off x="1447800" y="1752600"/>
            <a:ext cx="2514600" cy="2895600"/>
          </a:xfrm>
          <a:prstGeom prst="rect">
            <a:avLst/>
          </a:prstGeom>
          <a:ln w="28575" cmpd="sng">
            <a:solidFill>
              <a:srgbClr val="008000"/>
            </a:solidFill>
          </a:ln>
          <a:extLst>
            <a:ext uri="{C572A759-6A51-4108-AA02-DFA0A04FC94B}">
              <ma14:wrappingTextBoxFlag xmlns:ma14="http://schemas.microsoft.com/office/mac/drawingml/2011/main"/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r>
              <a:rPr lang="en-US" sz="2000" dirty="0">
                <a:solidFill>
                  <a:srgbClr val="000000"/>
                </a:solidFill>
                <a:latin typeface="Times" charset="0"/>
                <a:ea typeface="ＭＳ 明朝" charset="-128"/>
              </a:rPr>
              <a:t>Why does a mammal’s red blood cell have no nucleus?</a:t>
            </a:r>
            <a:endParaRPr lang="en-US" sz="2000" dirty="0">
              <a:solidFill>
                <a:srgbClr val="000000"/>
              </a:solidFill>
              <a:ea typeface="ＭＳ 明朝" charset="-128"/>
            </a:endParaRPr>
          </a:p>
          <a:p>
            <a:r>
              <a:rPr lang="en-US" sz="2000" dirty="0" smtClean="0">
                <a:solidFill>
                  <a:srgbClr val="000000"/>
                </a:solidFill>
                <a:latin typeface="Times" charset="0"/>
                <a:ea typeface="ＭＳ 明朝" charset="-128"/>
              </a:rPr>
              <a:t>A) Never </a:t>
            </a:r>
            <a:r>
              <a:rPr lang="en-US" sz="2000" dirty="0">
                <a:solidFill>
                  <a:srgbClr val="000000"/>
                </a:solidFill>
                <a:latin typeface="Times" charset="0"/>
                <a:ea typeface="ＭＳ 明朝" charset="-128"/>
              </a:rPr>
              <a:t>had one</a:t>
            </a:r>
            <a:endParaRPr lang="en-US" sz="2000" dirty="0">
              <a:solidFill>
                <a:srgbClr val="000000"/>
              </a:solidFill>
              <a:ea typeface="ＭＳ 明朝" charset="-128"/>
            </a:endParaRPr>
          </a:p>
          <a:p>
            <a:r>
              <a:rPr lang="en-US" sz="2000" dirty="0" smtClean="0">
                <a:solidFill>
                  <a:srgbClr val="000000"/>
                </a:solidFill>
                <a:latin typeface="Times" charset="0"/>
                <a:ea typeface="ＭＳ 明朝" charset="-128"/>
              </a:rPr>
              <a:t>B) </a:t>
            </a:r>
            <a:r>
              <a:rPr lang="en-US" sz="2000" dirty="0">
                <a:solidFill>
                  <a:srgbClr val="000000"/>
                </a:solidFill>
                <a:latin typeface="Times" charset="0"/>
                <a:ea typeface="ＭＳ 明朝" charset="-128"/>
              </a:rPr>
              <a:t>Lost in its </a:t>
            </a:r>
            <a:r>
              <a:rPr lang="en-US" sz="2000" dirty="0" smtClean="0">
                <a:solidFill>
                  <a:srgbClr val="000000"/>
                </a:solidFill>
                <a:latin typeface="Times" charset="0"/>
                <a:ea typeface="ＭＳ 明朝" charset="-128"/>
              </a:rPr>
              <a:t>development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Times" charset="0"/>
                <a:ea typeface="ＭＳ 明朝" charset="-128"/>
              </a:rPr>
              <a:t>C) Not </a:t>
            </a:r>
            <a:r>
              <a:rPr lang="en-US" sz="2000" dirty="0">
                <a:solidFill>
                  <a:srgbClr val="000000"/>
                </a:solidFill>
                <a:latin typeface="Times" charset="0"/>
                <a:ea typeface="ＭＳ 明朝" charset="-128"/>
              </a:rPr>
              <a:t>a true cell</a:t>
            </a:r>
          </a:p>
          <a:p>
            <a:r>
              <a:rPr lang="en-US" sz="2000" dirty="0">
                <a:solidFill>
                  <a:srgbClr val="000000"/>
                </a:solidFill>
                <a:latin typeface="Times" charset="0"/>
                <a:ea typeface="ＭＳ 明朝" charset="-128"/>
              </a:rPr>
              <a:t>D</a:t>
            </a:r>
            <a:r>
              <a:rPr lang="en-US" sz="2000" dirty="0" smtClean="0">
                <a:solidFill>
                  <a:srgbClr val="000000"/>
                </a:solidFill>
                <a:latin typeface="Times" charset="0"/>
                <a:ea typeface="ＭＳ 明朝" charset="-128"/>
              </a:rPr>
              <a:t>) </a:t>
            </a:r>
            <a:r>
              <a:rPr lang="en-US" sz="2000" dirty="0">
                <a:solidFill>
                  <a:srgbClr val="000000"/>
                </a:solidFill>
                <a:latin typeface="Times" charset="0"/>
                <a:ea typeface="ＭＳ 明朝" charset="-128"/>
              </a:rPr>
              <a:t>Never needed one</a:t>
            </a:r>
          </a:p>
          <a:p>
            <a:endParaRPr lang="en-US" sz="1000" dirty="0">
              <a:solidFill>
                <a:srgbClr val="000000"/>
              </a:solidFill>
              <a:latin typeface="Times" charset="0"/>
              <a:ea typeface="ＭＳ 明朝" charset="-128"/>
            </a:endParaRPr>
          </a:p>
          <a:p>
            <a:pPr algn="ctr"/>
            <a:r>
              <a:rPr lang="en-US" sz="1600" b="1" dirty="0">
                <a:solidFill>
                  <a:srgbClr val="000000"/>
                </a:solidFill>
                <a:latin typeface="Times" charset="0"/>
                <a:ea typeface="ＭＳ 明朝" charset="-128"/>
              </a:rPr>
              <a:t>Back &lt;  REPLY &gt; Next</a:t>
            </a:r>
            <a:endParaRPr lang="en-US" sz="1600" dirty="0">
              <a:solidFill>
                <a:srgbClr val="000000"/>
              </a:solidFill>
              <a:ea typeface="ＭＳ 明朝" charset="-128"/>
            </a:endParaRPr>
          </a:p>
        </p:txBody>
      </p:sp>
      <p:sp>
        <p:nvSpPr>
          <p:cNvPr id="8" name="Text Box 17"/>
          <p:cNvSpPr txBox="1"/>
          <p:nvPr/>
        </p:nvSpPr>
        <p:spPr>
          <a:xfrm>
            <a:off x="1447800" y="1752600"/>
            <a:ext cx="2514600" cy="2895600"/>
          </a:xfrm>
          <a:prstGeom prst="rect">
            <a:avLst/>
          </a:prstGeom>
          <a:ln w="28575" cmpd="sng">
            <a:solidFill>
              <a:srgbClr val="0000FF"/>
            </a:solidFill>
          </a:ln>
          <a:extLst>
            <a:ext uri="{C572A759-6A51-4108-AA02-DFA0A04FC94B}">
              <ma14:wrappingTextBoxFlag xmlns:ma14="http://schemas.microsoft.com/office/mac/drawingml/2011/main"/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r>
              <a:rPr lang="en-US" sz="2000" dirty="0" smtClean="0">
                <a:solidFill>
                  <a:srgbClr val="000000"/>
                </a:solidFill>
                <a:latin typeface="Times" charset="0"/>
                <a:ea typeface="ＭＳ 明朝" charset="-128"/>
              </a:rPr>
              <a:t>INCORRECT. A mammal’s red blood cell had a nucleus in the beginning of its development, but it was lost to make room for hemoglobin.</a:t>
            </a:r>
          </a:p>
          <a:p>
            <a:endParaRPr lang="en-US" sz="1600" dirty="0" smtClean="0">
              <a:solidFill>
                <a:srgbClr val="000000"/>
              </a:solidFill>
              <a:latin typeface="Times" charset="0"/>
              <a:ea typeface="ＭＳ 明朝" charset="-128"/>
            </a:endParaRPr>
          </a:p>
          <a:p>
            <a:endParaRPr lang="en-US" sz="700" dirty="0">
              <a:solidFill>
                <a:srgbClr val="000000"/>
              </a:solidFill>
              <a:latin typeface="Times" charset="0"/>
              <a:ea typeface="ＭＳ 明朝" charset="-128"/>
            </a:endParaRPr>
          </a:p>
          <a:p>
            <a:pPr algn="ctr"/>
            <a:r>
              <a:rPr lang="en-US" sz="1400" b="1" dirty="0">
                <a:solidFill>
                  <a:srgbClr val="000000"/>
                </a:solidFill>
                <a:latin typeface="Times" charset="0"/>
                <a:ea typeface="ＭＳ 明朝" charset="-128"/>
              </a:rPr>
              <a:t>Back &lt;  REPLY &gt; Next</a:t>
            </a:r>
            <a:endParaRPr lang="en-US" sz="1400" dirty="0">
              <a:solidFill>
                <a:srgbClr val="000000"/>
              </a:solidFill>
              <a:ea typeface="ＭＳ 明朝" charset="-128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860032" y="1424575"/>
            <a:ext cx="3960440" cy="1892366"/>
          </a:xfrm>
          <a:prstGeom prst="rect">
            <a:avLst/>
          </a:prstGeom>
          <a:ln w="28575" cmpd="sng">
            <a:solidFill>
              <a:srgbClr val="008000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91440" marR="0" lvl="0" indent="-342900" algn="l" defTabSz="457200" rtl="0" eaLnBrk="1" fontAlgn="auto" latinLnBrk="0" hangingPunct="1">
              <a:lnSpc>
                <a:spcPct val="120000"/>
              </a:lnSpc>
              <a:spcBef>
                <a:spcPts val="648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3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Content-Aligned Quizzes and</a:t>
            </a:r>
            <a:r>
              <a:rPr kumimoji="0" lang="en-US" sz="37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Lessons </a:t>
            </a:r>
            <a:r>
              <a:rPr kumimoji="0" lang="en-US" sz="37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through </a:t>
            </a:r>
            <a:r>
              <a:rPr kumimoji="0" lang="en-US" sz="37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mobile web </a:t>
            </a:r>
            <a:r>
              <a:rPr kumimoji="0" lang="en-US" sz="37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</a:t>
            </a:r>
            <a:r>
              <a:rPr kumimoji="0" lang="en-US" sz="37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SMS/USSD</a:t>
            </a:r>
            <a:endParaRPr kumimoji="0" lang="en-US" sz="3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5225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Quiz, Learn, Ask</a:t>
            </a:r>
            <a:endParaRPr lang="en-US" dirty="0"/>
          </a:p>
        </p:txBody>
      </p:sp>
      <p:pic>
        <p:nvPicPr>
          <p:cNvPr id="5" name="Picture 5" descr="Macintosh HD:Users:Toni:Desktop:noki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1424574"/>
            <a:ext cx="3516591" cy="399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17"/>
          <p:cNvSpPr txBox="1"/>
          <p:nvPr/>
        </p:nvSpPr>
        <p:spPr>
          <a:xfrm>
            <a:off x="1475656" y="1772816"/>
            <a:ext cx="2514600" cy="2895600"/>
          </a:xfrm>
          <a:prstGeom prst="rect">
            <a:avLst/>
          </a:prstGeom>
          <a:ln w="28575" cmpd="sng">
            <a:solidFill>
              <a:srgbClr val="FF6600"/>
            </a:solidFill>
          </a:ln>
          <a:extLst>
            <a:ext uri="{C572A759-6A51-4108-AA02-DFA0A04FC94B}">
              <ma14:wrappingTextBoxFlag xmlns:ma14="http://schemas.microsoft.com/office/mac/drawingml/2011/main"/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r>
              <a:rPr lang="en-US" sz="2000" dirty="0" smtClean="0">
                <a:solidFill>
                  <a:srgbClr val="000000"/>
                </a:solidFill>
                <a:latin typeface="Times" charset="0"/>
                <a:ea typeface="ＭＳ 明朝" charset="-128"/>
              </a:rPr>
              <a:t>You have received 80% on this quiz. You are ranked 5/101 at Baba </a:t>
            </a:r>
            <a:r>
              <a:rPr lang="en-US" sz="2000" dirty="0" err="1" smtClean="0">
                <a:solidFill>
                  <a:srgbClr val="000000"/>
                </a:solidFill>
                <a:latin typeface="Times" charset="0"/>
                <a:ea typeface="ＭＳ 明朝" charset="-128"/>
              </a:rPr>
              <a:t>Dogo</a:t>
            </a:r>
            <a:r>
              <a:rPr lang="en-US" sz="2000" dirty="0" smtClean="0">
                <a:solidFill>
                  <a:srgbClr val="000000"/>
                </a:solidFill>
                <a:latin typeface="Times" charset="0"/>
                <a:ea typeface="ＭＳ 明朝" charset="-128"/>
              </a:rPr>
              <a:t> and 239/1,234 in Nairobi. </a:t>
            </a:r>
          </a:p>
          <a:p>
            <a:endParaRPr lang="en-US" sz="2000" dirty="0" smtClean="0">
              <a:solidFill>
                <a:srgbClr val="000000"/>
              </a:solidFill>
              <a:latin typeface="Times" charset="0"/>
              <a:ea typeface="ＭＳ 明朝" charset="-128"/>
            </a:endParaRPr>
          </a:p>
          <a:p>
            <a:r>
              <a:rPr lang="en-US" sz="2000" dirty="0" smtClean="0">
                <a:solidFill>
                  <a:srgbClr val="000000"/>
                </a:solidFill>
                <a:latin typeface="Times" charset="0"/>
                <a:ea typeface="ＭＳ 明朝" charset="-128"/>
              </a:rPr>
              <a:t>Reply with Fert1 for next quiz.</a:t>
            </a:r>
          </a:p>
          <a:p>
            <a:endParaRPr lang="en-US" sz="700" dirty="0">
              <a:solidFill>
                <a:srgbClr val="000000"/>
              </a:solidFill>
              <a:latin typeface="Times" charset="0"/>
              <a:ea typeface="ＭＳ 明朝" charset="-128"/>
            </a:endParaRPr>
          </a:p>
          <a:p>
            <a:pPr algn="ctr"/>
            <a:r>
              <a:rPr lang="en-US" sz="1400" b="1" dirty="0">
                <a:solidFill>
                  <a:srgbClr val="000000"/>
                </a:solidFill>
                <a:latin typeface="Times" charset="0"/>
                <a:ea typeface="ＭＳ 明朝" charset="-128"/>
              </a:rPr>
              <a:t>Back &lt;  REPLY &gt; Next</a:t>
            </a:r>
            <a:endParaRPr lang="en-US" sz="1400" dirty="0">
              <a:solidFill>
                <a:srgbClr val="000000"/>
              </a:solidFill>
              <a:ea typeface="ＭＳ 明朝" charset="-128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846144" y="1469679"/>
            <a:ext cx="3960440" cy="1249615"/>
          </a:xfrm>
          <a:prstGeom prst="rect">
            <a:avLst/>
          </a:prstGeom>
          <a:ln w="28575" cmpd="sng">
            <a:solidFill>
              <a:schemeClr val="accent6"/>
            </a:solidFill>
          </a:ln>
        </p:spPr>
        <p:txBody>
          <a:bodyPr vert="horz" lIns="91440" tIns="45720" rIns="91440" bIns="45720" rtlCol="0">
            <a:normAutofit fontScale="92500"/>
          </a:bodyPr>
          <a:lstStyle/>
          <a:p>
            <a:pPr marL="9144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dirty="0" smtClean="0"/>
              <a:t>	</a:t>
            </a:r>
            <a:r>
              <a:rPr lang="en-US" sz="3900" dirty="0" smtClean="0"/>
              <a:t>Self-Assessment &amp; Competition</a:t>
            </a:r>
            <a:endParaRPr kumimoji="0" lang="en-US" sz="3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46144" y="4239219"/>
            <a:ext cx="3960440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91440"/>
            <a:r>
              <a:rPr lang="en-US" sz="3600" dirty="0" smtClean="0"/>
              <a:t>Ask a Teacher Feature</a:t>
            </a:r>
            <a:endParaRPr lang="en-US" sz="3600" dirty="0" smtClean="0"/>
          </a:p>
        </p:txBody>
      </p:sp>
      <p:sp>
        <p:nvSpPr>
          <p:cNvPr id="7" name="Text Box 17"/>
          <p:cNvSpPr txBox="1"/>
          <p:nvPr/>
        </p:nvSpPr>
        <p:spPr>
          <a:xfrm>
            <a:off x="1475656" y="1772816"/>
            <a:ext cx="2514600" cy="2895600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/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r>
              <a:rPr lang="en-US" sz="2000" dirty="0" smtClean="0">
                <a:solidFill>
                  <a:srgbClr val="000000"/>
                </a:solidFill>
                <a:latin typeface="Times" charset="0"/>
                <a:ea typeface="ＭＳ 明朝" charset="-128"/>
              </a:rPr>
              <a:t>Mammals blood is made of red blood cells,  plasma, white blood cells, and platelets. The red bloods cells do not have a nucleus because</a:t>
            </a:r>
            <a:r>
              <a:rPr lang="en-US" sz="2000" dirty="0">
                <a:solidFill>
                  <a:srgbClr val="000000"/>
                </a:solidFill>
                <a:latin typeface="Times" charset="0"/>
                <a:ea typeface="ＭＳ 明朝" charset="-128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Times" charset="0"/>
                <a:ea typeface="ＭＳ 明朝" charset="-128"/>
              </a:rPr>
              <a:t>it was lost </a:t>
            </a:r>
            <a:endParaRPr lang="en-US" sz="2600" dirty="0" smtClean="0">
              <a:solidFill>
                <a:srgbClr val="000000"/>
              </a:solidFill>
              <a:latin typeface="Times" charset="0"/>
              <a:ea typeface="ＭＳ 明朝" charset="-128"/>
            </a:endParaRPr>
          </a:p>
          <a:p>
            <a:endParaRPr lang="en-US" sz="700" dirty="0">
              <a:solidFill>
                <a:srgbClr val="000000"/>
              </a:solidFill>
              <a:latin typeface="Times" charset="0"/>
              <a:ea typeface="ＭＳ 明朝" charset="-128"/>
            </a:endParaRPr>
          </a:p>
          <a:p>
            <a:pPr algn="ctr"/>
            <a:r>
              <a:rPr lang="en-US" sz="1400" b="1" dirty="0" smtClean="0">
                <a:solidFill>
                  <a:srgbClr val="000000"/>
                </a:solidFill>
                <a:latin typeface="Times" charset="0"/>
                <a:ea typeface="ＭＳ 明朝" charset="-128"/>
              </a:rPr>
              <a:t>(NEXT)</a:t>
            </a:r>
            <a:endParaRPr lang="en-US" sz="1400" dirty="0">
              <a:solidFill>
                <a:srgbClr val="000000"/>
              </a:solidFill>
              <a:ea typeface="ＭＳ 明朝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46144" y="3076795"/>
            <a:ext cx="3960440" cy="8309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91440"/>
            <a:r>
              <a:rPr lang="en-US" sz="3600" dirty="0" smtClean="0"/>
              <a:t>Mini Lessons</a:t>
            </a:r>
          </a:p>
          <a:p>
            <a:pPr marL="91440"/>
            <a:endParaRPr lang="en-US" sz="1200" dirty="0" smtClean="0"/>
          </a:p>
        </p:txBody>
      </p:sp>
      <p:sp>
        <p:nvSpPr>
          <p:cNvPr id="12" name="Text Box 17"/>
          <p:cNvSpPr txBox="1"/>
          <p:nvPr/>
        </p:nvSpPr>
        <p:spPr>
          <a:xfrm>
            <a:off x="1475656" y="1772816"/>
            <a:ext cx="2514600" cy="2895600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/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r>
              <a:rPr lang="en-US" sz="2200" dirty="0" smtClean="0">
                <a:solidFill>
                  <a:srgbClr val="000000"/>
                </a:solidFill>
                <a:latin typeface="Times" charset="0"/>
                <a:ea typeface="ＭＳ 明朝" charset="-128"/>
              </a:rPr>
              <a:t>ASK Why are there so many red blood cells?</a:t>
            </a:r>
            <a:endParaRPr lang="en-US" sz="2200" dirty="0" smtClean="0">
              <a:solidFill>
                <a:srgbClr val="000000"/>
              </a:solidFill>
              <a:latin typeface="Times" charset="0"/>
              <a:ea typeface="ＭＳ 明朝" charset="-128"/>
            </a:endParaRPr>
          </a:p>
          <a:p>
            <a:endParaRPr lang="en-US" sz="2000" dirty="0" smtClean="0">
              <a:solidFill>
                <a:srgbClr val="000000"/>
              </a:solidFill>
              <a:latin typeface="Times" charset="0"/>
              <a:ea typeface="ＭＳ 明朝" charset="-128"/>
            </a:endParaRPr>
          </a:p>
          <a:p>
            <a:endParaRPr lang="en-US" sz="2000" dirty="0">
              <a:solidFill>
                <a:srgbClr val="000000"/>
              </a:solidFill>
              <a:latin typeface="Times" charset="0"/>
              <a:ea typeface="ＭＳ 明朝" charset="-128"/>
            </a:endParaRPr>
          </a:p>
          <a:p>
            <a:endParaRPr lang="en-US" sz="2000" dirty="0" smtClean="0">
              <a:solidFill>
                <a:srgbClr val="000000"/>
              </a:solidFill>
              <a:latin typeface="Times" charset="0"/>
              <a:ea typeface="ＭＳ 明朝" charset="-128"/>
            </a:endParaRPr>
          </a:p>
          <a:p>
            <a:endParaRPr lang="en-US" sz="2600" dirty="0" smtClean="0">
              <a:solidFill>
                <a:srgbClr val="000000"/>
              </a:solidFill>
              <a:latin typeface="Times" charset="0"/>
              <a:ea typeface="ＭＳ 明朝" charset="-128"/>
            </a:endParaRPr>
          </a:p>
          <a:p>
            <a:endParaRPr lang="en-US" sz="700" dirty="0">
              <a:solidFill>
                <a:srgbClr val="000000"/>
              </a:solidFill>
              <a:latin typeface="Times" charset="0"/>
              <a:ea typeface="ＭＳ 明朝" charset="-128"/>
            </a:endParaRPr>
          </a:p>
          <a:p>
            <a:pPr algn="ctr"/>
            <a:r>
              <a:rPr lang="en-US" sz="1400" b="1" dirty="0">
                <a:solidFill>
                  <a:srgbClr val="000000"/>
                </a:solidFill>
                <a:latin typeface="Times" charset="0"/>
                <a:ea typeface="ＭＳ 明朝" charset="-128"/>
              </a:rPr>
              <a:t>Back &lt;  REPLY &gt; Next</a:t>
            </a:r>
            <a:endParaRPr lang="en-US" sz="1400" dirty="0">
              <a:solidFill>
                <a:srgbClr val="000000"/>
              </a:solidFill>
              <a:ea typeface="ＭＳ 明朝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1" y="1424574"/>
            <a:ext cx="8349384" cy="4062651"/>
          </a:xfrm>
          <a:prstGeom prst="rect">
            <a:avLst/>
          </a:prstGeom>
          <a:solidFill>
            <a:schemeClr val="bg1"/>
          </a:solidFill>
          <a:ln w="38100" cmpd="sng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Parents pay </a:t>
            </a:r>
            <a:r>
              <a:rPr lang="en-US" sz="6000" dirty="0" smtClean="0">
                <a:solidFill>
                  <a:srgbClr val="FF0000"/>
                </a:solidFill>
              </a:rPr>
              <a:t>by SMS </a:t>
            </a:r>
          </a:p>
          <a:p>
            <a:r>
              <a:rPr lang="en-US" sz="6000" dirty="0" smtClean="0"/>
              <a:t>(1/2¢ each)          </a:t>
            </a:r>
            <a:r>
              <a:rPr lang="en-US" sz="5000" dirty="0" smtClean="0"/>
              <a:t>or by 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sz="6000" dirty="0" smtClean="0">
                <a:solidFill>
                  <a:srgbClr val="FF0000"/>
                </a:solidFill>
              </a:rPr>
              <a:t>Web subscription </a:t>
            </a:r>
          </a:p>
          <a:p>
            <a:r>
              <a:rPr lang="en-US" sz="6000" dirty="0" smtClean="0"/>
              <a:t>($2-5/month)</a:t>
            </a:r>
            <a:endParaRPr lang="en-US" sz="60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88" t="86006" r="2251" b="8851"/>
          <a:stretch/>
        </p:blipFill>
        <p:spPr bwMode="auto">
          <a:xfrm>
            <a:off x="4846144" y="2629647"/>
            <a:ext cx="2091766" cy="627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8066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 animBg="1"/>
      <p:bldP spid="8" grpId="0" animBg="1"/>
      <p:bldP spid="1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acher Landing Glimp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6713"/>
            <a:ext cx="9144000" cy="5352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 descr="official_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881" y="180249"/>
            <a:ext cx="2704353" cy="10020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5934" y="166597"/>
            <a:ext cx="57523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Analytics teachers always wish they had…</a:t>
            </a:r>
            <a:endParaRPr lang="en-US" sz="3000" dirty="0"/>
          </a:p>
        </p:txBody>
      </p:sp>
      <p:sp>
        <p:nvSpPr>
          <p:cNvPr id="5" name="TextBox 4"/>
          <p:cNvSpPr txBox="1"/>
          <p:nvPr/>
        </p:nvSpPr>
        <p:spPr>
          <a:xfrm>
            <a:off x="26875" y="1267329"/>
            <a:ext cx="9117125" cy="5509200"/>
          </a:xfrm>
          <a:prstGeom prst="rect">
            <a:avLst/>
          </a:prstGeom>
          <a:solidFill>
            <a:schemeClr val="bg1"/>
          </a:solidFill>
          <a:ln w="38100" cmpd="sng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6000" u="sng" dirty="0" smtClean="0">
                <a:solidFill>
                  <a:srgbClr val="000000"/>
                </a:solidFill>
              </a:rPr>
              <a:t>Content + Data</a:t>
            </a:r>
          </a:p>
          <a:p>
            <a:endParaRPr lang="en-US" sz="1700" u="sng" dirty="0" smtClean="0">
              <a:solidFill>
                <a:srgbClr val="000000"/>
              </a:solidFill>
            </a:endParaRPr>
          </a:p>
          <a:p>
            <a:r>
              <a:rPr lang="en-US" sz="6000" dirty="0" smtClean="0">
                <a:solidFill>
                  <a:srgbClr val="FF0000"/>
                </a:solidFill>
              </a:rPr>
              <a:t>Parents</a:t>
            </a:r>
            <a:r>
              <a:rPr lang="en-US" sz="6000" dirty="0" smtClean="0">
                <a:solidFill>
                  <a:srgbClr val="000000"/>
                </a:solidFill>
              </a:rPr>
              <a:t> = $5/month</a:t>
            </a:r>
          </a:p>
          <a:p>
            <a:endParaRPr lang="en-US" sz="1200" dirty="0" smtClean="0">
              <a:solidFill>
                <a:srgbClr val="000000"/>
              </a:solidFill>
            </a:endParaRPr>
          </a:p>
          <a:p>
            <a:r>
              <a:rPr lang="en-US" sz="6000" dirty="0" smtClean="0">
                <a:solidFill>
                  <a:srgbClr val="FF0000"/>
                </a:solidFill>
              </a:rPr>
              <a:t>Schools</a:t>
            </a:r>
            <a:r>
              <a:rPr lang="en-US" sz="6000" dirty="0" smtClean="0">
                <a:solidFill>
                  <a:srgbClr val="000000"/>
                </a:solidFill>
              </a:rPr>
              <a:t> = $40/month</a:t>
            </a:r>
          </a:p>
          <a:p>
            <a:endParaRPr lang="en-US" sz="1300" dirty="0" smtClean="0">
              <a:solidFill>
                <a:srgbClr val="000000"/>
              </a:solidFill>
            </a:endParaRPr>
          </a:p>
          <a:p>
            <a:r>
              <a:rPr lang="en-US" sz="6000" dirty="0" smtClean="0">
                <a:solidFill>
                  <a:srgbClr val="FF0000"/>
                </a:solidFill>
              </a:rPr>
              <a:t>VIP</a:t>
            </a:r>
            <a:r>
              <a:rPr lang="en-US" sz="6000" dirty="0" smtClean="0">
                <a:solidFill>
                  <a:srgbClr val="000000"/>
                </a:solidFill>
              </a:rPr>
              <a:t> (&gt;2 schools) = $100+ / month</a:t>
            </a:r>
          </a:p>
          <a:p>
            <a:endParaRPr lang="en-US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761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hone in Hand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21"/>
          <a:stretch/>
        </p:blipFill>
        <p:spPr>
          <a:xfrm>
            <a:off x="2868705" y="0"/>
            <a:ext cx="62752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8589" y="896471"/>
            <a:ext cx="4601882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</a:pPr>
            <a:r>
              <a:rPr lang="en-US" sz="3600" dirty="0" smtClean="0">
                <a:solidFill>
                  <a:srgbClr val="FFFFFF"/>
                </a:solidFill>
              </a:rPr>
              <a:t>A bit of traction…</a:t>
            </a:r>
          </a:p>
          <a:p>
            <a:pPr>
              <a:spcAft>
                <a:spcPts val="900"/>
              </a:spcAft>
            </a:pPr>
            <a:endParaRPr lang="en-US" sz="1000" dirty="0" smtClean="0">
              <a:solidFill>
                <a:srgbClr val="FFFFFF"/>
              </a:solidFill>
            </a:endParaRPr>
          </a:p>
          <a:p>
            <a:pPr marL="285750" indent="-285750">
              <a:spcAft>
                <a:spcPts val="1500"/>
              </a:spcAft>
              <a:buFont typeface="Wingdings" charset="2"/>
              <a:buChar char="²"/>
            </a:pPr>
            <a:r>
              <a:rPr lang="en-US" sz="2600" dirty="0" smtClean="0">
                <a:solidFill>
                  <a:srgbClr val="FFFFFF"/>
                </a:solidFill>
              </a:rPr>
              <a:t>12,000 Students (paying)</a:t>
            </a:r>
          </a:p>
          <a:p>
            <a:pPr marL="285750" indent="-285750">
              <a:spcAft>
                <a:spcPts val="1500"/>
              </a:spcAft>
              <a:buFont typeface="Wingdings" charset="2"/>
              <a:buChar char="²"/>
            </a:pPr>
            <a:r>
              <a:rPr lang="en-US" sz="2600" dirty="0" smtClean="0">
                <a:solidFill>
                  <a:srgbClr val="FFFFFF"/>
                </a:solidFill>
              </a:rPr>
              <a:t>Presence at over 400 schools across Kenya</a:t>
            </a:r>
          </a:p>
          <a:p>
            <a:pPr marL="285750" indent="-285750">
              <a:spcAft>
                <a:spcPts val="1500"/>
              </a:spcAft>
              <a:buFont typeface="Wingdings" charset="2"/>
              <a:buChar char="²"/>
            </a:pPr>
            <a:r>
              <a:rPr lang="en-US" sz="2600" dirty="0" smtClean="0">
                <a:solidFill>
                  <a:srgbClr val="FFFFFF"/>
                </a:solidFill>
              </a:rPr>
              <a:t>20 Schools subscribed</a:t>
            </a:r>
          </a:p>
          <a:p>
            <a:pPr marL="285750" indent="-285750">
              <a:spcAft>
                <a:spcPts val="1500"/>
              </a:spcAft>
              <a:buFont typeface="Wingdings" charset="2"/>
              <a:buChar char="²"/>
            </a:pPr>
            <a:r>
              <a:rPr lang="en-US" sz="2600" dirty="0" smtClean="0">
                <a:solidFill>
                  <a:srgbClr val="FFFFFF"/>
                </a:solidFill>
              </a:rPr>
              <a:t>1,000+ Head teachers in VIP account</a:t>
            </a:r>
          </a:p>
          <a:p>
            <a:pPr marL="285750" indent="-285750">
              <a:spcAft>
                <a:spcPts val="1500"/>
              </a:spcAft>
              <a:buFont typeface="Wingdings" charset="2"/>
              <a:buChar char="²"/>
            </a:pPr>
            <a:r>
              <a:rPr lang="en-US" sz="2600" dirty="0" smtClean="0">
                <a:solidFill>
                  <a:srgbClr val="FFFFFF"/>
                </a:solidFill>
              </a:rPr>
              <a:t>Our students have marks 9% higher than average</a:t>
            </a:r>
          </a:p>
        </p:txBody>
      </p:sp>
    </p:spTree>
    <p:extLst>
      <p:ext uri="{BB962C8B-B14F-4D97-AF65-F5344CB8AC3E}">
        <p14:creationId xmlns:p14="http://schemas.microsoft.com/office/powerpoint/2010/main" val="608995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1882"/>
          </a:xfrm>
        </p:spPr>
        <p:txBody>
          <a:bodyPr>
            <a:normAutofit/>
          </a:bodyPr>
          <a:lstStyle/>
          <a:p>
            <a:r>
              <a:rPr lang="en-US" sz="3800" dirty="0" smtClean="0"/>
              <a:t>People Behind </a:t>
            </a:r>
            <a:r>
              <a:rPr lang="en-US" sz="3800" dirty="0" err="1" smtClean="0"/>
              <a:t>Eneza</a:t>
            </a:r>
            <a:endParaRPr lang="en-US" sz="3800" dirty="0"/>
          </a:p>
        </p:txBody>
      </p:sp>
      <p:sp>
        <p:nvSpPr>
          <p:cNvPr id="5" name="TextBox 4"/>
          <p:cNvSpPr txBox="1"/>
          <p:nvPr/>
        </p:nvSpPr>
        <p:spPr>
          <a:xfrm>
            <a:off x="189057" y="918882"/>
            <a:ext cx="5224805" cy="2092881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sz="2600" b="1" u="sng" dirty="0" smtClean="0"/>
              <a:t>Educational Engine</a:t>
            </a:r>
          </a:p>
          <a:p>
            <a:pPr marL="285750" indent="-285750">
              <a:buFontTx/>
              <a:buChar char="-"/>
            </a:pPr>
            <a:r>
              <a:rPr lang="en-US" sz="2600" dirty="0" smtClean="0"/>
              <a:t>Toni Maraviglia, CEO</a:t>
            </a:r>
          </a:p>
          <a:p>
            <a:pPr marL="285750" indent="-285750">
              <a:buFontTx/>
              <a:buChar char="-"/>
            </a:pPr>
            <a:r>
              <a:rPr lang="en-US" sz="2600" dirty="0" smtClean="0"/>
              <a:t>Peter </a:t>
            </a:r>
            <a:r>
              <a:rPr lang="en-US" sz="2600" dirty="0" err="1" smtClean="0"/>
              <a:t>Sereti</a:t>
            </a:r>
            <a:r>
              <a:rPr lang="en-US" sz="2600" dirty="0" smtClean="0"/>
              <a:t>, </a:t>
            </a:r>
            <a:r>
              <a:rPr lang="en-US" sz="2600" dirty="0" smtClean="0"/>
              <a:t>Community </a:t>
            </a:r>
            <a:r>
              <a:rPr lang="en-US" sz="2600" dirty="0" err="1" smtClean="0"/>
              <a:t>Rel’s</a:t>
            </a:r>
            <a:endParaRPr lang="en-US" sz="2600" dirty="0" smtClean="0"/>
          </a:p>
          <a:p>
            <a:pPr marL="285750" indent="-285750">
              <a:buFontTx/>
              <a:buChar char="-"/>
            </a:pPr>
            <a:r>
              <a:rPr lang="en-US" sz="2600" dirty="0" err="1" smtClean="0"/>
              <a:t>Rahab</a:t>
            </a:r>
            <a:r>
              <a:rPr lang="en-US" sz="2600" dirty="0" smtClean="0"/>
              <a:t> </a:t>
            </a:r>
            <a:r>
              <a:rPr lang="en-US" sz="2600" dirty="0" err="1" smtClean="0"/>
              <a:t>Njuri</a:t>
            </a:r>
            <a:r>
              <a:rPr lang="en-US" sz="2600" dirty="0" smtClean="0"/>
              <a:t>, Content </a:t>
            </a:r>
            <a:r>
              <a:rPr lang="en-US" sz="2600" dirty="0" err="1" smtClean="0"/>
              <a:t>Mgr</a:t>
            </a:r>
            <a:endParaRPr lang="en-US" sz="2600" dirty="0" smtClean="0"/>
          </a:p>
          <a:p>
            <a:pPr marL="285750" indent="-285750">
              <a:buFontTx/>
              <a:buChar char="-"/>
            </a:pPr>
            <a:r>
              <a:rPr lang="en-US" sz="2600" dirty="0" smtClean="0"/>
              <a:t>25 Teacher Content Creators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9056" y="3187942"/>
            <a:ext cx="5224806" cy="16927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600" b="1" u="sng" dirty="0" smtClean="0"/>
              <a:t>Technical Wizards</a:t>
            </a:r>
          </a:p>
          <a:p>
            <a:pPr marL="285750" indent="-285750">
              <a:buFontTx/>
              <a:buChar char="-"/>
            </a:pPr>
            <a:r>
              <a:rPr lang="en-US" sz="2600" dirty="0" err="1" smtClean="0"/>
              <a:t>Kago</a:t>
            </a:r>
            <a:r>
              <a:rPr lang="en-US" sz="2600" dirty="0" smtClean="0"/>
              <a:t> </a:t>
            </a:r>
            <a:r>
              <a:rPr lang="en-US" sz="2600" dirty="0" err="1" smtClean="0"/>
              <a:t>Kagichiri</a:t>
            </a:r>
            <a:r>
              <a:rPr lang="en-US" sz="2600" dirty="0" smtClean="0"/>
              <a:t>, CTO</a:t>
            </a:r>
          </a:p>
          <a:p>
            <a:pPr marL="285750" indent="-285750">
              <a:buFontTx/>
              <a:buChar char="-"/>
            </a:pPr>
            <a:r>
              <a:rPr lang="en-US" sz="2600" dirty="0" smtClean="0"/>
              <a:t>Moses </a:t>
            </a:r>
            <a:r>
              <a:rPr lang="en-US" sz="2600" dirty="0" err="1" smtClean="0"/>
              <a:t>Mutuku</a:t>
            </a:r>
            <a:r>
              <a:rPr lang="en-US" sz="2600" dirty="0" smtClean="0"/>
              <a:t>, Developer</a:t>
            </a:r>
          </a:p>
          <a:p>
            <a:pPr marL="285750" indent="-285750">
              <a:buFontTx/>
              <a:buChar char="-"/>
            </a:pPr>
            <a:r>
              <a:rPr lang="en-US" sz="2600" dirty="0" smtClean="0"/>
              <a:t>Joe </a:t>
            </a:r>
            <a:r>
              <a:rPr lang="en-US" sz="2600" dirty="0" err="1" smtClean="0"/>
              <a:t>Okatch</a:t>
            </a:r>
            <a:r>
              <a:rPr lang="en-US" sz="2600" dirty="0" smtClean="0"/>
              <a:t>, Developer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9056" y="5042735"/>
            <a:ext cx="5224807" cy="156966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Operational Ninjas</a:t>
            </a:r>
          </a:p>
          <a:p>
            <a:pPr marL="285750" indent="-285750">
              <a:buFontTx/>
              <a:buChar char="-"/>
            </a:pPr>
            <a:r>
              <a:rPr lang="en-US" sz="2400" dirty="0" smtClean="0"/>
              <a:t>Chris </a:t>
            </a:r>
            <a:r>
              <a:rPr lang="en-US" sz="2400" dirty="0" err="1" smtClean="0"/>
              <a:t>Asego</a:t>
            </a:r>
            <a:r>
              <a:rPr lang="en-US" sz="2400" dirty="0" smtClean="0"/>
              <a:t>, Operations Director</a:t>
            </a:r>
          </a:p>
          <a:p>
            <a:pPr marL="285750" indent="-285750">
              <a:buFontTx/>
              <a:buChar char="-"/>
            </a:pPr>
            <a:r>
              <a:rPr lang="en-US" sz="2400" dirty="0" smtClean="0"/>
              <a:t>3 Community Relations </a:t>
            </a:r>
            <a:r>
              <a:rPr lang="en-US" sz="2400" dirty="0" err="1" smtClean="0"/>
              <a:t>Coords</a:t>
            </a:r>
            <a:endParaRPr lang="en-US" sz="24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5558118" y="918882"/>
            <a:ext cx="3481294" cy="5693867"/>
          </a:xfrm>
          <a:prstGeom prst="rect">
            <a:avLst/>
          </a:prstGeom>
          <a:solidFill>
            <a:schemeClr val="bg1"/>
          </a:solidFill>
          <a:ln>
            <a:solidFill>
              <a:srgbClr val="660066"/>
            </a:solidFill>
          </a:ln>
        </p:spPr>
        <p:txBody>
          <a:bodyPr wrap="square" rtlCol="0">
            <a:spAutoFit/>
          </a:bodyPr>
          <a:lstStyle/>
          <a:p>
            <a:r>
              <a:rPr lang="en-US" sz="2600" b="1" u="sng" dirty="0" smtClean="0"/>
              <a:t>Advisors</a:t>
            </a:r>
            <a:endParaRPr lang="en-US" sz="2600" dirty="0" smtClean="0"/>
          </a:p>
          <a:p>
            <a:pPr marL="342900" indent="-342900">
              <a:buFontTx/>
              <a:buChar char="-"/>
            </a:pPr>
            <a:r>
              <a:rPr lang="en-US" sz="2600" b="1" dirty="0" smtClean="0"/>
              <a:t>Wendy Kopp</a:t>
            </a:r>
            <a:r>
              <a:rPr lang="en-US" sz="2600" dirty="0" smtClean="0"/>
              <a:t>, Teach For America</a:t>
            </a:r>
          </a:p>
          <a:p>
            <a:pPr marL="342900" indent="-342900">
              <a:buFontTx/>
              <a:buChar char="-"/>
            </a:pPr>
            <a:r>
              <a:rPr lang="en-US" sz="2600" b="1" dirty="0" err="1" smtClean="0"/>
              <a:t>Chaula</a:t>
            </a:r>
            <a:r>
              <a:rPr lang="en-US" sz="2600" b="1" dirty="0" smtClean="0"/>
              <a:t> Gupta</a:t>
            </a:r>
            <a:r>
              <a:rPr lang="en-US" sz="2600" dirty="0" smtClean="0"/>
              <a:t>, TFA</a:t>
            </a:r>
          </a:p>
          <a:p>
            <a:pPr marL="342900" indent="-342900">
              <a:buFontTx/>
              <a:buChar char="-"/>
            </a:pPr>
            <a:r>
              <a:rPr lang="en-US" sz="2600" b="1" dirty="0" err="1" smtClean="0"/>
              <a:t>Shabnam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Aggarwal</a:t>
            </a:r>
            <a:r>
              <a:rPr lang="en-US" sz="2600" dirty="0" smtClean="0"/>
              <a:t>, Pearson India</a:t>
            </a:r>
          </a:p>
          <a:p>
            <a:pPr marL="342900" indent="-342900">
              <a:buFontTx/>
              <a:buChar char="-"/>
            </a:pPr>
            <a:r>
              <a:rPr lang="en-US" sz="2600" b="1" dirty="0" smtClean="0"/>
              <a:t>Joseph </a:t>
            </a:r>
            <a:r>
              <a:rPr lang="en-US" sz="2600" b="1" dirty="0" err="1" smtClean="0"/>
              <a:t>Karuga</a:t>
            </a:r>
            <a:r>
              <a:rPr lang="en-US" sz="2600" dirty="0" smtClean="0"/>
              <a:t>, KEPSHA</a:t>
            </a:r>
          </a:p>
          <a:p>
            <a:pPr marL="342900" indent="-342900">
              <a:buFontTx/>
              <a:buChar char="-"/>
            </a:pPr>
            <a:r>
              <a:rPr lang="en-US" sz="2600" b="1" dirty="0" smtClean="0"/>
              <a:t>Lydia </a:t>
            </a:r>
            <a:r>
              <a:rPr lang="en-US" sz="2600" b="1" dirty="0" err="1" smtClean="0"/>
              <a:t>Muchemi</a:t>
            </a:r>
            <a:r>
              <a:rPr lang="en-US" sz="2600" dirty="0" smtClean="0"/>
              <a:t>, Ministry of </a:t>
            </a:r>
            <a:r>
              <a:rPr lang="en-US" sz="2600" dirty="0" smtClean="0"/>
              <a:t>Education, Kenya</a:t>
            </a:r>
            <a:endParaRPr lang="en-US" sz="2600" dirty="0" smtClean="0"/>
          </a:p>
        </p:txBody>
      </p:sp>
      <p:pic>
        <p:nvPicPr>
          <p:cNvPr id="3" name="Picture 2" descr="Chris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3447" y="5042735"/>
            <a:ext cx="840416" cy="902532"/>
          </a:xfrm>
          <a:prstGeom prst="rect">
            <a:avLst/>
          </a:prstGeom>
        </p:spPr>
      </p:pic>
      <p:pic>
        <p:nvPicPr>
          <p:cNvPr id="4" name="Picture 3" descr="Kago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3171" y="3011763"/>
            <a:ext cx="840691" cy="936314"/>
          </a:xfrm>
          <a:prstGeom prst="rect">
            <a:avLst/>
          </a:prstGeom>
        </p:spPr>
      </p:pic>
      <p:pic>
        <p:nvPicPr>
          <p:cNvPr id="9" name="Picture 8" descr="Edna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3171" y="747760"/>
            <a:ext cx="804813" cy="923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424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othecary">
      <a:majorFont>
        <a:latin typeface="Book Antiqua"/>
        <a:ea typeface=""/>
        <a:cs typeface=""/>
        <a:font script="Jpan" typeface="ＭＳ Ｐ明朝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</TotalTime>
  <Words>544</Words>
  <Application>Microsoft Macintosh PowerPoint</Application>
  <PresentationFormat>On-screen Show (4:3)</PresentationFormat>
  <Paragraphs>118</Paragraphs>
  <Slides>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Education Crisis in Kenya</vt:lpstr>
      <vt:lpstr>PowerPoint Presentation</vt:lpstr>
      <vt:lpstr>Why Kids Fail</vt:lpstr>
      <vt:lpstr>How the heck does it work?</vt:lpstr>
      <vt:lpstr>Quiz, Learn, Ask</vt:lpstr>
      <vt:lpstr>PowerPoint Presentation</vt:lpstr>
      <vt:lpstr>PowerPoint Presentation</vt:lpstr>
      <vt:lpstr>People Behind Eneza</vt:lpstr>
    </vt:vector>
  </TitlesOfParts>
  <Company>MPrep Inc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Toni Maraviglia</dc:creator>
  <cp:lastModifiedBy>Toni Maraviglia</cp:lastModifiedBy>
  <cp:revision>9</cp:revision>
  <dcterms:created xsi:type="dcterms:W3CDTF">2013-05-27T06:34:29Z</dcterms:created>
  <dcterms:modified xsi:type="dcterms:W3CDTF">2013-05-27T19:51:30Z</dcterms:modified>
</cp:coreProperties>
</file>