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72" r:id="rId4"/>
    <p:sldId id="258" r:id="rId5"/>
    <p:sldId id="271" r:id="rId6"/>
    <p:sldId id="274" r:id="rId7"/>
    <p:sldId id="273" r:id="rId8"/>
    <p:sldId id="269" r:id="rId9"/>
    <p:sldId id="270" r:id="rId10"/>
    <p:sldId id="261" r:id="rId11"/>
    <p:sldId id="259" r:id="rId12"/>
    <p:sldId id="260" r:id="rId13"/>
    <p:sldId id="266" r:id="rId14"/>
    <p:sldId id="263" r:id="rId15"/>
    <p:sldId id="264" r:id="rId16"/>
    <p:sldId id="267" r:id="rId17"/>
    <p:sldId id="268"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3CD"/>
    <a:srgbClr val="E3B3AD"/>
    <a:srgbClr val="FFD9D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0" autoAdjust="0"/>
    <p:restoredTop sz="86832" autoAdjust="0"/>
  </p:normalViewPr>
  <p:slideViewPr>
    <p:cSldViewPr snapToGrid="0" snapToObjects="1">
      <p:cViewPr>
        <p:scale>
          <a:sx n="85" d="100"/>
          <a:sy n="85" d="100"/>
        </p:scale>
        <p:origin x="-1672"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B87C7E-47A4-2745-BBAA-BD25BD835105}" type="datetimeFigureOut">
              <a:rPr lang="en-US" smtClean="0"/>
              <a:t>5/27/13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DC51C9-AD3C-A84C-913F-0DEBAABC0ABF}" type="slidenum">
              <a:rPr lang="en-US" smtClean="0"/>
              <a:t>‹#›</a:t>
            </a:fld>
            <a:endParaRPr lang="en-US"/>
          </a:p>
        </p:txBody>
      </p:sp>
    </p:spTree>
    <p:extLst>
      <p:ext uri="{BB962C8B-B14F-4D97-AF65-F5344CB8AC3E}">
        <p14:creationId xmlns:p14="http://schemas.microsoft.com/office/powerpoint/2010/main" val="2503066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Oya</a:t>
            </a:r>
            <a:r>
              <a:rPr lang="en-US" baseline="0" dirty="0" smtClean="0"/>
              <a:t> wore </a:t>
            </a:r>
            <a:r>
              <a:rPr lang="en-US" baseline="0" dirty="0" err="1" smtClean="0"/>
              <a:t>uru</a:t>
            </a:r>
            <a:r>
              <a:rPr lang="en-US" baseline="0" dirty="0" smtClean="0"/>
              <a:t>. Good morning everyone.</a:t>
            </a:r>
          </a:p>
          <a:p>
            <a:r>
              <a:rPr lang="en-US" baseline="0" dirty="0" smtClean="0"/>
              <a:t>My name is Toni Maraviglia, I’ve been a teacher for the past 8 years, and as you can see, I speak a bit of </a:t>
            </a:r>
            <a:r>
              <a:rPr lang="en-US" baseline="0" dirty="0" err="1" smtClean="0"/>
              <a:t>Luo</a:t>
            </a:r>
            <a:r>
              <a:rPr lang="en-US" baseline="0" dirty="0" smtClean="0"/>
              <a:t> Tribal language after living in a rural part of Kenya for a year.</a:t>
            </a:r>
          </a:p>
          <a:p>
            <a:r>
              <a:rPr lang="en-US" baseline="0" dirty="0" smtClean="0"/>
              <a:t>I’m here to share the story of </a:t>
            </a:r>
            <a:r>
              <a:rPr lang="en-US" baseline="0" dirty="0" err="1" smtClean="0"/>
              <a:t>Eneza</a:t>
            </a:r>
            <a:r>
              <a:rPr lang="en-US" baseline="0" dirty="0" smtClean="0"/>
              <a:t>, (formerly MPrep) for an entrepreneur’s perspective. But I’ll let you in on a little secret…</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1</a:t>
            </a:fld>
            <a:endParaRPr lang="en-US"/>
          </a:p>
        </p:txBody>
      </p:sp>
    </p:spTree>
    <p:extLst>
      <p:ext uri="{BB962C8B-B14F-4D97-AF65-F5344CB8AC3E}">
        <p14:creationId xmlns:p14="http://schemas.microsoft.com/office/powerpoint/2010/main" val="3473431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story begins in 2008 in the rural community of </a:t>
            </a:r>
            <a:r>
              <a:rPr lang="en-US" dirty="0" err="1" smtClean="0"/>
              <a:t>Muhuru</a:t>
            </a:r>
            <a:r>
              <a:rPr lang="en-US" dirty="0" smtClean="0"/>
              <a:t> Bay Kenya. 4 years</a:t>
            </a:r>
            <a:r>
              <a:rPr lang="en-US" baseline="0" dirty="0" smtClean="0"/>
              <a:t> into my teaching career, I had the amazing opportunity of starting a </a:t>
            </a:r>
            <a:r>
              <a:rPr lang="en-US" baseline="0" dirty="0" err="1" smtClean="0"/>
              <a:t>programme</a:t>
            </a:r>
            <a:r>
              <a:rPr lang="en-US" baseline="0" dirty="0" smtClean="0"/>
              <a:t> for primary school students to pass their exit exams. Only 14% of kids in the community usually passed.</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2</a:t>
            </a:fld>
            <a:endParaRPr lang="en-US"/>
          </a:p>
        </p:txBody>
      </p:sp>
    </p:spTree>
    <p:extLst>
      <p:ext uri="{BB962C8B-B14F-4D97-AF65-F5344CB8AC3E}">
        <p14:creationId xmlns:p14="http://schemas.microsoft.com/office/powerpoint/2010/main" val="898061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as anyone living in rural Africa understands, the living conditions were not exactly modern. This was my hut and home, my </a:t>
            </a:r>
            <a:r>
              <a:rPr lang="en-US" baseline="0" dirty="0" err="1" smtClean="0"/>
              <a:t>dala</a:t>
            </a:r>
            <a:r>
              <a:rPr lang="en-US" baseline="0" dirty="0" smtClean="0"/>
              <a:t> from 2008-2009, and it affected me greatly.</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3</a:t>
            </a:fld>
            <a:endParaRPr lang="en-US"/>
          </a:p>
        </p:txBody>
      </p:sp>
    </p:spTree>
    <p:extLst>
      <p:ext uri="{BB962C8B-B14F-4D97-AF65-F5344CB8AC3E}">
        <p14:creationId xmlns:p14="http://schemas.microsoft.com/office/powerpoint/2010/main" val="3868885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 my mama right there,</a:t>
            </a:r>
            <a:r>
              <a:rPr lang="en-US" baseline="0" dirty="0" smtClean="0"/>
              <a:t> an expert </a:t>
            </a:r>
            <a:r>
              <a:rPr lang="en-US" baseline="0" dirty="0" err="1" smtClean="0"/>
              <a:t>hulahooper</a:t>
            </a:r>
            <a:r>
              <a:rPr lang="en-US" baseline="0" dirty="0" smtClean="0"/>
              <a:t> and amazing lady, who made excellent fish. We had no electricity, no running water, and somehow, she always managed to get this </a:t>
            </a:r>
            <a:r>
              <a:rPr lang="en-US" baseline="0" dirty="0" err="1" smtClean="0"/>
              <a:t>mzungu</a:t>
            </a:r>
            <a:r>
              <a:rPr lang="en-US" baseline="0" dirty="0" smtClean="0"/>
              <a:t> hot water for bathing in the morning. </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4</a:t>
            </a:fld>
            <a:endParaRPr lang="en-US"/>
          </a:p>
        </p:txBody>
      </p:sp>
    </p:spTree>
    <p:extLst>
      <p:ext uri="{BB962C8B-B14F-4D97-AF65-F5344CB8AC3E}">
        <p14:creationId xmlns:p14="http://schemas.microsoft.com/office/powerpoint/2010/main" val="3337175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in the hut was the greatest influence on me, my brother Daniel,</a:t>
            </a:r>
            <a:r>
              <a:rPr lang="en-US" baseline="0" dirty="0" smtClean="0"/>
              <a:t> a Class 7 boy with the persistence to do well in school. But despite all my hard work in the community, and despite raising the passing rate of primary school students to 48% passing by 2010, Daniel still failed his exams. </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5</a:t>
            </a:fld>
            <a:endParaRPr lang="en-US"/>
          </a:p>
        </p:txBody>
      </p:sp>
    </p:spTree>
    <p:extLst>
      <p:ext uri="{BB962C8B-B14F-4D97-AF65-F5344CB8AC3E}">
        <p14:creationId xmlns:p14="http://schemas.microsoft.com/office/powerpoint/2010/main" val="452183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went back to the US in 2009</a:t>
            </a:r>
            <a:r>
              <a:rPr lang="en-US" baseline="0" dirty="0" smtClean="0"/>
              <a:t> and was teaching again for a few years. By 2011, it was time for me to return to Kenya, to my second home, to mama, to Daniel, to the hut and see what was happening. </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6</a:t>
            </a:fld>
            <a:endParaRPr lang="en-US"/>
          </a:p>
        </p:txBody>
      </p:sp>
    </p:spTree>
    <p:extLst>
      <p:ext uri="{BB962C8B-B14F-4D97-AF65-F5344CB8AC3E}">
        <p14:creationId xmlns:p14="http://schemas.microsoft.com/office/powerpoint/2010/main" val="2423914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boy.</a:t>
            </a:r>
            <a:r>
              <a:rPr lang="en-US" baseline="0" dirty="0" smtClean="0"/>
              <a:t> Was Kenya a different place. </a:t>
            </a:r>
            <a:r>
              <a:rPr lang="en-US" baseline="0" dirty="0" err="1" smtClean="0"/>
              <a:t>Yawa</a:t>
            </a:r>
            <a:r>
              <a:rPr lang="en-US" baseline="0" dirty="0" smtClean="0"/>
              <a:t>! Phones! Phones everywhere. Even in the most rural of areas. And as I started pitching my educational ideas to those in Nairobi, I was soon challenged, “Why don’t you build a mobile phone app in education? You’re really passionate about it!” </a:t>
            </a:r>
          </a:p>
          <a:p>
            <a:r>
              <a:rPr lang="en-US" baseline="0" dirty="0" smtClean="0"/>
              <a:t>First thing I thought: NO! Teachers don’t like technology. “Well, why don’t you help create something you would use?” So, I did. If there’s one thing that students loved in my classroom, it was showing what they knew on nuanced topics, and if there was one piece of data that helped me as a teacher, it was the data from formative assessments. </a:t>
            </a:r>
            <a:r>
              <a:rPr lang="en-US" baseline="0" dirty="0" err="1" smtClean="0"/>
              <a:t>Eneza</a:t>
            </a:r>
            <a:r>
              <a:rPr lang="en-US" baseline="0" dirty="0" smtClean="0"/>
              <a:t> is based on this first idea. </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7</a:t>
            </a:fld>
            <a:endParaRPr lang="en-US"/>
          </a:p>
        </p:txBody>
      </p:sp>
    </p:spTree>
    <p:extLst>
      <p:ext uri="{BB962C8B-B14F-4D97-AF65-F5344CB8AC3E}">
        <p14:creationId xmlns:p14="http://schemas.microsoft.com/office/powerpoint/2010/main" val="3041622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a:t>
            </a:r>
            <a:r>
              <a:rPr lang="en-US" baseline="0" dirty="0" smtClean="0"/>
              <a:t> many people ask, t</a:t>
            </a:r>
            <a:r>
              <a:rPr lang="en-US" dirty="0" smtClean="0"/>
              <a:t>his is just a brief idea</a:t>
            </a:r>
            <a:r>
              <a:rPr lang="en-US" baseline="0" dirty="0" smtClean="0"/>
              <a:t> of what it looks like. </a:t>
            </a:r>
            <a:r>
              <a:rPr lang="en-US" dirty="0" smtClean="0"/>
              <a:t>We started by taking all of the national content, creating</a:t>
            </a:r>
            <a:r>
              <a:rPr lang="en-US" baseline="0" dirty="0" smtClean="0"/>
              <a:t> interactive quizzes and mini lessons through SMS, and included individualized feedback.</a:t>
            </a:r>
          </a:p>
          <a:p>
            <a:r>
              <a:rPr lang="en-US" baseline="0" dirty="0" smtClean="0"/>
              <a:t>Teacher’s dream, let me tell you. It was like a mini teacher was sitting on the shoulder of each kid. Instead of starting all fancy, we used the simple technologies first. Texts.</a:t>
            </a:r>
            <a:endParaRPr lang="en-US" dirty="0"/>
          </a:p>
        </p:txBody>
      </p:sp>
      <p:sp>
        <p:nvSpPr>
          <p:cNvPr id="4" name="Slide Number Placeholder 3"/>
          <p:cNvSpPr>
            <a:spLocks noGrp="1"/>
          </p:cNvSpPr>
          <p:nvPr>
            <p:ph type="sldNum" sz="quarter" idx="10"/>
          </p:nvPr>
        </p:nvSpPr>
        <p:spPr/>
        <p:txBody>
          <a:bodyPr/>
          <a:lstStyle/>
          <a:p>
            <a:fld id="{BB08C94F-BC83-2849-982B-2ED61B71592C}" type="slidenum">
              <a:rPr lang="en-US" smtClean="0"/>
              <a:t>8</a:t>
            </a:fld>
            <a:endParaRPr lang="en-US"/>
          </a:p>
        </p:txBody>
      </p:sp>
    </p:spTree>
    <p:extLst>
      <p:ext uri="{BB962C8B-B14F-4D97-AF65-F5344CB8AC3E}">
        <p14:creationId xmlns:p14="http://schemas.microsoft.com/office/powerpoint/2010/main" val="660752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Super simple, quiz, learn, ask. Kids can compete against one another, engage in mini</a:t>
            </a:r>
            <a:r>
              <a:rPr lang="en-US" baseline="0" dirty="0" smtClean="0"/>
              <a:t> lessons on topics they fail, and even, ask teachers questions based on what they’re studying.</a:t>
            </a:r>
            <a:endParaRPr lang="en-US" dirty="0" smtClean="0"/>
          </a:p>
          <a:p>
            <a:r>
              <a:rPr lang="en-US" dirty="0" smtClean="0"/>
              <a:t>We’ve since expanded</a:t>
            </a:r>
            <a:r>
              <a:rPr lang="en-US" baseline="0" dirty="0" smtClean="0"/>
              <a:t> our platform up in technology to include mobile web apps that look a little something like this…</a:t>
            </a:r>
            <a:endParaRPr lang="en-US" dirty="0" smtClean="0"/>
          </a:p>
        </p:txBody>
      </p:sp>
      <p:sp>
        <p:nvSpPr>
          <p:cNvPr id="4" name="Slide Number Placeholder 3"/>
          <p:cNvSpPr>
            <a:spLocks noGrp="1"/>
          </p:cNvSpPr>
          <p:nvPr>
            <p:ph type="sldNum" sz="quarter" idx="10"/>
          </p:nvPr>
        </p:nvSpPr>
        <p:spPr/>
        <p:txBody>
          <a:bodyPr/>
          <a:lstStyle/>
          <a:p>
            <a:fld id="{BB08C94F-BC83-2849-982B-2ED61B71592C}" type="slidenum">
              <a:rPr lang="en-US" smtClean="0"/>
              <a:t>9</a:t>
            </a:fld>
            <a:endParaRPr lang="en-US"/>
          </a:p>
        </p:txBody>
      </p:sp>
    </p:spTree>
    <p:extLst>
      <p:ext uri="{BB962C8B-B14F-4D97-AF65-F5344CB8AC3E}">
        <p14:creationId xmlns:p14="http://schemas.microsoft.com/office/powerpoint/2010/main" val="660752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teachers, it includes analytics we wish we always had. Students can engage in</a:t>
            </a:r>
            <a:r>
              <a:rPr lang="en-US" baseline="0" dirty="0" smtClean="0"/>
              <a:t> additional local content via the </a:t>
            </a:r>
            <a:r>
              <a:rPr lang="en-US" baseline="0" dirty="0" err="1" smtClean="0"/>
              <a:t>webt</a:t>
            </a:r>
            <a:r>
              <a:rPr lang="en-US" baseline="0" dirty="0" smtClean="0"/>
              <a:t>. </a:t>
            </a:r>
            <a:r>
              <a:rPr lang="en-US" dirty="0" smtClean="0"/>
              <a:t>At this point, we’re now building a network to become the largest educational network in Kenya. I’m pretty excited about it. And I’m incredibly</a:t>
            </a:r>
            <a:r>
              <a:rPr lang="en-US" baseline="0" dirty="0" smtClean="0"/>
              <a:t> excited to share my story with you. I’ll tell you though. Being an entrepreneur in Kenya is not all that glamorous. I think many people don’t understand it. </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10</a:t>
            </a:fld>
            <a:endParaRPr lang="en-US"/>
          </a:p>
        </p:txBody>
      </p:sp>
    </p:spTree>
    <p:extLst>
      <p:ext uri="{BB962C8B-B14F-4D97-AF65-F5344CB8AC3E}">
        <p14:creationId xmlns:p14="http://schemas.microsoft.com/office/powerpoint/2010/main" val="360589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a:t>
            </a:r>
            <a:r>
              <a:rPr lang="en-US" baseline="0" dirty="0" smtClean="0"/>
              <a:t> a year ago, my company was broke, I was exhausted, and I was hit by a small bus called a </a:t>
            </a:r>
            <a:r>
              <a:rPr lang="en-US" baseline="0" dirty="0" err="1" smtClean="0"/>
              <a:t>matutu</a:t>
            </a:r>
            <a:r>
              <a:rPr lang="en-US" baseline="0" dirty="0" smtClean="0"/>
              <a:t>, for those of you who know Kenya well. To make matters worse, I was then dragged across a road at gunpoint 6 days later when 2 thugs robbed me. Those were dark times for me. But, “without struggle there would be no progress.”</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11</a:t>
            </a:fld>
            <a:endParaRPr lang="en-US"/>
          </a:p>
        </p:txBody>
      </p:sp>
    </p:spTree>
    <p:extLst>
      <p:ext uri="{BB962C8B-B14F-4D97-AF65-F5344CB8AC3E}">
        <p14:creationId xmlns:p14="http://schemas.microsoft.com/office/powerpoint/2010/main" val="3018188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like any entrepreneur,</a:t>
            </a:r>
            <a:r>
              <a:rPr lang="en-US" baseline="0" dirty="0" smtClean="0"/>
              <a:t> I was back in the field with the kids the same day. Why do I share this with you when I could just be sharing our successes? Being an entrepreneur is not just about pitching to investors or flying to new locales or having big launched of your product. It’s about digging down deep, working until your brains, hands, and feet are about to fall off, listening to your customers and team,. You must brush your teeth in airports, wear holey socks and cover up the circles under your eyes. </a:t>
            </a:r>
            <a:r>
              <a:rPr lang="en-US" baseline="0" dirty="0" smtClean="0"/>
              <a:t>You must struggle, you must get back in there in the face of challenges. Why?</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12</a:t>
            </a:fld>
            <a:endParaRPr lang="en-US"/>
          </a:p>
        </p:txBody>
      </p:sp>
    </p:spTree>
    <p:extLst>
      <p:ext uri="{BB962C8B-B14F-4D97-AF65-F5344CB8AC3E}">
        <p14:creationId xmlns:p14="http://schemas.microsoft.com/office/powerpoint/2010/main" val="2442227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me, these</a:t>
            </a:r>
            <a:r>
              <a:rPr lang="en-US" baseline="0" dirty="0" smtClean="0"/>
              <a:t> kids are 100% worth it.</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13</a:t>
            </a:fld>
            <a:endParaRPr lang="en-US"/>
          </a:p>
        </p:txBody>
      </p:sp>
    </p:spTree>
    <p:extLst>
      <p:ext uri="{BB962C8B-B14F-4D97-AF65-F5344CB8AC3E}">
        <p14:creationId xmlns:p14="http://schemas.microsoft.com/office/powerpoint/2010/main" val="941561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Sure, we’ve</a:t>
            </a:r>
            <a:r>
              <a:rPr lang="en-US" baseline="0" dirty="0" smtClean="0"/>
              <a:t> had some great successes over the past year and a half. 12,000 students, presence in over 400 schools, proven impact. But, this is really only a maybe for me. </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14</a:t>
            </a:fld>
            <a:endParaRPr lang="en-US"/>
          </a:p>
        </p:txBody>
      </p:sp>
    </p:spTree>
    <p:extLst>
      <p:ext uri="{BB962C8B-B14F-4D97-AF65-F5344CB8AC3E}">
        <p14:creationId xmlns:p14="http://schemas.microsoft.com/office/powerpoint/2010/main" val="4274625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Help from</a:t>
            </a:r>
            <a:r>
              <a:rPr lang="en-US" baseline="0" dirty="0" smtClean="0"/>
              <a:t> our partner, Safaricom and the Ministry of Education has really helped. </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15</a:t>
            </a:fld>
            <a:endParaRPr lang="en-US"/>
          </a:p>
        </p:txBody>
      </p:sp>
    </p:spTree>
    <p:extLst>
      <p:ext uri="{BB962C8B-B14F-4D97-AF65-F5344CB8AC3E}">
        <p14:creationId xmlns:p14="http://schemas.microsoft.com/office/powerpoint/2010/main" val="2352884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personally, so has the support from the support of my </a:t>
            </a:r>
            <a:r>
              <a:rPr lang="en-US" dirty="0" err="1" smtClean="0"/>
              <a:t>Luo</a:t>
            </a:r>
            <a:r>
              <a:rPr lang="en-US" dirty="0" smtClean="0"/>
              <a:t> family,</a:t>
            </a:r>
            <a:r>
              <a:rPr lang="en-US" baseline="0" dirty="0" smtClean="0"/>
              <a:t> especially this little guy, nicknamed “Young.” Being an entrepreneur is no longer about me or the company being successful. Of course, paying dividends to our investors will eventually help. For me, </a:t>
            </a:r>
            <a:r>
              <a:rPr lang="en-US" baseline="0" dirty="0" err="1" smtClean="0"/>
              <a:t>Eneza</a:t>
            </a:r>
            <a:r>
              <a:rPr lang="en-US" baseline="0" dirty="0" smtClean="0"/>
              <a:t> is more than that. We’re demanding that kids in the unreachable parts of the world get the basics, the educational opportunities, the critical understandings that they rightfully deserve. </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16</a:t>
            </a:fld>
            <a:endParaRPr lang="en-US"/>
          </a:p>
        </p:txBody>
      </p:sp>
    </p:spTree>
    <p:extLst>
      <p:ext uri="{BB962C8B-B14F-4D97-AF65-F5344CB8AC3E}">
        <p14:creationId xmlns:p14="http://schemas.microsoft.com/office/powerpoint/2010/main" val="3763819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me, gaining a first-hand perspective, struggling until you’re ready to give up, and fighting for what you believe in is what being an entrepreneur is all about. </a:t>
            </a:r>
            <a:r>
              <a:rPr lang="en-US" baseline="0" dirty="0" err="1" smtClean="0"/>
              <a:t>Ero</a:t>
            </a:r>
            <a:r>
              <a:rPr lang="en-US" baseline="0" dirty="0" smtClean="0"/>
              <a:t> </a:t>
            </a:r>
            <a:r>
              <a:rPr lang="en-US" baseline="0" dirty="0" err="1" smtClean="0"/>
              <a:t>komano</a:t>
            </a:r>
            <a:r>
              <a:rPr lang="en-US" baseline="0" dirty="0" smtClean="0"/>
              <a:t> </a:t>
            </a:r>
            <a:r>
              <a:rPr lang="en-US" baseline="0" dirty="0" err="1" smtClean="0"/>
              <a:t>ahinya</a:t>
            </a:r>
            <a:r>
              <a:rPr lang="en-US" baseline="0" dirty="0" smtClean="0"/>
              <a:t>. Thanks for letting me share my story. </a:t>
            </a:r>
            <a:endParaRPr lang="en-US" dirty="0"/>
          </a:p>
        </p:txBody>
      </p:sp>
      <p:sp>
        <p:nvSpPr>
          <p:cNvPr id="4" name="Slide Number Placeholder 3"/>
          <p:cNvSpPr>
            <a:spLocks noGrp="1"/>
          </p:cNvSpPr>
          <p:nvPr>
            <p:ph type="sldNum" sz="quarter" idx="10"/>
          </p:nvPr>
        </p:nvSpPr>
        <p:spPr/>
        <p:txBody>
          <a:bodyPr/>
          <a:lstStyle/>
          <a:p>
            <a:fld id="{48DC51C9-AD3C-A84C-913F-0DEBAABC0ABF}" type="slidenum">
              <a:rPr lang="en-US" smtClean="0"/>
              <a:t>17</a:t>
            </a:fld>
            <a:endParaRPr lang="en-US"/>
          </a:p>
        </p:txBody>
      </p:sp>
    </p:spTree>
    <p:extLst>
      <p:ext uri="{BB962C8B-B14F-4D97-AF65-F5344CB8AC3E}">
        <p14:creationId xmlns:p14="http://schemas.microsoft.com/office/powerpoint/2010/main" val="2520497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8E0D78-B61D-2646-9EA9-8B16E8E73A1F}" type="datetimeFigureOut">
              <a:rPr lang="en-US" smtClean="0"/>
              <a:t>5/27/13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22753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8E0D78-B61D-2646-9EA9-8B16E8E73A1F}" type="datetimeFigureOut">
              <a:rPr lang="en-US" smtClean="0"/>
              <a:t>5/27/13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2535586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8E0D78-B61D-2646-9EA9-8B16E8E73A1F}" type="datetimeFigureOut">
              <a:rPr lang="en-US" smtClean="0"/>
              <a:t>5/27/13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3348674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8E0D78-B61D-2646-9EA9-8B16E8E73A1F}" type="datetimeFigureOut">
              <a:rPr lang="en-US" smtClean="0"/>
              <a:t>5/27/13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335793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8E0D78-B61D-2646-9EA9-8B16E8E73A1F}" type="datetimeFigureOut">
              <a:rPr lang="en-US" smtClean="0"/>
              <a:t>5/27/13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1821580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8E0D78-B61D-2646-9EA9-8B16E8E73A1F}" type="datetimeFigureOut">
              <a:rPr lang="en-US" smtClean="0"/>
              <a:t>5/27/13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379811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8E0D78-B61D-2646-9EA9-8B16E8E73A1F}" type="datetimeFigureOut">
              <a:rPr lang="en-US" smtClean="0"/>
              <a:t>5/27/13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3778087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8E0D78-B61D-2646-9EA9-8B16E8E73A1F}" type="datetimeFigureOut">
              <a:rPr lang="en-US" smtClean="0"/>
              <a:t>5/27/13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466813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8E0D78-B61D-2646-9EA9-8B16E8E73A1F}" type="datetimeFigureOut">
              <a:rPr lang="en-US" smtClean="0"/>
              <a:t>5/27/13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1591573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8E0D78-B61D-2646-9EA9-8B16E8E73A1F}" type="datetimeFigureOut">
              <a:rPr lang="en-US" smtClean="0"/>
              <a:t>5/27/13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325549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8E0D78-B61D-2646-9EA9-8B16E8E73A1F}" type="datetimeFigureOut">
              <a:rPr lang="en-US" smtClean="0"/>
              <a:t>5/27/13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F82D2-6F38-6444-A916-F3635AC921BD}" type="slidenum">
              <a:rPr lang="en-US" smtClean="0"/>
              <a:t>‹#›</a:t>
            </a:fld>
            <a:endParaRPr lang="en-US"/>
          </a:p>
        </p:txBody>
      </p:sp>
    </p:spTree>
    <p:extLst>
      <p:ext uri="{BB962C8B-B14F-4D97-AF65-F5344CB8AC3E}">
        <p14:creationId xmlns:p14="http://schemas.microsoft.com/office/powerpoint/2010/main" val="20955715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8E0D78-B61D-2646-9EA9-8B16E8E73A1F}" type="datetimeFigureOut">
              <a:rPr lang="en-US" smtClean="0"/>
              <a:t>5/27/13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82D2-6F38-6444-A916-F3635AC921BD}" type="slidenum">
              <a:rPr lang="en-US" smtClean="0"/>
              <a:t>‹#›</a:t>
            </a:fld>
            <a:endParaRPr lang="en-US"/>
          </a:p>
        </p:txBody>
      </p:sp>
    </p:spTree>
    <p:extLst>
      <p:ext uri="{BB962C8B-B14F-4D97-AF65-F5344CB8AC3E}">
        <p14:creationId xmlns:p14="http://schemas.microsoft.com/office/powerpoint/2010/main" val="2604915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6.jpg"/>
          <p:cNvPicPr>
            <a:picLocks noChangeAspect="1"/>
          </p:cNvPicPr>
          <p:nvPr/>
        </p:nvPicPr>
        <p:blipFill rotWithShape="1">
          <a:blip r:embed="rId3">
            <a:extLst>
              <a:ext uri="{28A0092B-C50C-407E-A947-70E740481C1C}">
                <a14:useLocalDpi xmlns:a14="http://schemas.microsoft.com/office/drawing/2010/main" val="0"/>
              </a:ext>
            </a:extLst>
          </a:blip>
          <a:srcRect r="4731" b="6250"/>
          <a:stretch/>
        </p:blipFill>
        <p:spPr>
          <a:xfrm>
            <a:off x="-188923" y="0"/>
            <a:ext cx="9332923" cy="6858000"/>
          </a:xfrm>
          <a:prstGeom prst="rect">
            <a:avLst/>
          </a:prstGeom>
        </p:spPr>
      </p:pic>
      <p:pic>
        <p:nvPicPr>
          <p:cNvPr id="4" name="Picture 3" descr="oneColor_reverse_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5836"/>
            <a:ext cx="4788237" cy="1774128"/>
          </a:xfrm>
          <a:prstGeom prst="rect">
            <a:avLst/>
          </a:prstGeom>
        </p:spPr>
      </p:pic>
      <p:sp>
        <p:nvSpPr>
          <p:cNvPr id="6" name="TextBox 5"/>
          <p:cNvSpPr txBox="1"/>
          <p:nvPr/>
        </p:nvSpPr>
        <p:spPr>
          <a:xfrm>
            <a:off x="0" y="2271059"/>
            <a:ext cx="4788237" cy="1692771"/>
          </a:xfrm>
          <a:prstGeom prst="rect">
            <a:avLst/>
          </a:prstGeom>
          <a:noFill/>
        </p:spPr>
        <p:txBody>
          <a:bodyPr wrap="square" rtlCol="0">
            <a:spAutoFit/>
          </a:bodyPr>
          <a:lstStyle/>
          <a:p>
            <a:r>
              <a:rPr lang="en-US" sz="2600" dirty="0" smtClean="0">
                <a:solidFill>
                  <a:schemeClr val="bg1"/>
                </a:solidFill>
              </a:rPr>
              <a:t>Toni Maraviglia</a:t>
            </a:r>
          </a:p>
          <a:p>
            <a:r>
              <a:rPr lang="en-US" sz="2600" dirty="0" smtClean="0">
                <a:solidFill>
                  <a:schemeClr val="bg1"/>
                </a:solidFill>
              </a:rPr>
              <a:t>Co-Founder/CEO</a:t>
            </a:r>
          </a:p>
          <a:p>
            <a:r>
              <a:rPr lang="en-US" sz="2600" dirty="0" err="1" smtClean="0">
                <a:solidFill>
                  <a:schemeClr val="bg1"/>
                </a:solidFill>
              </a:rPr>
              <a:t>toni@enezaeducation.com</a:t>
            </a:r>
            <a:endParaRPr lang="en-US" sz="2600" dirty="0" smtClean="0">
              <a:solidFill>
                <a:schemeClr val="bg1"/>
              </a:solidFill>
            </a:endParaRPr>
          </a:p>
          <a:p>
            <a:r>
              <a:rPr lang="en-US" sz="2600" dirty="0" smtClean="0">
                <a:solidFill>
                  <a:schemeClr val="bg1"/>
                </a:solidFill>
              </a:rPr>
              <a:t>@</a:t>
            </a:r>
            <a:r>
              <a:rPr lang="en-US" sz="2600" dirty="0" err="1" smtClean="0">
                <a:solidFill>
                  <a:schemeClr val="bg1"/>
                </a:solidFill>
              </a:rPr>
              <a:t>tisfortoni</a:t>
            </a:r>
            <a:endParaRPr lang="en-US" sz="2600" dirty="0">
              <a:solidFill>
                <a:schemeClr val="bg1"/>
              </a:solidFill>
            </a:endParaRPr>
          </a:p>
        </p:txBody>
      </p:sp>
    </p:spTree>
    <p:extLst>
      <p:ext uri="{BB962C8B-B14F-4D97-AF65-F5344CB8AC3E}">
        <p14:creationId xmlns:p14="http://schemas.microsoft.com/office/powerpoint/2010/main" val="60765154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oni Muhuru.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868546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Hut.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9468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ma Hooping 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180077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niel Studying.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98725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231.JPG"/>
          <p:cNvPicPr>
            <a:picLocks noChangeAspect="1"/>
          </p:cNvPicPr>
          <p:nvPr/>
        </p:nvPicPr>
        <p:blipFill rotWithShape="1">
          <a:blip r:embed="rId3">
            <a:extLst>
              <a:ext uri="{28A0092B-C50C-407E-A947-70E740481C1C}">
                <a14:useLocalDpi xmlns:a14="http://schemas.microsoft.com/office/drawing/2010/main" val="0"/>
              </a:ext>
            </a:extLst>
          </a:blip>
          <a:srcRect b="9474"/>
          <a:stretch/>
        </p:blipFill>
        <p:spPr>
          <a:xfrm>
            <a:off x="0" y="-1"/>
            <a:ext cx="9144000" cy="6858001"/>
          </a:xfrm>
          <a:prstGeom prst="rect">
            <a:avLst/>
          </a:prstGeom>
        </p:spPr>
      </p:pic>
    </p:spTree>
    <p:extLst>
      <p:ext uri="{BB962C8B-B14F-4D97-AF65-F5344CB8AC3E}">
        <p14:creationId xmlns:p14="http://schemas.microsoft.com/office/powerpoint/2010/main" val="37657270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entsonPhones.jpg"/>
          <p:cNvPicPr>
            <a:picLocks noChangeAspect="1"/>
          </p:cNvPicPr>
          <p:nvPr/>
        </p:nvPicPr>
        <p:blipFill rotWithShape="1">
          <a:blip r:embed="rId3">
            <a:extLst>
              <a:ext uri="{28A0092B-C50C-407E-A947-70E740481C1C}">
                <a14:useLocalDpi xmlns:a14="http://schemas.microsoft.com/office/drawing/2010/main" val="0"/>
              </a:ext>
            </a:extLst>
          </a:blip>
          <a:srcRect l="5526" r="3062"/>
          <a:stretch/>
        </p:blipFill>
        <p:spPr>
          <a:xfrm>
            <a:off x="0" y="0"/>
            <a:ext cx="9144000" cy="6858000"/>
          </a:xfrm>
          <a:prstGeom prst="rect">
            <a:avLst/>
          </a:prstGeom>
        </p:spPr>
      </p:pic>
    </p:spTree>
    <p:extLst>
      <p:ext uri="{BB962C8B-B14F-4D97-AF65-F5344CB8AC3E}">
        <p14:creationId xmlns:p14="http://schemas.microsoft.com/office/powerpoint/2010/main" val="147043955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What the heck is </a:t>
            </a:r>
            <a:r>
              <a:rPr lang="en-US" dirty="0" err="1" smtClean="0"/>
              <a:t>Eneza</a:t>
            </a:r>
            <a:r>
              <a:rPr lang="en-US" dirty="0" smtClean="0"/>
              <a:t>?</a:t>
            </a:r>
            <a:endParaRPr lang="en-US" dirty="0"/>
          </a:p>
        </p:txBody>
      </p:sp>
      <p:pic>
        <p:nvPicPr>
          <p:cNvPr id="5" name="Picture 5" descr="Macintosh HD:Users:Toni:Desktop:nokia.png"/>
          <p:cNvPicPr>
            <a:picLocks noChangeAspect="1" noChangeArrowheads="1"/>
          </p:cNvPicPr>
          <p:nvPr/>
        </p:nvPicPr>
        <p:blipFill>
          <a:blip r:embed="rId3"/>
          <a:srcRect/>
          <a:stretch>
            <a:fillRect/>
          </a:stretch>
        </p:blipFill>
        <p:spPr bwMode="auto">
          <a:xfrm>
            <a:off x="914400" y="1424574"/>
            <a:ext cx="3516591" cy="3992562"/>
          </a:xfrm>
          <a:prstGeom prst="rect">
            <a:avLst/>
          </a:prstGeom>
          <a:noFill/>
          <a:ln w="9525">
            <a:noFill/>
            <a:miter lim="800000"/>
            <a:headEnd/>
            <a:tailEnd/>
          </a:ln>
        </p:spPr>
      </p:pic>
      <p:sp>
        <p:nvSpPr>
          <p:cNvPr id="6" name="Content Placeholder 2"/>
          <p:cNvSpPr txBox="1">
            <a:spLocks/>
          </p:cNvSpPr>
          <p:nvPr/>
        </p:nvSpPr>
        <p:spPr>
          <a:xfrm>
            <a:off x="4860032" y="3505200"/>
            <a:ext cx="3960440" cy="1143000"/>
          </a:xfrm>
          <a:prstGeom prst="rect">
            <a:avLst/>
          </a:prstGeom>
          <a:ln w="28575" cmpd="sng">
            <a:solidFill>
              <a:srgbClr val="0000FF"/>
            </a:solidFill>
          </a:ln>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Individualized Feedback</a:t>
            </a:r>
          </a:p>
        </p:txBody>
      </p:sp>
      <p:sp>
        <p:nvSpPr>
          <p:cNvPr id="7" name="Text Box 17"/>
          <p:cNvSpPr txBox="1"/>
          <p:nvPr/>
        </p:nvSpPr>
        <p:spPr>
          <a:xfrm>
            <a:off x="1447800" y="1752600"/>
            <a:ext cx="2514600" cy="2895600"/>
          </a:xfrm>
          <a:prstGeom prst="rect">
            <a:avLst/>
          </a:prstGeom>
          <a:ln w="28575" cmpd="sng">
            <a:solidFill>
              <a:srgbClr val="008000"/>
            </a:solidFill>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a:prstTxWarp prst="textNoShape">
              <a:avLst/>
            </a:prstTxWarp>
          </a:bodyPr>
          <a:lstStyle/>
          <a:p>
            <a:r>
              <a:rPr lang="en-US" sz="2000" dirty="0">
                <a:solidFill>
                  <a:srgbClr val="000000"/>
                </a:solidFill>
                <a:latin typeface="Times" charset="0"/>
                <a:ea typeface="ＭＳ 明朝" charset="-128"/>
              </a:rPr>
              <a:t>Why does a mammal’s red blood cell have no nucleus?</a:t>
            </a:r>
            <a:endParaRPr lang="en-US" sz="2000" dirty="0">
              <a:solidFill>
                <a:srgbClr val="000000"/>
              </a:solidFill>
              <a:ea typeface="ＭＳ 明朝" charset="-128"/>
            </a:endParaRPr>
          </a:p>
          <a:p>
            <a:r>
              <a:rPr lang="en-US" sz="2000" dirty="0" smtClean="0">
                <a:solidFill>
                  <a:srgbClr val="000000"/>
                </a:solidFill>
                <a:latin typeface="Times" charset="0"/>
                <a:ea typeface="ＭＳ 明朝" charset="-128"/>
              </a:rPr>
              <a:t>A) Never </a:t>
            </a:r>
            <a:r>
              <a:rPr lang="en-US" sz="2000" dirty="0">
                <a:solidFill>
                  <a:srgbClr val="000000"/>
                </a:solidFill>
                <a:latin typeface="Times" charset="0"/>
                <a:ea typeface="ＭＳ 明朝" charset="-128"/>
              </a:rPr>
              <a:t>had one</a:t>
            </a:r>
            <a:endParaRPr lang="en-US" sz="2000" dirty="0">
              <a:solidFill>
                <a:srgbClr val="000000"/>
              </a:solidFill>
              <a:ea typeface="ＭＳ 明朝" charset="-128"/>
            </a:endParaRPr>
          </a:p>
          <a:p>
            <a:r>
              <a:rPr lang="en-US" sz="2000" dirty="0" smtClean="0">
                <a:solidFill>
                  <a:srgbClr val="000000"/>
                </a:solidFill>
                <a:latin typeface="Times" charset="0"/>
                <a:ea typeface="ＭＳ 明朝" charset="-128"/>
              </a:rPr>
              <a:t>B) </a:t>
            </a:r>
            <a:r>
              <a:rPr lang="en-US" sz="2000" dirty="0">
                <a:solidFill>
                  <a:srgbClr val="000000"/>
                </a:solidFill>
                <a:latin typeface="Times" charset="0"/>
                <a:ea typeface="ＭＳ 明朝" charset="-128"/>
              </a:rPr>
              <a:t>Lost in its </a:t>
            </a:r>
            <a:r>
              <a:rPr lang="en-US" sz="2000" dirty="0" smtClean="0">
                <a:solidFill>
                  <a:srgbClr val="000000"/>
                </a:solidFill>
                <a:latin typeface="Times" charset="0"/>
                <a:ea typeface="ＭＳ 明朝" charset="-128"/>
              </a:rPr>
              <a:t>development</a:t>
            </a:r>
          </a:p>
          <a:p>
            <a:r>
              <a:rPr lang="en-US" sz="2000" dirty="0" smtClean="0">
                <a:solidFill>
                  <a:srgbClr val="000000"/>
                </a:solidFill>
                <a:latin typeface="Times" charset="0"/>
                <a:ea typeface="ＭＳ 明朝" charset="-128"/>
              </a:rPr>
              <a:t>C) Not </a:t>
            </a:r>
            <a:r>
              <a:rPr lang="en-US" sz="2000" dirty="0">
                <a:solidFill>
                  <a:srgbClr val="000000"/>
                </a:solidFill>
                <a:latin typeface="Times" charset="0"/>
                <a:ea typeface="ＭＳ 明朝" charset="-128"/>
              </a:rPr>
              <a:t>a true cell</a:t>
            </a:r>
          </a:p>
          <a:p>
            <a:r>
              <a:rPr lang="en-US" sz="2000" dirty="0">
                <a:solidFill>
                  <a:srgbClr val="000000"/>
                </a:solidFill>
                <a:latin typeface="Times" charset="0"/>
                <a:ea typeface="ＭＳ 明朝" charset="-128"/>
              </a:rPr>
              <a:t>D</a:t>
            </a:r>
            <a:r>
              <a:rPr lang="en-US" sz="2000" dirty="0" smtClean="0">
                <a:solidFill>
                  <a:srgbClr val="000000"/>
                </a:solidFill>
                <a:latin typeface="Times" charset="0"/>
                <a:ea typeface="ＭＳ 明朝" charset="-128"/>
              </a:rPr>
              <a:t>) </a:t>
            </a:r>
            <a:r>
              <a:rPr lang="en-US" sz="2000" dirty="0">
                <a:solidFill>
                  <a:srgbClr val="000000"/>
                </a:solidFill>
                <a:latin typeface="Times" charset="0"/>
                <a:ea typeface="ＭＳ 明朝" charset="-128"/>
              </a:rPr>
              <a:t>Never needed one</a:t>
            </a:r>
          </a:p>
          <a:p>
            <a:endParaRPr lang="en-US" sz="1000" dirty="0">
              <a:solidFill>
                <a:srgbClr val="000000"/>
              </a:solidFill>
              <a:latin typeface="Times" charset="0"/>
              <a:ea typeface="ＭＳ 明朝" charset="-128"/>
            </a:endParaRPr>
          </a:p>
          <a:p>
            <a:pPr algn="ctr"/>
            <a:r>
              <a:rPr lang="en-US" sz="1600" b="1" dirty="0">
                <a:solidFill>
                  <a:srgbClr val="000000"/>
                </a:solidFill>
                <a:latin typeface="Times" charset="0"/>
                <a:ea typeface="ＭＳ 明朝" charset="-128"/>
              </a:rPr>
              <a:t>Back &lt;  REPLY &gt; Next</a:t>
            </a:r>
            <a:endParaRPr lang="en-US" sz="1600" dirty="0">
              <a:solidFill>
                <a:srgbClr val="000000"/>
              </a:solidFill>
              <a:ea typeface="ＭＳ 明朝" charset="-128"/>
            </a:endParaRPr>
          </a:p>
        </p:txBody>
      </p:sp>
      <p:sp>
        <p:nvSpPr>
          <p:cNvPr id="8" name="Text Box 17"/>
          <p:cNvSpPr txBox="1"/>
          <p:nvPr/>
        </p:nvSpPr>
        <p:spPr>
          <a:xfrm>
            <a:off x="1447800" y="1752600"/>
            <a:ext cx="2514600" cy="2895600"/>
          </a:xfrm>
          <a:prstGeom prst="rect">
            <a:avLst/>
          </a:prstGeom>
          <a:ln w="28575" cmpd="sng">
            <a:solidFill>
              <a:srgbClr val="0000FF"/>
            </a:solidFill>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a:prstTxWarp prst="textNoShape">
              <a:avLst/>
            </a:prstTxWarp>
          </a:bodyPr>
          <a:lstStyle/>
          <a:p>
            <a:r>
              <a:rPr lang="en-US" sz="2000" dirty="0" smtClean="0">
                <a:solidFill>
                  <a:srgbClr val="000000"/>
                </a:solidFill>
                <a:latin typeface="Times" charset="0"/>
                <a:ea typeface="ＭＳ 明朝" charset="-128"/>
              </a:rPr>
              <a:t>INCORRECT. A mammal’s red blood cell had a nucleus in the beginning of its development, but it was lost to make room for hemoglobin.</a:t>
            </a:r>
          </a:p>
          <a:p>
            <a:endParaRPr lang="en-US" sz="1600" dirty="0" smtClean="0">
              <a:solidFill>
                <a:srgbClr val="000000"/>
              </a:solidFill>
              <a:latin typeface="Times" charset="0"/>
              <a:ea typeface="ＭＳ 明朝" charset="-128"/>
            </a:endParaRPr>
          </a:p>
          <a:p>
            <a:endParaRPr lang="en-US" sz="700" dirty="0">
              <a:solidFill>
                <a:srgbClr val="000000"/>
              </a:solidFill>
              <a:latin typeface="Times" charset="0"/>
              <a:ea typeface="ＭＳ 明朝" charset="-128"/>
            </a:endParaRPr>
          </a:p>
          <a:p>
            <a:pPr algn="ctr"/>
            <a:r>
              <a:rPr lang="en-US" sz="1400" b="1" dirty="0">
                <a:solidFill>
                  <a:srgbClr val="000000"/>
                </a:solidFill>
                <a:latin typeface="Times" charset="0"/>
                <a:ea typeface="ＭＳ 明朝" charset="-128"/>
              </a:rPr>
              <a:t>Back &lt;  REPLY &gt; Next</a:t>
            </a:r>
            <a:endParaRPr lang="en-US" sz="1400" dirty="0">
              <a:solidFill>
                <a:srgbClr val="000000"/>
              </a:solidFill>
              <a:ea typeface="ＭＳ 明朝" charset="-128"/>
            </a:endParaRPr>
          </a:p>
        </p:txBody>
      </p:sp>
      <p:sp>
        <p:nvSpPr>
          <p:cNvPr id="11" name="Content Placeholder 2"/>
          <p:cNvSpPr txBox="1">
            <a:spLocks/>
          </p:cNvSpPr>
          <p:nvPr/>
        </p:nvSpPr>
        <p:spPr>
          <a:xfrm>
            <a:off x="4860032" y="1424575"/>
            <a:ext cx="3960440" cy="1892366"/>
          </a:xfrm>
          <a:prstGeom prst="rect">
            <a:avLst/>
          </a:prstGeom>
          <a:ln w="28575" cmpd="sng">
            <a:solidFill>
              <a:srgbClr val="008000"/>
            </a:solidFill>
          </a:ln>
        </p:spPr>
        <p:txBody>
          <a:bodyPr vert="horz" lIns="91440" tIns="45720" rIns="91440" bIns="45720" rtlCol="0">
            <a:normAutofit fontScale="77500" lnSpcReduction="20000"/>
          </a:bodyPr>
          <a:lstStyle/>
          <a:p>
            <a:pPr marL="91440" marR="0" lvl="0" indent="-342900" algn="l" defTabSz="457200" rtl="0" eaLnBrk="1" fontAlgn="auto" latinLnBrk="0" hangingPunct="1">
              <a:lnSpc>
                <a:spcPct val="120000"/>
              </a:lnSpc>
              <a:spcBef>
                <a:spcPts val="648"/>
              </a:spcBef>
              <a:spcAft>
                <a:spcPts val="600"/>
              </a:spcAft>
              <a:buClrTx/>
              <a:buSzTx/>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700" b="0" i="0" u="none" strike="noStrike" kern="1200" cap="none" spc="0" normalizeH="0" baseline="0" noProof="0" dirty="0" smtClean="0">
                <a:ln>
                  <a:noFill/>
                </a:ln>
                <a:solidFill>
                  <a:schemeClr val="tx1"/>
                </a:solidFill>
                <a:effectLst/>
                <a:uLnTx/>
                <a:uFillTx/>
                <a:latin typeface="+mn-lt"/>
                <a:ea typeface="+mn-ea"/>
                <a:cs typeface="+mn-cs"/>
              </a:rPr>
              <a:t>Content-Aligned Quizzes and</a:t>
            </a:r>
            <a:r>
              <a:rPr kumimoji="0" lang="en-US" sz="3700" b="0" i="0" u="none" strike="noStrike" kern="1200" cap="none" spc="0" normalizeH="0" noProof="0" dirty="0" smtClean="0">
                <a:ln>
                  <a:noFill/>
                </a:ln>
                <a:solidFill>
                  <a:schemeClr val="tx1"/>
                </a:solidFill>
                <a:effectLst/>
                <a:uLnTx/>
                <a:uFillTx/>
                <a:latin typeface="+mn-lt"/>
                <a:ea typeface="+mn-ea"/>
                <a:cs typeface="+mn-cs"/>
              </a:rPr>
              <a:t> </a:t>
            </a:r>
            <a:r>
              <a:rPr kumimoji="0" lang="en-US" sz="3700" b="0" i="0" u="none" strike="noStrike" kern="1200" cap="none" spc="0" normalizeH="0" noProof="0" dirty="0" smtClean="0">
                <a:ln>
                  <a:noFill/>
                </a:ln>
                <a:solidFill>
                  <a:schemeClr val="tx1"/>
                </a:solidFill>
                <a:effectLst/>
                <a:uLnTx/>
                <a:uFillTx/>
                <a:latin typeface="+mn-lt"/>
                <a:ea typeface="+mn-ea"/>
                <a:cs typeface="+mn-cs"/>
              </a:rPr>
              <a:t>Lessons </a:t>
            </a:r>
            <a:r>
              <a:rPr kumimoji="0" lang="en-US" sz="3700" b="0" i="0" u="none" strike="noStrike" kern="1200" cap="none" spc="0" normalizeH="0" noProof="0" dirty="0" smtClean="0">
                <a:ln>
                  <a:noFill/>
                </a:ln>
                <a:solidFill>
                  <a:schemeClr val="tx1"/>
                </a:solidFill>
                <a:effectLst/>
                <a:uLnTx/>
                <a:uFillTx/>
                <a:latin typeface="+mn-lt"/>
                <a:ea typeface="+mn-ea"/>
                <a:cs typeface="+mn-cs"/>
              </a:rPr>
              <a:t>through </a:t>
            </a:r>
            <a:r>
              <a:rPr kumimoji="0" lang="en-US" sz="3700" b="0" i="0" u="none" strike="noStrike" kern="1200" cap="none" spc="0" normalizeH="0" noProof="0" dirty="0" smtClean="0">
                <a:ln>
                  <a:noFill/>
                </a:ln>
                <a:solidFill>
                  <a:schemeClr val="tx1"/>
                </a:solidFill>
                <a:effectLst/>
                <a:uLnTx/>
                <a:uFillTx/>
                <a:latin typeface="+mn-lt"/>
                <a:ea typeface="+mn-ea"/>
                <a:cs typeface="+mn-cs"/>
              </a:rPr>
              <a:t>mobile web </a:t>
            </a:r>
            <a:r>
              <a:rPr kumimoji="0" lang="en-US" sz="3700" b="0" i="0" u="none" strike="noStrike" kern="1200" cap="none" spc="0" normalizeH="0" noProof="0" dirty="0" smtClean="0">
                <a:ln>
                  <a:noFill/>
                </a:ln>
                <a:solidFill>
                  <a:schemeClr val="tx1"/>
                </a:solidFill>
                <a:effectLst/>
                <a:uLnTx/>
                <a:uFillTx/>
                <a:latin typeface="+mn-lt"/>
                <a:ea typeface="+mn-ea"/>
                <a:cs typeface="+mn-cs"/>
              </a:rPr>
              <a:t>and </a:t>
            </a:r>
            <a:r>
              <a:rPr kumimoji="0" lang="en-US" sz="3700" b="0" i="0" u="none" strike="noStrike" kern="1200" cap="none" spc="0" normalizeH="0" noProof="0" dirty="0" smtClean="0">
                <a:ln>
                  <a:noFill/>
                </a:ln>
                <a:solidFill>
                  <a:schemeClr val="tx1"/>
                </a:solidFill>
                <a:effectLst/>
                <a:uLnTx/>
                <a:uFillTx/>
                <a:latin typeface="+mn-lt"/>
                <a:ea typeface="+mn-ea"/>
                <a:cs typeface="+mn-cs"/>
              </a:rPr>
              <a:t>SMS/USSD</a:t>
            </a:r>
            <a:endParaRPr kumimoji="0" lang="en-US" sz="37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7282767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Quiz, Learn, Ask</a:t>
            </a:r>
            <a:endParaRPr lang="en-US" dirty="0"/>
          </a:p>
        </p:txBody>
      </p:sp>
      <p:pic>
        <p:nvPicPr>
          <p:cNvPr id="5" name="Picture 5" descr="Macintosh HD:Users:Toni:Desktop:nokia.png"/>
          <p:cNvPicPr>
            <a:picLocks noChangeAspect="1" noChangeArrowheads="1"/>
          </p:cNvPicPr>
          <p:nvPr/>
        </p:nvPicPr>
        <p:blipFill>
          <a:blip r:embed="rId3"/>
          <a:srcRect/>
          <a:stretch>
            <a:fillRect/>
          </a:stretch>
        </p:blipFill>
        <p:spPr bwMode="auto">
          <a:xfrm>
            <a:off x="914400" y="1424574"/>
            <a:ext cx="3516591" cy="3992562"/>
          </a:xfrm>
          <a:prstGeom prst="rect">
            <a:avLst/>
          </a:prstGeom>
          <a:noFill/>
          <a:ln w="9525">
            <a:noFill/>
            <a:miter lim="800000"/>
            <a:headEnd/>
            <a:tailEnd/>
          </a:ln>
        </p:spPr>
      </p:pic>
      <p:sp>
        <p:nvSpPr>
          <p:cNvPr id="9" name="Text Box 17"/>
          <p:cNvSpPr txBox="1"/>
          <p:nvPr/>
        </p:nvSpPr>
        <p:spPr>
          <a:xfrm>
            <a:off x="1475656" y="1772816"/>
            <a:ext cx="2514600" cy="2895600"/>
          </a:xfrm>
          <a:prstGeom prst="rect">
            <a:avLst/>
          </a:prstGeom>
          <a:ln w="28575" cmpd="sng">
            <a:solidFill>
              <a:srgbClr val="FF6600"/>
            </a:solidFill>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a:prstTxWarp prst="textNoShape">
              <a:avLst/>
            </a:prstTxWarp>
          </a:bodyPr>
          <a:lstStyle/>
          <a:p>
            <a:r>
              <a:rPr lang="en-US" sz="2000" dirty="0" smtClean="0">
                <a:solidFill>
                  <a:srgbClr val="000000"/>
                </a:solidFill>
                <a:latin typeface="Times" charset="0"/>
                <a:ea typeface="ＭＳ 明朝" charset="-128"/>
              </a:rPr>
              <a:t>You have received 80% on this quiz. You are ranked 5/101 at Baba </a:t>
            </a:r>
            <a:r>
              <a:rPr lang="en-US" sz="2000" dirty="0" err="1" smtClean="0">
                <a:solidFill>
                  <a:srgbClr val="000000"/>
                </a:solidFill>
                <a:latin typeface="Times" charset="0"/>
                <a:ea typeface="ＭＳ 明朝" charset="-128"/>
              </a:rPr>
              <a:t>Dogo</a:t>
            </a:r>
            <a:r>
              <a:rPr lang="en-US" sz="2000" dirty="0" smtClean="0">
                <a:solidFill>
                  <a:srgbClr val="000000"/>
                </a:solidFill>
                <a:latin typeface="Times" charset="0"/>
                <a:ea typeface="ＭＳ 明朝" charset="-128"/>
              </a:rPr>
              <a:t> and 239/1,234 in Nairobi. </a:t>
            </a:r>
          </a:p>
          <a:p>
            <a:endParaRPr lang="en-US" sz="2000" dirty="0" smtClean="0">
              <a:solidFill>
                <a:srgbClr val="000000"/>
              </a:solidFill>
              <a:latin typeface="Times" charset="0"/>
              <a:ea typeface="ＭＳ 明朝" charset="-128"/>
            </a:endParaRPr>
          </a:p>
          <a:p>
            <a:r>
              <a:rPr lang="en-US" sz="2000" dirty="0" smtClean="0">
                <a:solidFill>
                  <a:srgbClr val="000000"/>
                </a:solidFill>
                <a:latin typeface="Times" charset="0"/>
                <a:ea typeface="ＭＳ 明朝" charset="-128"/>
              </a:rPr>
              <a:t>Reply with Fert1 for next quiz.</a:t>
            </a:r>
          </a:p>
          <a:p>
            <a:endParaRPr lang="en-US" sz="700" dirty="0">
              <a:solidFill>
                <a:srgbClr val="000000"/>
              </a:solidFill>
              <a:latin typeface="Times" charset="0"/>
              <a:ea typeface="ＭＳ 明朝" charset="-128"/>
            </a:endParaRPr>
          </a:p>
          <a:p>
            <a:pPr algn="ctr"/>
            <a:r>
              <a:rPr lang="en-US" sz="1400" b="1" dirty="0">
                <a:solidFill>
                  <a:srgbClr val="000000"/>
                </a:solidFill>
                <a:latin typeface="Times" charset="0"/>
                <a:ea typeface="ＭＳ 明朝" charset="-128"/>
              </a:rPr>
              <a:t>Back &lt;  REPLY &gt; Next</a:t>
            </a:r>
            <a:endParaRPr lang="en-US" sz="1400" dirty="0">
              <a:solidFill>
                <a:srgbClr val="000000"/>
              </a:solidFill>
              <a:ea typeface="ＭＳ 明朝" charset="-128"/>
            </a:endParaRPr>
          </a:p>
        </p:txBody>
      </p:sp>
      <p:sp>
        <p:nvSpPr>
          <p:cNvPr id="10" name="Content Placeholder 2"/>
          <p:cNvSpPr txBox="1">
            <a:spLocks/>
          </p:cNvSpPr>
          <p:nvPr/>
        </p:nvSpPr>
        <p:spPr>
          <a:xfrm>
            <a:off x="4846144" y="1469679"/>
            <a:ext cx="3960440" cy="1249615"/>
          </a:xfrm>
          <a:prstGeom prst="rect">
            <a:avLst/>
          </a:prstGeom>
          <a:ln w="28575" cmpd="sng">
            <a:solidFill>
              <a:schemeClr val="accent6"/>
            </a:solidFill>
          </a:ln>
        </p:spPr>
        <p:txBody>
          <a:bodyPr vert="horz" lIns="91440" tIns="45720" rIns="91440" bIns="45720" rtlCol="0">
            <a:normAutofit fontScale="92500"/>
          </a:bodyPr>
          <a:lstStyle/>
          <a:p>
            <a:pPr marL="91440" marR="0" lvl="0" indent="-342900" algn="l" defTabSz="457200" rtl="0" eaLnBrk="1" fontAlgn="auto" latinLnBrk="0" hangingPunct="1">
              <a:lnSpc>
                <a:spcPct val="100000"/>
              </a:lnSpc>
              <a:spcBef>
                <a:spcPct val="20000"/>
              </a:spcBef>
              <a:spcAft>
                <a:spcPts val="0"/>
              </a:spcAft>
              <a:buClrTx/>
              <a:buSzTx/>
              <a:tabLst/>
              <a:defRPr/>
            </a:pPr>
            <a:r>
              <a:rPr lang="en-US" sz="3200" dirty="0" smtClean="0"/>
              <a:t>	</a:t>
            </a:r>
            <a:r>
              <a:rPr lang="en-US" sz="3900" dirty="0" smtClean="0"/>
              <a:t>Self-Assessment &amp; Competition</a:t>
            </a:r>
            <a:endParaRPr kumimoji="0" lang="en-US" sz="3900" b="0" i="0" u="none" strike="noStrike" kern="1200" cap="none" spc="0" normalizeH="0" baseline="0" noProof="0" dirty="0" smtClean="0">
              <a:ln>
                <a:noFill/>
              </a:ln>
              <a:solidFill>
                <a:schemeClr val="tx1"/>
              </a:solidFill>
              <a:effectLst/>
              <a:uLnTx/>
              <a:uFillTx/>
            </a:endParaRPr>
          </a:p>
        </p:txBody>
      </p:sp>
      <p:sp>
        <p:nvSpPr>
          <p:cNvPr id="11" name="TextBox 10"/>
          <p:cNvSpPr txBox="1"/>
          <p:nvPr/>
        </p:nvSpPr>
        <p:spPr>
          <a:xfrm>
            <a:off x="4846144" y="4239219"/>
            <a:ext cx="3960440"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91440"/>
            <a:r>
              <a:rPr lang="en-US" sz="3600" dirty="0" smtClean="0"/>
              <a:t>Ask a Teacher Feature</a:t>
            </a:r>
            <a:endParaRPr lang="en-US" sz="3600" dirty="0" smtClean="0"/>
          </a:p>
        </p:txBody>
      </p:sp>
      <p:sp>
        <p:nvSpPr>
          <p:cNvPr id="7" name="Text Box 17"/>
          <p:cNvSpPr txBox="1"/>
          <p:nvPr/>
        </p:nvSpPr>
        <p:spPr>
          <a:xfrm>
            <a:off x="1475656" y="1772816"/>
            <a:ext cx="2514600" cy="2895600"/>
          </a:xfrm>
          <a:prstGeom prst="rect">
            <a:avLst/>
          </a:prstGeom>
          <a:ln/>
          <a:extLst>
            <a:ext uri="{C572A759-6A51-4108-AA02-DFA0A04FC94B}">
              <ma14:wrappingTextBoxFlag xmlns:ma14="http://schemas.microsoft.com/office/mac/drawingml/2011/main"/>
            </a:ext>
          </a:extLst>
        </p:spPr>
        <p:style>
          <a:lnRef idx="2">
            <a:schemeClr val="accent5"/>
          </a:lnRef>
          <a:fillRef idx="1">
            <a:schemeClr val="lt1"/>
          </a:fillRef>
          <a:effectRef idx="0">
            <a:schemeClr val="accent5"/>
          </a:effectRef>
          <a:fontRef idx="minor">
            <a:schemeClr val="dk1"/>
          </a:fontRef>
        </p:style>
        <p:txBody>
          <a:bodyPr>
            <a:prstTxWarp prst="textNoShape">
              <a:avLst/>
            </a:prstTxWarp>
          </a:bodyPr>
          <a:lstStyle/>
          <a:p>
            <a:r>
              <a:rPr lang="en-US" sz="2000" dirty="0" smtClean="0">
                <a:solidFill>
                  <a:srgbClr val="000000"/>
                </a:solidFill>
                <a:latin typeface="Times" charset="0"/>
                <a:ea typeface="ＭＳ 明朝" charset="-128"/>
              </a:rPr>
              <a:t>Mammals blood is made of red blood cells,  plasma, white blood cells, and platelets. The red bloods cells do not have a nucleus because</a:t>
            </a:r>
            <a:r>
              <a:rPr lang="en-US" sz="2000" dirty="0">
                <a:solidFill>
                  <a:srgbClr val="000000"/>
                </a:solidFill>
                <a:latin typeface="Times" charset="0"/>
                <a:ea typeface="ＭＳ 明朝" charset="-128"/>
              </a:rPr>
              <a:t> </a:t>
            </a:r>
            <a:r>
              <a:rPr lang="en-US" sz="2000" dirty="0" smtClean="0">
                <a:solidFill>
                  <a:srgbClr val="000000"/>
                </a:solidFill>
                <a:latin typeface="Times" charset="0"/>
                <a:ea typeface="ＭＳ 明朝" charset="-128"/>
              </a:rPr>
              <a:t>it was lost </a:t>
            </a:r>
            <a:endParaRPr lang="en-US" sz="2600" dirty="0" smtClean="0">
              <a:solidFill>
                <a:srgbClr val="000000"/>
              </a:solidFill>
              <a:latin typeface="Times" charset="0"/>
              <a:ea typeface="ＭＳ 明朝" charset="-128"/>
            </a:endParaRPr>
          </a:p>
          <a:p>
            <a:endParaRPr lang="en-US" sz="700" dirty="0">
              <a:solidFill>
                <a:srgbClr val="000000"/>
              </a:solidFill>
              <a:latin typeface="Times" charset="0"/>
              <a:ea typeface="ＭＳ 明朝" charset="-128"/>
            </a:endParaRPr>
          </a:p>
          <a:p>
            <a:pPr algn="ctr"/>
            <a:r>
              <a:rPr lang="en-US" sz="1400" b="1" dirty="0" smtClean="0">
                <a:solidFill>
                  <a:srgbClr val="000000"/>
                </a:solidFill>
                <a:latin typeface="Times" charset="0"/>
                <a:ea typeface="ＭＳ 明朝" charset="-128"/>
              </a:rPr>
              <a:t>(NEXT)</a:t>
            </a:r>
            <a:endParaRPr lang="en-US" sz="1400" dirty="0">
              <a:solidFill>
                <a:srgbClr val="000000"/>
              </a:solidFill>
              <a:ea typeface="ＭＳ 明朝" charset="-128"/>
            </a:endParaRPr>
          </a:p>
        </p:txBody>
      </p:sp>
      <p:sp>
        <p:nvSpPr>
          <p:cNvPr id="8" name="TextBox 7"/>
          <p:cNvSpPr txBox="1"/>
          <p:nvPr/>
        </p:nvSpPr>
        <p:spPr>
          <a:xfrm>
            <a:off x="4846144" y="3076795"/>
            <a:ext cx="3960440" cy="83099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91440"/>
            <a:r>
              <a:rPr lang="en-US" sz="3600" dirty="0" smtClean="0"/>
              <a:t>Mini Lessons</a:t>
            </a:r>
          </a:p>
          <a:p>
            <a:pPr marL="91440"/>
            <a:endParaRPr lang="en-US" sz="1200" dirty="0" smtClean="0"/>
          </a:p>
        </p:txBody>
      </p:sp>
      <p:sp>
        <p:nvSpPr>
          <p:cNvPr id="12" name="Text Box 17"/>
          <p:cNvSpPr txBox="1"/>
          <p:nvPr/>
        </p:nvSpPr>
        <p:spPr>
          <a:xfrm>
            <a:off x="1475656" y="1772816"/>
            <a:ext cx="2514600" cy="2895600"/>
          </a:xfrm>
          <a:prstGeom prst="rect">
            <a:avLst/>
          </a:prstGeom>
          <a:ln/>
          <a:extLst>
            <a:ext uri="{C572A759-6A51-4108-AA02-DFA0A04FC94B}">
              <ma14:wrappingTextBoxFlag xmlns:ma14="http://schemas.microsoft.com/office/mac/drawingml/2011/main"/>
            </a:ext>
          </a:extLst>
        </p:spPr>
        <p:style>
          <a:lnRef idx="2">
            <a:schemeClr val="accent2"/>
          </a:lnRef>
          <a:fillRef idx="1">
            <a:schemeClr val="lt1"/>
          </a:fillRef>
          <a:effectRef idx="0">
            <a:schemeClr val="accent2"/>
          </a:effectRef>
          <a:fontRef idx="minor">
            <a:schemeClr val="dk1"/>
          </a:fontRef>
        </p:style>
        <p:txBody>
          <a:bodyPr>
            <a:prstTxWarp prst="textNoShape">
              <a:avLst/>
            </a:prstTxWarp>
          </a:bodyPr>
          <a:lstStyle/>
          <a:p>
            <a:r>
              <a:rPr lang="en-US" sz="2200" dirty="0" smtClean="0">
                <a:solidFill>
                  <a:srgbClr val="000000"/>
                </a:solidFill>
                <a:latin typeface="Times" charset="0"/>
                <a:ea typeface="ＭＳ 明朝" charset="-128"/>
              </a:rPr>
              <a:t>ASK Why are there so many red blood cells?</a:t>
            </a:r>
            <a:endParaRPr lang="en-US" sz="2200" dirty="0" smtClean="0">
              <a:solidFill>
                <a:srgbClr val="000000"/>
              </a:solidFill>
              <a:latin typeface="Times" charset="0"/>
              <a:ea typeface="ＭＳ 明朝" charset="-128"/>
            </a:endParaRPr>
          </a:p>
          <a:p>
            <a:endParaRPr lang="en-US" sz="2000" dirty="0" smtClean="0">
              <a:solidFill>
                <a:srgbClr val="000000"/>
              </a:solidFill>
              <a:latin typeface="Times" charset="0"/>
              <a:ea typeface="ＭＳ 明朝" charset="-128"/>
            </a:endParaRPr>
          </a:p>
          <a:p>
            <a:endParaRPr lang="en-US" sz="2000" dirty="0">
              <a:solidFill>
                <a:srgbClr val="000000"/>
              </a:solidFill>
              <a:latin typeface="Times" charset="0"/>
              <a:ea typeface="ＭＳ 明朝" charset="-128"/>
            </a:endParaRPr>
          </a:p>
          <a:p>
            <a:endParaRPr lang="en-US" sz="2000" dirty="0" smtClean="0">
              <a:solidFill>
                <a:srgbClr val="000000"/>
              </a:solidFill>
              <a:latin typeface="Times" charset="0"/>
              <a:ea typeface="ＭＳ 明朝" charset="-128"/>
            </a:endParaRPr>
          </a:p>
          <a:p>
            <a:endParaRPr lang="en-US" sz="2600" dirty="0" smtClean="0">
              <a:solidFill>
                <a:srgbClr val="000000"/>
              </a:solidFill>
              <a:latin typeface="Times" charset="0"/>
              <a:ea typeface="ＭＳ 明朝" charset="-128"/>
            </a:endParaRPr>
          </a:p>
          <a:p>
            <a:endParaRPr lang="en-US" sz="700" dirty="0">
              <a:solidFill>
                <a:srgbClr val="000000"/>
              </a:solidFill>
              <a:latin typeface="Times" charset="0"/>
              <a:ea typeface="ＭＳ 明朝" charset="-128"/>
            </a:endParaRPr>
          </a:p>
          <a:p>
            <a:pPr algn="ctr"/>
            <a:r>
              <a:rPr lang="en-US" sz="1400" b="1" dirty="0">
                <a:solidFill>
                  <a:srgbClr val="000000"/>
                </a:solidFill>
                <a:latin typeface="Times" charset="0"/>
                <a:ea typeface="ＭＳ 明朝" charset="-128"/>
              </a:rPr>
              <a:t>Back &lt;  REPLY &gt; Next</a:t>
            </a:r>
            <a:endParaRPr lang="en-US" sz="1400" dirty="0">
              <a:solidFill>
                <a:srgbClr val="000000"/>
              </a:solidFill>
              <a:ea typeface="ＭＳ 明朝" charset="-128"/>
            </a:endParaRPr>
          </a:p>
        </p:txBody>
      </p:sp>
    </p:spTree>
    <p:extLst>
      <p:ext uri="{BB962C8B-B14F-4D97-AF65-F5344CB8AC3E}">
        <p14:creationId xmlns:p14="http://schemas.microsoft.com/office/powerpoint/2010/main" val="9401813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er Landing Glimp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522" y="1406713"/>
            <a:ext cx="8878066" cy="5197288"/>
          </a:xfrm>
          <a:prstGeom prst="rect">
            <a:avLst/>
          </a:prstGeom>
          <a:ln>
            <a:noFill/>
          </a:ln>
          <a:effectLst>
            <a:outerShdw blurRad="292100" dist="139700" dir="2700000" algn="tl" rotWithShape="0">
              <a:srgbClr val="333333">
                <a:alpha val="65000"/>
              </a:srgbClr>
            </a:outerShdw>
          </a:effectLst>
        </p:spPr>
      </p:pic>
      <p:pic>
        <p:nvPicPr>
          <p:cNvPr id="3" name="Picture 2" descr="official_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5881" y="180249"/>
            <a:ext cx="2704353" cy="1002011"/>
          </a:xfrm>
          <a:prstGeom prst="rect">
            <a:avLst/>
          </a:prstGeom>
        </p:spPr>
      </p:pic>
      <p:sp>
        <p:nvSpPr>
          <p:cNvPr id="4" name="TextBox 3"/>
          <p:cNvSpPr txBox="1"/>
          <p:nvPr/>
        </p:nvSpPr>
        <p:spPr>
          <a:xfrm>
            <a:off x="265934" y="166597"/>
            <a:ext cx="5752353" cy="1015663"/>
          </a:xfrm>
          <a:prstGeom prst="rect">
            <a:avLst/>
          </a:prstGeom>
          <a:noFill/>
        </p:spPr>
        <p:txBody>
          <a:bodyPr wrap="square" rtlCol="0">
            <a:spAutoFit/>
          </a:bodyPr>
          <a:lstStyle/>
          <a:p>
            <a:r>
              <a:rPr lang="en-US" sz="3000" dirty="0" smtClean="0"/>
              <a:t>Analytics teachers always wish they had…</a:t>
            </a:r>
            <a:endParaRPr lang="en-US" sz="3000" dirty="0"/>
          </a:p>
        </p:txBody>
      </p:sp>
    </p:spTree>
    <p:extLst>
      <p:ext uri="{BB962C8B-B14F-4D97-AF65-F5344CB8AC3E}">
        <p14:creationId xmlns:p14="http://schemas.microsoft.com/office/powerpoint/2010/main" val="283130453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D3CD"/>
        </a:solidFill>
        <a:effectLst/>
      </p:bgPr>
    </p:bg>
    <p:spTree>
      <p:nvGrpSpPr>
        <p:cNvPr id="1" name=""/>
        <p:cNvGrpSpPr/>
        <p:nvPr/>
      </p:nvGrpSpPr>
      <p:grpSpPr>
        <a:xfrm>
          <a:off x="0" y="0"/>
          <a:ext cx="0" cy="0"/>
          <a:chOff x="0" y="0"/>
          <a:chExt cx="0" cy="0"/>
        </a:xfrm>
      </p:grpSpPr>
      <p:pic>
        <p:nvPicPr>
          <p:cNvPr id="3" name="Picture 2" descr="Matutu Hit Pic.jpg"/>
          <p:cNvPicPr>
            <a:picLocks noChangeAspect="1"/>
          </p:cNvPicPr>
          <p:nvPr/>
        </p:nvPicPr>
        <p:blipFill rotWithShape="1">
          <a:blip r:embed="rId3">
            <a:extLst>
              <a:ext uri="{28A0092B-C50C-407E-A947-70E740481C1C}">
                <a14:useLocalDpi xmlns:a14="http://schemas.microsoft.com/office/drawing/2010/main" val="0"/>
              </a:ext>
            </a:extLst>
          </a:blip>
          <a:srcRect r="3592"/>
          <a:stretch/>
        </p:blipFill>
        <p:spPr>
          <a:xfrm>
            <a:off x="0" y="0"/>
            <a:ext cx="6364941" cy="6858000"/>
          </a:xfrm>
          <a:prstGeom prst="rect">
            <a:avLst/>
          </a:prstGeom>
        </p:spPr>
      </p:pic>
      <p:sp>
        <p:nvSpPr>
          <p:cNvPr id="4" name="TextBox 3"/>
          <p:cNvSpPr txBox="1"/>
          <p:nvPr/>
        </p:nvSpPr>
        <p:spPr>
          <a:xfrm>
            <a:off x="3107765" y="4616822"/>
            <a:ext cx="5767295" cy="1323439"/>
          </a:xfrm>
          <a:prstGeom prst="rect">
            <a:avLst/>
          </a:prstGeom>
          <a:noFill/>
        </p:spPr>
        <p:txBody>
          <a:bodyPr wrap="square" rtlCol="0">
            <a:spAutoFit/>
          </a:bodyPr>
          <a:lstStyle/>
          <a:p>
            <a:r>
              <a:rPr lang="en-US" sz="2800" dirty="0" smtClean="0"/>
              <a:t>“Without struggle, there would be no progress.” </a:t>
            </a:r>
          </a:p>
          <a:p>
            <a:r>
              <a:rPr lang="en-US" sz="2400" dirty="0"/>
              <a:t>	</a:t>
            </a:r>
            <a:r>
              <a:rPr lang="en-US" sz="2400" dirty="0" smtClean="0"/>
              <a:t>	          – Frederick Douglass</a:t>
            </a:r>
            <a:endParaRPr lang="en-US" sz="2400" dirty="0"/>
          </a:p>
        </p:txBody>
      </p:sp>
    </p:spTree>
    <p:extLst>
      <p:ext uri="{BB962C8B-B14F-4D97-AF65-F5344CB8AC3E}">
        <p14:creationId xmlns:p14="http://schemas.microsoft.com/office/powerpoint/2010/main" val="102747290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3.jpg"/>
          <p:cNvPicPr>
            <a:picLocks noChangeAspect="1"/>
          </p:cNvPicPr>
          <p:nvPr/>
        </p:nvPicPr>
        <p:blipFill rotWithShape="1">
          <a:blip r:embed="rId3">
            <a:extLst>
              <a:ext uri="{28A0092B-C50C-407E-A947-70E740481C1C}">
                <a14:useLocalDpi xmlns:a14="http://schemas.microsoft.com/office/drawing/2010/main" val="0"/>
              </a:ext>
            </a:extLst>
          </a:blip>
          <a:srcRect l="8658" r="3031" b="650"/>
          <a:stretch/>
        </p:blipFill>
        <p:spPr>
          <a:xfrm>
            <a:off x="0" y="0"/>
            <a:ext cx="9144000" cy="6858000"/>
          </a:xfrm>
          <a:prstGeom prst="rect">
            <a:avLst/>
          </a:prstGeom>
        </p:spPr>
      </p:pic>
    </p:spTree>
    <p:extLst>
      <p:ext uri="{BB962C8B-B14F-4D97-AF65-F5344CB8AC3E}">
        <p14:creationId xmlns:p14="http://schemas.microsoft.com/office/powerpoint/2010/main" val="256354242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xwell 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84106" cy="6858000"/>
          </a:xfrm>
          <a:prstGeom prst="rect">
            <a:avLst/>
          </a:prstGeom>
        </p:spPr>
      </p:pic>
    </p:spTree>
    <p:extLst>
      <p:ext uri="{BB962C8B-B14F-4D97-AF65-F5344CB8AC3E}">
        <p14:creationId xmlns:p14="http://schemas.microsoft.com/office/powerpoint/2010/main" val="284273048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Phone in Hand.jpg"/>
          <p:cNvPicPr>
            <a:picLocks noChangeAspect="1"/>
          </p:cNvPicPr>
          <p:nvPr/>
        </p:nvPicPr>
        <p:blipFill rotWithShape="1">
          <a:blip r:embed="rId3">
            <a:extLst>
              <a:ext uri="{28A0092B-C50C-407E-A947-70E740481C1C}">
                <a14:useLocalDpi xmlns:a14="http://schemas.microsoft.com/office/drawing/2010/main" val="0"/>
              </a:ext>
            </a:extLst>
          </a:blip>
          <a:srcRect r="31821"/>
          <a:stretch/>
        </p:blipFill>
        <p:spPr>
          <a:xfrm>
            <a:off x="2868705" y="0"/>
            <a:ext cx="6275295" cy="6858000"/>
          </a:xfrm>
          <a:prstGeom prst="rect">
            <a:avLst/>
          </a:prstGeom>
        </p:spPr>
      </p:pic>
      <p:sp>
        <p:nvSpPr>
          <p:cNvPr id="4" name="TextBox 3"/>
          <p:cNvSpPr txBox="1"/>
          <p:nvPr/>
        </p:nvSpPr>
        <p:spPr>
          <a:xfrm>
            <a:off x="358589" y="896471"/>
            <a:ext cx="4601882" cy="5001369"/>
          </a:xfrm>
          <a:prstGeom prst="rect">
            <a:avLst/>
          </a:prstGeom>
          <a:noFill/>
        </p:spPr>
        <p:txBody>
          <a:bodyPr wrap="square" rtlCol="0">
            <a:spAutoFit/>
          </a:bodyPr>
          <a:lstStyle/>
          <a:p>
            <a:pPr>
              <a:spcAft>
                <a:spcPts val="900"/>
              </a:spcAft>
            </a:pPr>
            <a:r>
              <a:rPr lang="en-US" sz="3600" dirty="0" smtClean="0">
                <a:solidFill>
                  <a:srgbClr val="FFFFFF"/>
                </a:solidFill>
              </a:rPr>
              <a:t>Success?</a:t>
            </a:r>
          </a:p>
          <a:p>
            <a:pPr>
              <a:spcAft>
                <a:spcPts val="900"/>
              </a:spcAft>
            </a:pPr>
            <a:endParaRPr lang="en-US" sz="1000" dirty="0" smtClean="0">
              <a:solidFill>
                <a:srgbClr val="FFFFFF"/>
              </a:solidFill>
            </a:endParaRPr>
          </a:p>
          <a:p>
            <a:pPr marL="285750" indent="-285750">
              <a:spcAft>
                <a:spcPts val="1500"/>
              </a:spcAft>
              <a:buFont typeface="Wingdings" charset="2"/>
              <a:buChar char="²"/>
            </a:pPr>
            <a:r>
              <a:rPr lang="en-US" sz="2600" dirty="0" smtClean="0">
                <a:solidFill>
                  <a:srgbClr val="FFFFFF"/>
                </a:solidFill>
              </a:rPr>
              <a:t>12,000 Students (paying)</a:t>
            </a:r>
          </a:p>
          <a:p>
            <a:pPr marL="285750" indent="-285750">
              <a:spcAft>
                <a:spcPts val="1500"/>
              </a:spcAft>
              <a:buFont typeface="Wingdings" charset="2"/>
              <a:buChar char="²"/>
            </a:pPr>
            <a:r>
              <a:rPr lang="en-US" sz="2600" dirty="0" smtClean="0">
                <a:solidFill>
                  <a:srgbClr val="FFFFFF"/>
                </a:solidFill>
              </a:rPr>
              <a:t>Presence at over 400 schools across Kenya</a:t>
            </a:r>
          </a:p>
          <a:p>
            <a:pPr marL="285750" indent="-285750">
              <a:spcAft>
                <a:spcPts val="1500"/>
              </a:spcAft>
              <a:buFont typeface="Wingdings" charset="2"/>
              <a:buChar char="²"/>
            </a:pPr>
            <a:r>
              <a:rPr lang="en-US" sz="2600" dirty="0" smtClean="0">
                <a:solidFill>
                  <a:srgbClr val="FFFFFF"/>
                </a:solidFill>
              </a:rPr>
              <a:t>20 Schools subscribed</a:t>
            </a:r>
          </a:p>
          <a:p>
            <a:pPr marL="285750" indent="-285750">
              <a:spcAft>
                <a:spcPts val="1500"/>
              </a:spcAft>
              <a:buFont typeface="Wingdings" charset="2"/>
              <a:buChar char="²"/>
            </a:pPr>
            <a:r>
              <a:rPr lang="en-US" sz="2600" dirty="0" smtClean="0">
                <a:solidFill>
                  <a:srgbClr val="FFFFFF"/>
                </a:solidFill>
              </a:rPr>
              <a:t>1,000+ Head teachers registered</a:t>
            </a:r>
          </a:p>
          <a:p>
            <a:pPr marL="285750" indent="-285750">
              <a:spcAft>
                <a:spcPts val="1500"/>
              </a:spcAft>
              <a:buFont typeface="Wingdings" charset="2"/>
              <a:buChar char="²"/>
            </a:pPr>
            <a:r>
              <a:rPr lang="en-US" sz="2600" dirty="0" smtClean="0">
                <a:solidFill>
                  <a:srgbClr val="FFFFFF"/>
                </a:solidFill>
              </a:rPr>
              <a:t>Our students have marks 9% higher than average</a:t>
            </a:r>
          </a:p>
        </p:txBody>
      </p:sp>
      <p:sp>
        <p:nvSpPr>
          <p:cNvPr id="5" name="Rectangle 4"/>
          <p:cNvSpPr/>
          <p:nvPr/>
        </p:nvSpPr>
        <p:spPr>
          <a:xfrm>
            <a:off x="5855577" y="4894747"/>
            <a:ext cx="2567154" cy="923330"/>
          </a:xfrm>
          <a:prstGeom prst="rect">
            <a:avLst/>
          </a:prstGeom>
          <a:noFill/>
          <a:ln w="28575" cap="rnd" cmpd="sng">
            <a:solidFill>
              <a:schemeClr val="accent2"/>
            </a:solidFill>
            <a:prstDash val="sysDash"/>
          </a:ln>
          <a:effectLst>
            <a:outerShdw blurRad="50800" dist="38100" dir="2700000" algn="tl" rotWithShape="0">
              <a:srgbClr val="000000">
                <a:alpha val="43000"/>
              </a:srgbClr>
            </a:outerShdw>
            <a:reflection blurRad="6350" stA="52000" endA="300" endPos="35000" dir="5400000" sy="-100000" algn="bl" rotWithShape="0"/>
          </a:effectLst>
        </p:spPr>
        <p:txBody>
          <a:bodyPr wrap="none" lIns="91440" tIns="45720" rIns="91440" bIns="45720">
            <a:spAutoFit/>
          </a:bodyPr>
          <a:lstStyle/>
          <a:p>
            <a:pPr algn="ctr"/>
            <a:r>
              <a:rPr lang="en-US" sz="5400" b="1" cap="none" spc="0" dirty="0" smtClean="0">
                <a:ln w="28575" cap="sq" cmpd="sng">
                  <a:solidFill>
                    <a:schemeClr val="accent2"/>
                  </a:solidFill>
                  <a:prstDash val="solid"/>
                </a:ln>
                <a:solidFill>
                  <a:schemeClr val="bg2">
                    <a:tint val="85000"/>
                    <a:satMod val="155000"/>
                  </a:schemeClr>
                </a:solidFill>
                <a:effectLst>
                  <a:outerShdw blurRad="41275" dist="20320" dir="1800000" algn="tl" rotWithShape="0">
                    <a:srgbClr val="000000">
                      <a:alpha val="40000"/>
                    </a:srgbClr>
                  </a:outerShdw>
                  <a:reflection stA="17000" endPos="75000" dist="25400" dir="5400000" sy="-100000" algn="bl" rotWithShape="0"/>
                </a:effectLst>
              </a:rPr>
              <a:t>Maybe</a:t>
            </a:r>
            <a:endParaRPr lang="en-US" sz="5400" b="1" cap="none" spc="0" dirty="0">
              <a:ln w="28575" cap="sq" cmpd="sng">
                <a:solidFill>
                  <a:schemeClr val="accent2"/>
                </a:solidFill>
                <a:prstDash val="solid"/>
              </a:ln>
              <a:solidFill>
                <a:schemeClr val="bg2">
                  <a:tint val="85000"/>
                  <a:satMod val="155000"/>
                </a:schemeClr>
              </a:solidFill>
              <a:effectLst>
                <a:outerShdw blurRad="41275" dist="20320" dir="1800000" algn="tl" rotWithShape="0">
                  <a:srgbClr val="000000">
                    <a:alpha val="40000"/>
                  </a:srgbClr>
                </a:outerShdw>
                <a:reflection stA="17000" endPos="75000" dist="25400" dir="5400000" sy="-100000" algn="bl" rotWithShape="0"/>
              </a:effectLst>
            </a:endParaRPr>
          </a:p>
        </p:txBody>
      </p:sp>
    </p:spTree>
    <p:extLst>
      <p:ext uri="{BB962C8B-B14F-4D97-AF65-F5344CB8AC3E}">
        <p14:creationId xmlns:p14="http://schemas.microsoft.com/office/powerpoint/2010/main" val="28313045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81706" y="791881"/>
            <a:ext cx="3697941" cy="523220"/>
          </a:xfrm>
          <a:prstGeom prst="rect">
            <a:avLst/>
          </a:prstGeom>
          <a:noFill/>
        </p:spPr>
        <p:txBody>
          <a:bodyPr wrap="square" rtlCol="0">
            <a:spAutoFit/>
          </a:bodyPr>
          <a:lstStyle/>
          <a:p>
            <a:r>
              <a:rPr lang="en-US" sz="2800" dirty="0" smtClean="0"/>
              <a:t>Private Partnerships</a:t>
            </a:r>
            <a:endParaRPr lang="en-US" sz="2800" dirty="0"/>
          </a:p>
        </p:txBody>
      </p:sp>
      <p:pic>
        <p:nvPicPr>
          <p:cNvPr id="3" name="Picture 2" descr="20121116_095114_2.jpg"/>
          <p:cNvPicPr>
            <a:picLocks noChangeAspect="1"/>
          </p:cNvPicPr>
          <p:nvPr/>
        </p:nvPicPr>
        <p:blipFill rotWithShape="1">
          <a:blip r:embed="rId3">
            <a:extLst>
              <a:ext uri="{28A0092B-C50C-407E-A947-70E740481C1C}">
                <a14:useLocalDpi xmlns:a14="http://schemas.microsoft.com/office/drawing/2010/main" val="0"/>
              </a:ext>
            </a:extLst>
          </a:blip>
          <a:srcRect b="10606"/>
          <a:stretch/>
        </p:blipFill>
        <p:spPr>
          <a:xfrm>
            <a:off x="3735172" y="2450353"/>
            <a:ext cx="5408828" cy="4407647"/>
          </a:xfrm>
          <a:prstGeom prst="rect">
            <a:avLst/>
          </a:prstGeom>
        </p:spPr>
      </p:pic>
      <p:pic>
        <p:nvPicPr>
          <p:cNvPr id="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7964" t="66903" r="2251" b="6857"/>
          <a:stretch/>
        </p:blipFill>
        <p:spPr bwMode="auto">
          <a:xfrm>
            <a:off x="0" y="0"/>
            <a:ext cx="5154707" cy="3201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1349" y="4129739"/>
            <a:ext cx="3697941" cy="523220"/>
          </a:xfrm>
          <a:prstGeom prst="rect">
            <a:avLst/>
          </a:prstGeom>
          <a:noFill/>
        </p:spPr>
        <p:txBody>
          <a:bodyPr wrap="square" rtlCol="0">
            <a:spAutoFit/>
          </a:bodyPr>
          <a:lstStyle/>
          <a:p>
            <a:r>
              <a:rPr lang="en-US" sz="2800" dirty="0" smtClean="0"/>
              <a:t>Public Partnerships</a:t>
            </a:r>
            <a:endParaRPr lang="en-US" sz="2800" dirty="0"/>
          </a:p>
        </p:txBody>
      </p:sp>
    </p:spTree>
    <p:extLst>
      <p:ext uri="{BB962C8B-B14F-4D97-AF65-F5344CB8AC3E}">
        <p14:creationId xmlns:p14="http://schemas.microsoft.com/office/powerpoint/2010/main" val="260018541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035 - Version 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511589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24392_304645529553335_265335950150960_1221884_1019158695_o.jpg"/>
          <p:cNvPicPr>
            <a:picLocks noChangeAspect="1"/>
          </p:cNvPicPr>
          <p:nvPr/>
        </p:nvPicPr>
        <p:blipFill rotWithShape="1">
          <a:blip r:embed="rId3" cstate="email">
            <a:extLst>
              <a:ext uri="{28A0092B-C50C-407E-A947-70E740481C1C}">
                <a14:useLocalDpi xmlns:a14="http://schemas.microsoft.com/office/drawing/2010/main"/>
              </a:ext>
            </a:extLst>
          </a:blip>
          <a:srcRect l="5080" r="8557"/>
          <a:stretch/>
        </p:blipFill>
        <p:spPr>
          <a:xfrm>
            <a:off x="1" y="-134470"/>
            <a:ext cx="9144000" cy="6992470"/>
          </a:xfrm>
          <a:prstGeom prst="rect">
            <a:avLst/>
          </a:prstGeom>
        </p:spPr>
      </p:pic>
    </p:spTree>
    <p:extLst>
      <p:ext uri="{BB962C8B-B14F-4D97-AF65-F5344CB8AC3E}">
        <p14:creationId xmlns:p14="http://schemas.microsoft.com/office/powerpoint/2010/main" val="314919965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793</TotalTime>
  <Words>1339</Words>
  <Application>Microsoft Macintosh PowerPoint</Application>
  <PresentationFormat>On-screen Show (4:3)</PresentationFormat>
  <Paragraphs>89</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the heck is Eneza?</vt:lpstr>
      <vt:lpstr>Quiz, Learn, 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MPrep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Toni Maraviglia</dc:creator>
  <cp:lastModifiedBy>Toni Maraviglia</cp:lastModifiedBy>
  <cp:revision>23</cp:revision>
  <dcterms:created xsi:type="dcterms:W3CDTF">2013-05-27T06:34:29Z</dcterms:created>
  <dcterms:modified xsi:type="dcterms:W3CDTF">2013-05-27T19:48:25Z</dcterms:modified>
</cp:coreProperties>
</file>