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8" r:id="rId3"/>
    <p:sldId id="267" r:id="rId4"/>
    <p:sldId id="272" r:id="rId5"/>
    <p:sldId id="273" r:id="rId6"/>
    <p:sldId id="274" r:id="rId7"/>
    <p:sldId id="266" r:id="rId8"/>
    <p:sldId id="264" r:id="rId9"/>
    <p:sldId id="259" r:id="rId10"/>
    <p:sldId id="261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8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24" autoAdjust="0"/>
  </p:normalViewPr>
  <p:slideViewPr>
    <p:cSldViewPr snapToGrid="0" snapToObjects="1">
      <p:cViewPr>
        <p:scale>
          <a:sx n="76" d="100"/>
          <a:sy n="76" d="100"/>
        </p:scale>
        <p:origin x="-1720" y="-360"/>
      </p:cViewPr>
      <p:guideLst>
        <p:guide orient="horz" pos="2160"/>
        <p:guide pos="2880"/>
      </p:guideLst>
    </p:cSldViewPr>
  </p:slideViewPr>
  <p:notesTextViewPr>
    <p:cViewPr>
      <p:scale>
        <a:sx n="280" d="100"/>
        <a:sy n="28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23611-7B87-7049-B375-C5E7B33CAA67}" type="datetimeFigureOut">
              <a:rPr lang="en-US" smtClean="0"/>
              <a:t>5/28/13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C90C8-6572-194C-9010-2B89F1CC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46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AB2E-B242-C149-B788-76F8CC4E1496}" type="datetimeFigureOut">
              <a:rPr lang="en-US" smtClean="0"/>
              <a:t>5/28/13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4314E-AB73-C94B-8146-98D8950A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925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6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6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6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6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06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only Segoe UI</a:t>
            </a:r>
            <a:r>
              <a:rPr lang="en-US" baseline="0" dirty="0" smtClean="0"/>
              <a:t> Light font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314E-AB73-C94B-8146-98D8950A5D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0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416-AA68-C94D-97B8-A1911A0CD012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0853-9E2F-F546-993A-5D26C6FC3DF7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BA60-60B0-2442-9940-138FB550694C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5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A28C9-A18E-CC4F-8220-1B8EC7D72400}" type="datetime3">
              <a:rPr lang="en-US" smtClean="0"/>
              <a:t>28 May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7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90C2-DFE0-5C4F-934E-E2680D20A4CE}" type="datetime3">
              <a:rPr lang="en-US" smtClean="0"/>
              <a:t>28 May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4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462A-E080-844D-9CB2-ECC60A8D46B5}" type="datetime3">
              <a:rPr lang="en-US" smtClean="0"/>
              <a:t>28 May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8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A991-3D65-AB46-8C87-2FBCD50DCA4C}" type="datetime3">
              <a:rPr lang="en-US" smtClean="0"/>
              <a:t>28 May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1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22F0A-7E10-5542-A23B-646C7B62C7F9}" type="datetime3">
              <a:rPr lang="en-US" smtClean="0"/>
              <a:t>28 May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9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6447-2DB0-E74A-8539-DBCD121F0CEA}" type="datetime3">
              <a:rPr lang="en-US" smtClean="0"/>
              <a:t>28 May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6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7B2-8204-0047-8671-FB0498C5EBE4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26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9A7E-930F-CA48-850E-DBB46FB6C0DE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9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61177-445A-A64F-BE5C-388302C903EA}" type="datetime3">
              <a:rPr lang="en-US" smtClean="0"/>
              <a:t>28 May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3C613-0FEA-C34E-93D5-907988B9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1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20" Type="http://schemas.openxmlformats.org/officeDocument/2006/relationships/image" Target="../media/image23.jpeg"/><Relationship Id="rId21" Type="http://schemas.openxmlformats.org/officeDocument/2006/relationships/image" Target="../media/image24.jpeg"/><Relationship Id="rId22" Type="http://schemas.openxmlformats.org/officeDocument/2006/relationships/image" Target="../media/image25.jpeg"/><Relationship Id="rId23" Type="http://schemas.openxmlformats.org/officeDocument/2006/relationships/image" Target="../media/image26.jpeg"/><Relationship Id="rId24" Type="http://schemas.openxmlformats.org/officeDocument/2006/relationships/image" Target="../media/image27.jpeg"/><Relationship Id="rId25" Type="http://schemas.openxmlformats.org/officeDocument/2006/relationships/image" Target="../media/image28.jpeg"/><Relationship Id="rId26" Type="http://schemas.openxmlformats.org/officeDocument/2006/relationships/image" Target="../media/image29.jpeg"/><Relationship Id="rId10" Type="http://schemas.openxmlformats.org/officeDocument/2006/relationships/image" Target="../media/image13.jpeg"/><Relationship Id="rId11" Type="http://schemas.openxmlformats.org/officeDocument/2006/relationships/image" Target="../media/image14.jpeg"/><Relationship Id="rId12" Type="http://schemas.openxmlformats.org/officeDocument/2006/relationships/image" Target="../media/image15.jpeg"/><Relationship Id="rId13" Type="http://schemas.openxmlformats.org/officeDocument/2006/relationships/image" Target="../media/image16.jpeg"/><Relationship Id="rId14" Type="http://schemas.openxmlformats.org/officeDocument/2006/relationships/image" Target="../media/image17.jpeg"/><Relationship Id="rId15" Type="http://schemas.openxmlformats.org/officeDocument/2006/relationships/image" Target="../media/image18.jpeg"/><Relationship Id="rId16" Type="http://schemas.openxmlformats.org/officeDocument/2006/relationships/image" Target="../media/image19.jpeg"/><Relationship Id="rId17" Type="http://schemas.openxmlformats.org/officeDocument/2006/relationships/image" Target="../media/image20.jpeg"/><Relationship Id="rId18" Type="http://schemas.openxmlformats.org/officeDocument/2006/relationships/image" Target="../media/image21.jpeg"/><Relationship Id="rId19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_blu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12"/>
            <a:ext cx="9144000" cy="231457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85800" y="2005373"/>
            <a:ext cx="7772400" cy="11438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6"/>
              </a:buClr>
            </a:pPr>
            <a:r>
              <a:rPr lang="en-US" sz="3600" dirty="0" smtClean="0">
                <a:solidFill>
                  <a:srgbClr val="1F89C7"/>
                </a:solidFill>
                <a:latin typeface="Segoe UI Light"/>
                <a:cs typeface="Segoe UI Light"/>
              </a:rPr>
              <a:t>Solutions for Mobile Recruitment</a:t>
            </a:r>
            <a:endParaRPr lang="en-US" sz="3600" dirty="0">
              <a:solidFill>
                <a:srgbClr val="1F89C7"/>
              </a:solidFill>
              <a:latin typeface="Segoe UI Light"/>
              <a:cs typeface="Segoe UI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69274" y="5372220"/>
            <a:ext cx="2680617" cy="376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28 </a:t>
            </a:r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May 2013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  <p:pic>
        <p:nvPicPr>
          <p:cNvPr id="14" name="Picture 13" descr="innokiq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5" y="5267313"/>
            <a:ext cx="1323041" cy="6941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4235" y="5327244"/>
            <a:ext cx="46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Segoe UI Light"/>
                <a:cs typeface="Segoe UI Light"/>
              </a:rPr>
              <a:t>By:</a:t>
            </a:r>
            <a:endParaRPr lang="en-US" dirty="0">
              <a:solidFill>
                <a:schemeClr val="bg1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80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AFRICA’S LABOR FORCE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18" y="2673847"/>
            <a:ext cx="1837990" cy="2871504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endParaRPr lang="en-US" sz="2400" dirty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pPr marL="0" indent="0">
              <a:buClr>
                <a:schemeClr val="accent6"/>
              </a:buClr>
              <a:buNone/>
            </a:pPr>
            <a:r>
              <a:rPr lang="en-US" sz="4400" dirty="0" smtClean="0">
                <a:solidFill>
                  <a:srgbClr val="1F89C7"/>
                </a:solidFill>
                <a:latin typeface="Segoe UI Light"/>
                <a:cs typeface="Segoe UI Light"/>
              </a:rPr>
              <a:t>500M</a:t>
            </a:r>
            <a:r>
              <a:rPr lang="en-US" dirty="0" smtClean="0">
                <a:solidFill>
                  <a:srgbClr val="1F89C7"/>
                </a:solidFill>
                <a:latin typeface="Segoe UI Light"/>
                <a:cs typeface="Segoe UI Light"/>
              </a:rPr>
              <a:t>	</a:t>
            </a:r>
            <a:endParaRPr lang="en-US" sz="25700" dirty="0" smtClean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pPr marL="0" indent="0">
              <a:lnSpc>
                <a:spcPct val="70000"/>
              </a:lnSpc>
              <a:buClr>
                <a:schemeClr val="accent6"/>
              </a:buClr>
              <a:buNone/>
            </a:pPr>
            <a:endParaRPr lang="en-US" sz="1800" dirty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pPr marL="0" indent="0">
              <a:lnSpc>
                <a:spcPct val="70000"/>
              </a:lnSpc>
              <a:buClr>
                <a:schemeClr val="accent6"/>
              </a:buClr>
              <a:buNone/>
            </a:pPr>
            <a:r>
              <a:rPr lang="en-US" sz="2000" dirty="0" smtClean="0">
                <a:solidFill>
                  <a:srgbClr val="1F89C7"/>
                </a:solidFill>
                <a:latin typeface="Segoe UI Light"/>
                <a:cs typeface="Segoe UI Light"/>
              </a:rPr>
              <a:t>    Today</a:t>
            </a:r>
            <a:r>
              <a:rPr lang="en-US" sz="2600" dirty="0" smtClean="0">
                <a:solidFill>
                  <a:srgbClr val="1F89C7"/>
                </a:solidFill>
                <a:latin typeface="Segoe UI Light"/>
                <a:cs typeface="Segoe UI Light"/>
              </a:rPr>
              <a:t>	  	</a:t>
            </a:r>
            <a:endParaRPr lang="en-US" sz="2600" dirty="0" smtClean="0">
              <a:solidFill>
                <a:srgbClr val="1F89C7"/>
              </a:solidFill>
              <a:latin typeface="Segoe UI Light"/>
              <a:cs typeface="Segoe UI Light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00686" y="274638"/>
            <a:ext cx="572227" cy="5722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59122" y="1505246"/>
            <a:ext cx="4034185" cy="3997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Font typeface="Arial"/>
              <a:buNone/>
            </a:pPr>
            <a:endParaRPr lang="en-US" sz="2400" dirty="0" smtClean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pPr marL="0" indent="0">
              <a:buClr>
                <a:schemeClr val="accent6"/>
              </a:buClr>
              <a:buFont typeface="Arial"/>
              <a:buNone/>
            </a:pPr>
            <a:r>
              <a:rPr lang="en-US" sz="25700" dirty="0" smtClean="0">
                <a:solidFill>
                  <a:srgbClr val="1F89C7"/>
                </a:solidFill>
                <a:latin typeface="Segoe UI Light"/>
                <a:cs typeface="Segoe UI Light"/>
              </a:rPr>
              <a:t>1.1B</a:t>
            </a:r>
          </a:p>
          <a:p>
            <a:pPr marL="0" indent="0">
              <a:buClr>
                <a:schemeClr val="accent6"/>
              </a:buClr>
              <a:buFont typeface="Arial"/>
              <a:buNone/>
            </a:pPr>
            <a:r>
              <a:rPr lang="en-US" sz="2900" dirty="0" smtClean="0">
                <a:solidFill>
                  <a:srgbClr val="1F89C7"/>
                </a:solidFill>
                <a:latin typeface="Segoe UI Light"/>
                <a:cs typeface="Segoe UI Light"/>
              </a:rPr>
              <a:t>       </a:t>
            </a:r>
            <a:r>
              <a:rPr lang="en-US" dirty="0">
                <a:solidFill>
                  <a:srgbClr val="1F89C7"/>
                </a:solidFill>
                <a:latin typeface="Segoe UI Light"/>
                <a:cs typeface="Segoe UI Light"/>
              </a:rPr>
              <a:t> </a:t>
            </a:r>
            <a:r>
              <a:rPr lang="en-US" dirty="0" smtClean="0">
                <a:solidFill>
                  <a:srgbClr val="1F89C7"/>
                </a:solidFill>
                <a:latin typeface="Segoe UI Light"/>
                <a:cs typeface="Segoe UI Light"/>
              </a:rPr>
              <a:t>              2040</a:t>
            </a:r>
          </a:p>
          <a:p>
            <a:pPr marL="0" indent="0">
              <a:buClr>
                <a:schemeClr val="accent6"/>
              </a:buClr>
              <a:buFont typeface="Arial"/>
              <a:buNone/>
            </a:pPr>
            <a:r>
              <a:rPr lang="en-US" dirty="0" smtClean="0">
                <a:solidFill>
                  <a:srgbClr val="1F89C7"/>
                </a:solidFill>
                <a:latin typeface="Segoe UI Light"/>
                <a:cs typeface="Segoe UI Light"/>
              </a:rPr>
              <a:t> </a:t>
            </a:r>
            <a:endParaRPr lang="en-US" dirty="0" smtClean="0">
              <a:solidFill>
                <a:srgbClr val="1F89C7"/>
              </a:solidFill>
              <a:latin typeface="Segoe UI Light"/>
              <a:cs typeface="Segoe UI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33997" y="1920154"/>
            <a:ext cx="3613391" cy="3997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Font typeface="Arial"/>
              <a:buNone/>
            </a:pPr>
            <a:endParaRPr lang="en-US" sz="2400" dirty="0" smtClean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pPr marL="0" indent="0">
              <a:buClr>
                <a:schemeClr val="accent6"/>
              </a:buClr>
              <a:buFont typeface="Arial"/>
              <a:buNone/>
            </a:pPr>
            <a:r>
              <a:rPr lang="en-US" sz="9600" dirty="0" smtClean="0">
                <a:solidFill>
                  <a:srgbClr val="1F89C7"/>
                </a:solidFill>
                <a:latin typeface="Segoe UI Light"/>
                <a:cs typeface="Segoe UI Light"/>
              </a:rPr>
              <a:t>720M</a:t>
            </a:r>
          </a:p>
          <a:p>
            <a:pPr marL="0" indent="0">
              <a:buClr>
                <a:schemeClr val="accent6"/>
              </a:buClr>
              <a:buFont typeface="Arial"/>
              <a:buNone/>
            </a:pPr>
            <a:r>
              <a:rPr lang="en-US" sz="2000" dirty="0" smtClean="0">
                <a:solidFill>
                  <a:srgbClr val="1F89C7"/>
                </a:solidFill>
                <a:latin typeface="Segoe UI Light"/>
                <a:cs typeface="Segoe UI Light"/>
              </a:rPr>
              <a:t>           7 years -2020</a:t>
            </a:r>
            <a:endParaRPr lang="en-US" sz="2000" dirty="0" smtClean="0">
              <a:solidFill>
                <a:srgbClr val="1F89C7"/>
              </a:solidFill>
              <a:latin typeface="Segoe UI Light"/>
              <a:cs typeface="Segoe UI Light"/>
            </a:endParaRPr>
          </a:p>
        </p:txBody>
      </p:sp>
      <p:pic>
        <p:nvPicPr>
          <p:cNvPr id="12" name="Picture 11" descr="afric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26" y="4578964"/>
            <a:ext cx="1679919" cy="151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0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8400686" y="207790"/>
            <a:ext cx="572227" cy="5722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pic>
        <p:nvPicPr>
          <p:cNvPr id="5" name="Picture 4" descr="afric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182"/>
            <a:ext cx="3391343" cy="30592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02555" y="3458329"/>
            <a:ext cx="5084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Change jobs 4 times each year on average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2555" y="2353527"/>
            <a:ext cx="33906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35% Labor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Force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19879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Blue Collar Workers 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929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4" descr="C:\Users\Work\Dropbox\Innokiq\Business\Applicants Details\mPawa Applicant Pix\Emmanuel Kwaku Archer - Ma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3" y="1464468"/>
            <a:ext cx="1851061" cy="1039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3" descr="C:\Users\Work\Dropbox\Innokiq\Business\Applicants Details\mPawa Applicant Pix\Emmanuel Korkortse - Crane Opera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624" y="3167062"/>
            <a:ext cx="2130112" cy="1196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2" descr="C:\Users\Work\Dropbox\Innokiq\Business\Applicants Details\mPawa Applicant Pix\Emmanuel Kodie Carpen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973" y="3133725"/>
            <a:ext cx="1462087" cy="1094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2" descr="C:\Users\Work\Dropbox\Innokiq\Business\Applicants Details\mPawa Applicant Pix\Abraham Addo Nartey Carpent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00" y="58638"/>
            <a:ext cx="1660691" cy="124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3" descr="C:\Users\Work\Dropbox\Innokiq\Business\Applicants Details\mPawa Applicant Pix\Abu Isaaco - Heavy Duty Escavato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8" y="214164"/>
            <a:ext cx="1659169" cy="931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 descr="C:\Users\Work\Dropbox\Innokiq\Business\Applicants Details\mPawa Applicant Pix\Agyei Kwesi - Carpente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62200"/>
            <a:ext cx="29845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5" descr="C:\Users\Work\Dropbox\Innokiq\Business\Applicants Details\mPawa Applicant Pix\Albert Kpodo - Driv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1084211"/>
            <a:ext cx="29845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6" descr="C:\Users\Work\Dropbox\Innokiq\Business\Applicants Details\mPawa Applicant Pix\Alex Normesi - Escavato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47" y="4267199"/>
            <a:ext cx="1887921" cy="1060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7" descr="C:\Users\Work\Dropbox\Innokiq\Business\Applicants Details\mPawa Applicant Pix\Amarh Annan - Carpenter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267200"/>
            <a:ext cx="2209800" cy="1241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8" descr="C:\Users\Work\Dropbox\Innokiq\Business\Applicants Details\mPawa Applicant Pix\Bernard Forson-Carpentar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086" y="1766025"/>
            <a:ext cx="1822450" cy="120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Picture 9" descr="C:\Users\Work\Dropbox\Innokiq\Business\Applicants Details\mPawa Applicant Pix\Charles Addo Mason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917" y="3962400"/>
            <a:ext cx="1547083" cy="115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10" descr="C:\Users\Work\Dropbox\Innokiq\Business\Applicants Details\mPawa Applicant Pix\Charles Asante Boateng - Carpeter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75" y="1733550"/>
            <a:ext cx="1527072" cy="114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11" descr="C:\Users\Work\Dropbox\Innokiq\Business\Applicants Details\mPawa Applicant Pix\Daniel Batsa - Asphart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2" y="895350"/>
            <a:ext cx="2212940" cy="124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" name="Picture 12" descr="C:\Users\Work\Dropbox\Innokiq\Business\Applicants Details\mPawa Applicant Pix\Christopher Tano - Steel Bender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2" y="58638"/>
            <a:ext cx="2212940" cy="124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" name="Picture 13" descr="C:\Users\Work\Dropbox\Innokiq\Business\Applicants Details\mPawa Applicant Pix\Daniel Batsa - Asphart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0" y="5410200"/>
            <a:ext cx="2330450" cy="1309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" name="Picture 14" descr="C:\Users\Work\Dropbox\Innokiq\Business\Applicants Details\mPawa Applicant Pix\Dela Ahiale Labourer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15420"/>
            <a:ext cx="1514346" cy="113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1" name="Picture 15" descr="C:\Users\Work\Dropbox\Innokiq\Business\Applicants Details\mPawa Applicant Pix\Desmond Cudjo Steel Bender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953000"/>
            <a:ext cx="1310736" cy="981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2" name="Picture 16" descr="C:\Users\Work\Dropbox\Innokiq\Business\Applicants Details\mPawa Applicant Pix\Edward Cole CMO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66" y="2940050"/>
            <a:ext cx="1514346" cy="113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" name="Picture 17" descr="C:\Users\Work\Dropbox\Innokiq\Business\Applicants Details\mPawa Applicant Pix\Efo Kossi Carpenter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5570432"/>
            <a:ext cx="1538287" cy="1151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4" name="Picture 18" descr="C:\Users\Work\Dropbox\Innokiq\Business\Applicants Details\mPawa Applicant Pix\Emmanuel Afortor -  Welder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72" y="3581400"/>
            <a:ext cx="1514346" cy="113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5" name="Picture 19" descr="C:\Users\Work\Dropbox\Innokiq\Business\Applicants Details\mPawa Applicant Pix\Emmanuel Asibu Carpenter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3" y="4178663"/>
            <a:ext cx="1341947" cy="1004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6" name="Picture 20" descr="C:\Users\Work\Dropbox\Innokiq\Business\Applicants Details\mPawa Applicant Pix\Emmanuel Bali Mason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538" y="0"/>
            <a:ext cx="1324388" cy="991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7" name="Picture 21" descr="C:\Users\Work\Dropbox\Innokiq\Business\Applicants Details\mPawa Applicant Pix\Emmanuel Joe Ghartey Steel Bender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574" y="21284"/>
            <a:ext cx="1295026" cy="969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8" name="Picture 25" descr="C:\Users\Work\Dropbox\Innokiq\Business\Applicants Details\mPawa Applicant Pix\Patrick Quarshie - Carpenter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159" y="5051769"/>
            <a:ext cx="1462088" cy="1094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5658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9879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Inefficient Labor Market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848301"/>
              </p:ext>
            </p:extLst>
          </p:nvPr>
        </p:nvGraphicFramePr>
        <p:xfrm>
          <a:off x="467850" y="1397000"/>
          <a:ext cx="8137284" cy="4100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642"/>
                <a:gridCol w="4068642"/>
              </a:tblGrid>
              <a:tr h="69194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Job Seekers</a:t>
                      </a:r>
                      <a:endParaRPr lang="en-US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Employers</a:t>
                      </a:r>
                      <a:endParaRPr lang="en-US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68150">
                <a:tc>
                  <a:txBody>
                    <a:bodyPr/>
                    <a:lstStyle/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No documented</a:t>
                      </a:r>
                      <a:r>
                        <a:rPr lang="en-US" sz="2400" baseline="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 track record</a:t>
                      </a: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Long queues for new jobs</a:t>
                      </a: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Reliance on word of mouth</a:t>
                      </a: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Lack a tool to market themselves</a:t>
                      </a:r>
                    </a:p>
                  </a:txBody>
                  <a:tcP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Challenge</a:t>
                      </a:r>
                      <a:r>
                        <a:rPr lang="en-US" sz="2400" baseline="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 finding the right employee</a:t>
                      </a: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No central location to easily access blue collar staff</a:t>
                      </a: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endParaRPr lang="en-US" sz="2400" dirty="0" smtClean="0">
                        <a:solidFill>
                          <a:srgbClr val="1F89C7"/>
                        </a:solidFill>
                        <a:latin typeface="Segoe UI Light"/>
                        <a:cs typeface="Segoe UI Light"/>
                      </a:endParaRPr>
                    </a:p>
                    <a:p>
                      <a:pPr>
                        <a:buClr>
                          <a:schemeClr val="accent6"/>
                        </a:buClr>
                        <a:buFontTx/>
                        <a:buChar char="•"/>
                      </a:pPr>
                      <a:r>
                        <a:rPr lang="en-US" sz="2400" dirty="0" smtClean="0">
                          <a:solidFill>
                            <a:srgbClr val="1F89C7"/>
                          </a:solidFill>
                          <a:latin typeface="Segoe UI Light"/>
                          <a:cs typeface="Segoe UI Light"/>
                        </a:rPr>
                        <a:t>Project delays &amp; high recruitment cost</a:t>
                      </a:r>
                    </a:p>
                    <a:p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16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463" y="2740701"/>
            <a:ext cx="7834641" cy="277410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Clr>
                <a:schemeClr val="accent6"/>
              </a:buClr>
              <a:buNone/>
            </a:pPr>
            <a:r>
              <a:rPr lang="en-US" sz="2800" b="1" dirty="0" smtClean="0">
                <a:solidFill>
                  <a:srgbClr val="1F89C7"/>
                </a:solidFill>
                <a:latin typeface="Segoe UI Light"/>
                <a:cs typeface="Segoe UI Light"/>
              </a:rPr>
              <a:t>Mobile </a:t>
            </a:r>
            <a:r>
              <a:rPr lang="en-US" sz="2800" b="1" dirty="0">
                <a:solidFill>
                  <a:srgbClr val="1F89C7"/>
                </a:solidFill>
                <a:latin typeface="Segoe UI Light"/>
                <a:cs typeface="Segoe UI Light"/>
              </a:rPr>
              <a:t>job matching application built for blue collar recruitment in Africa leveraging web to SMS to deliver instant job notifications to job seekers while presenting employers with a centralized location for easy access to job seekers</a:t>
            </a:r>
          </a:p>
          <a:p>
            <a:pPr marL="0" indent="0" algn="ctr">
              <a:buClr>
                <a:schemeClr val="accent6"/>
              </a:buClr>
              <a:buNone/>
            </a:pPr>
            <a:endParaRPr lang="en-US" sz="2800" b="1" dirty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endParaRPr lang="en-US" sz="2800" b="1" dirty="0">
              <a:solidFill>
                <a:srgbClr val="1F89C7"/>
              </a:solidFill>
              <a:latin typeface="Segoe UI Light"/>
              <a:cs typeface="Segoe UI Light"/>
            </a:endParaRPr>
          </a:p>
          <a:p>
            <a:r>
              <a:rPr lang="en-US" sz="2800" b="1" dirty="0" smtClean="0">
                <a:solidFill>
                  <a:srgbClr val="1F89C7"/>
                </a:solidFill>
                <a:latin typeface="Segoe UI Light"/>
                <a:cs typeface="Segoe UI Light"/>
              </a:rPr>
              <a:t> b</a:t>
            </a:r>
            <a:endParaRPr lang="en-US" sz="2800" b="1" dirty="0">
              <a:solidFill>
                <a:srgbClr val="1F89C7"/>
              </a:solidFill>
              <a:latin typeface="Segoe UI Light"/>
              <a:cs typeface="Segoe UI Light"/>
            </a:endParaRPr>
          </a:p>
        </p:txBody>
      </p:sp>
      <p:pic>
        <p:nvPicPr>
          <p:cNvPr id="9" name="Picture 8" descr="logo_blu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12"/>
            <a:ext cx="91440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0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/>
                </a:solidFill>
                <a:latin typeface="Segoe UI Light"/>
                <a:cs typeface="Segoe UI Light"/>
              </a:rPr>
              <a:t>mPawa</a:t>
            </a:r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 Platform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  <p:sp>
        <p:nvSpPr>
          <p:cNvPr id="6" name="Oval 5"/>
          <p:cNvSpPr/>
          <p:nvPr/>
        </p:nvSpPr>
        <p:spPr>
          <a:xfrm>
            <a:off x="8400686" y="274638"/>
            <a:ext cx="572227" cy="5722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pic>
        <p:nvPicPr>
          <p:cNvPr id="13" name="Picture 12" descr="dud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77" y="1417637"/>
            <a:ext cx="2940669" cy="44220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54425" y="2894324"/>
            <a:ext cx="4608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1F89C7"/>
                </a:solidFill>
                <a:latin typeface="Segoe UI Light"/>
                <a:cs typeface="Segoe UI Light"/>
              </a:rPr>
              <a:t>12,000+</a:t>
            </a:r>
            <a:r>
              <a:rPr lang="en-US" sz="4000" dirty="0" smtClean="0">
                <a:solidFill>
                  <a:srgbClr val="FF6600"/>
                </a:solidFill>
                <a:latin typeface="Segoe UI Light"/>
                <a:cs typeface="Segoe UI Light"/>
              </a:rPr>
              <a:t> Job Seekers</a:t>
            </a:r>
            <a:endParaRPr lang="en-US" sz="4000" dirty="0">
              <a:solidFill>
                <a:srgbClr val="FF6600"/>
              </a:solidFill>
              <a:latin typeface="Segoe UI Light"/>
              <a:cs typeface="Segoe UI Light"/>
            </a:endParaRPr>
          </a:p>
        </p:txBody>
      </p:sp>
      <p:pic>
        <p:nvPicPr>
          <p:cNvPr id="15" name="Picture 14" descr="lad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865"/>
            <a:ext cx="3238500" cy="508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2506" y="2888566"/>
            <a:ext cx="3076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1F89C7"/>
                </a:solidFill>
                <a:latin typeface="Segoe UI Light"/>
                <a:cs typeface="Segoe UI Light"/>
              </a:rPr>
              <a:t>55</a:t>
            </a:r>
            <a:r>
              <a:rPr lang="en-US" sz="4000" dirty="0" smtClean="0">
                <a:solidFill>
                  <a:srgbClr val="FF6600"/>
                </a:solidFill>
                <a:latin typeface="Segoe UI Light"/>
                <a:cs typeface="Segoe UI Light"/>
              </a:rPr>
              <a:t> Employers</a:t>
            </a:r>
            <a:endParaRPr lang="en-US" sz="4000" dirty="0">
              <a:solidFill>
                <a:srgbClr val="FF6600"/>
              </a:solidFill>
              <a:latin typeface="Segoe UI Light"/>
              <a:cs typeface="Segoe UI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49630" y="2890374"/>
            <a:ext cx="3548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1F89C7"/>
                </a:solidFill>
                <a:latin typeface="Segoe UI Light"/>
                <a:cs typeface="Segoe UI Light"/>
              </a:rPr>
              <a:t>620</a:t>
            </a:r>
            <a:r>
              <a:rPr lang="en-US" sz="4000" dirty="0" smtClean="0">
                <a:solidFill>
                  <a:srgbClr val="FF6600"/>
                </a:solidFill>
                <a:latin typeface="Segoe UI Light"/>
                <a:cs typeface="Segoe UI Light"/>
              </a:rPr>
              <a:t> Placements</a:t>
            </a:r>
            <a:endParaRPr lang="en-US" sz="4000" dirty="0">
              <a:solidFill>
                <a:srgbClr val="FF6600"/>
              </a:solidFill>
              <a:latin typeface="Segoe UI Light"/>
              <a:cs typeface="Segoe UI Light"/>
            </a:endParaRPr>
          </a:p>
        </p:txBody>
      </p:sp>
      <p:pic>
        <p:nvPicPr>
          <p:cNvPr id="4" name="Picture 3" descr="ID-1009274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853" y="519792"/>
            <a:ext cx="3650658" cy="559487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BE3B6-DECD-5045-9D20-981957146CB9}" type="datetime3">
              <a:rPr lang="en-US" smtClean="0"/>
              <a:t>28 May 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6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Segoe UI Light"/>
                <a:cs typeface="Segoe UI Light"/>
              </a:rPr>
              <a:t>Growth &amp; Scalability</a:t>
            </a:r>
            <a:endParaRPr lang="en-US" dirty="0">
              <a:solidFill>
                <a:schemeClr val="accent6"/>
              </a:solidFill>
              <a:latin typeface="Segoe UI Light"/>
              <a:cs typeface="Segoe UI Light"/>
            </a:endParaRPr>
          </a:p>
        </p:txBody>
      </p:sp>
      <p:sp>
        <p:nvSpPr>
          <p:cNvPr id="6" name="Oval 5"/>
          <p:cNvSpPr/>
          <p:nvPr/>
        </p:nvSpPr>
        <p:spPr>
          <a:xfrm>
            <a:off x="8400686" y="274638"/>
            <a:ext cx="572227" cy="5722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6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pic>
        <p:nvPicPr>
          <p:cNvPr id="7" name="Picture 6" descr="af2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43" y="1300925"/>
            <a:ext cx="5564097" cy="4297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6988" y="3491031"/>
            <a:ext cx="1281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Nigeria</a:t>
            </a:r>
            <a:endParaRPr lang="en-US" sz="2800" b="1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988" y="4050509"/>
            <a:ext cx="970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66FF"/>
                </a:solidFill>
              </a:rPr>
              <a:t>Kenya</a:t>
            </a:r>
            <a:endParaRPr lang="en-US" sz="2400" b="1" dirty="0">
              <a:solidFill>
                <a:srgbClr val="3366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988" y="5015099"/>
            <a:ext cx="116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Uganda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6988" y="4535903"/>
            <a:ext cx="175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South Africa</a:t>
            </a: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6988" y="5448899"/>
            <a:ext cx="1178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Senegal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07112" y="4998388"/>
            <a:ext cx="6165801" cy="599980"/>
          </a:xfrm>
          <a:prstGeom prst="round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LinkedIn for Blue Collar Workers in Africa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97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4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 P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90409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43924"/>
            <a:ext cx="8229600" cy="312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>
                <a:solidFill>
                  <a:schemeClr val="bg1"/>
                </a:solidFill>
                <a:latin typeface="Anja Eliane accent Nornal"/>
                <a:cs typeface="Anja Eliane accent Nornal"/>
              </a:rPr>
              <a:t>Thank You</a:t>
            </a:r>
            <a:endParaRPr lang="en-US" sz="7200" dirty="0">
              <a:solidFill>
                <a:schemeClr val="bg1"/>
              </a:solidFill>
              <a:latin typeface="Anja Eliane accent Nornal"/>
              <a:cs typeface="Anja Eliane accent Norn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084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85" y="2054161"/>
            <a:ext cx="3408330" cy="848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chemeClr val="bg1"/>
                </a:solidFill>
                <a:latin typeface="Anja Eliane accent Nornal"/>
                <a:cs typeface="Anja Eliane accent Nornal"/>
              </a:rPr>
              <a:t>Follow us:</a:t>
            </a:r>
            <a:endParaRPr lang="en-US" sz="4800" dirty="0">
              <a:solidFill>
                <a:schemeClr val="bg1"/>
              </a:solidFill>
              <a:latin typeface="Anja Eliane accent Nornal"/>
              <a:cs typeface="Anja Eliane accent Norn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1107" y="3136797"/>
            <a:ext cx="7527720" cy="2117662"/>
            <a:chOff x="551107" y="3136797"/>
            <a:chExt cx="7527720" cy="2117662"/>
          </a:xfrm>
        </p:grpSpPr>
        <p:grpSp>
          <p:nvGrpSpPr>
            <p:cNvPr id="8" name="Group 7"/>
            <p:cNvGrpSpPr/>
            <p:nvPr/>
          </p:nvGrpSpPr>
          <p:grpSpPr>
            <a:xfrm>
              <a:off x="551107" y="3761070"/>
              <a:ext cx="7527720" cy="1493389"/>
              <a:chOff x="551107" y="3136797"/>
              <a:chExt cx="7527720" cy="1493389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353632" y="3136797"/>
                <a:ext cx="669839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t</a:t>
                </a:r>
                <a:r>
                  <a:rPr lang="en-US" sz="3600" dirty="0" err="1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witter.com</a:t>
                </a:r>
                <a:r>
                  <a:rPr lang="en-US" sz="3600" dirty="0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/</a:t>
                </a:r>
                <a:r>
                  <a:rPr lang="en-US" sz="3600" dirty="0" err="1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mpawa_africa</a:t>
                </a:r>
                <a:endParaRPr lang="en-US" sz="3600" dirty="0">
                  <a:solidFill>
                    <a:schemeClr val="bg1"/>
                  </a:solidFill>
                  <a:latin typeface="Segoe UI Light"/>
                  <a:cs typeface="Segoe UI Light"/>
                </a:endParaRPr>
              </a:p>
            </p:txBody>
          </p:sp>
          <p:pic>
            <p:nvPicPr>
              <p:cNvPr id="5" name="Picture 4" descr="twitter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129" y="3136797"/>
                <a:ext cx="690864" cy="690864"/>
              </a:xfrm>
              <a:prstGeom prst="rect">
                <a:avLst/>
              </a:prstGeom>
            </p:spPr>
          </p:pic>
          <p:pic>
            <p:nvPicPr>
              <p:cNvPr id="6" name="Picture 5" descr="fb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107" y="3827661"/>
                <a:ext cx="802525" cy="802525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380437" y="3861434"/>
                <a:ext cx="669839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f</a:t>
                </a:r>
                <a:r>
                  <a:rPr lang="en-US" sz="3600" dirty="0" err="1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acebook.com</a:t>
                </a:r>
                <a:r>
                  <a:rPr lang="en-US" sz="3600" dirty="0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/</a:t>
                </a:r>
                <a:r>
                  <a:rPr lang="en-US" sz="3600" dirty="0" err="1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mpawa.africa</a:t>
                </a:r>
                <a:endParaRPr lang="en-US" sz="3600" dirty="0">
                  <a:solidFill>
                    <a:schemeClr val="bg1"/>
                  </a:solidFill>
                  <a:latin typeface="Segoe UI Light"/>
                  <a:cs typeface="Segoe UI Light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624377" y="3136797"/>
              <a:ext cx="7427645" cy="708296"/>
              <a:chOff x="624377" y="3136797"/>
              <a:chExt cx="7427645" cy="70829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353632" y="3136797"/>
                <a:ext cx="669839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 smtClean="0">
                    <a:solidFill>
                      <a:schemeClr val="bg1"/>
                    </a:solidFill>
                    <a:latin typeface="Segoe UI Light"/>
                    <a:cs typeface="Segoe UI Light"/>
                  </a:rPr>
                  <a:t>www.mpawa.com</a:t>
                </a:r>
                <a:endParaRPr lang="en-US" sz="3600" dirty="0">
                  <a:solidFill>
                    <a:schemeClr val="bg1"/>
                  </a:solidFill>
                  <a:latin typeface="Segoe UI Light"/>
                  <a:cs typeface="Segoe UI Light"/>
                </a:endParaRPr>
              </a:p>
            </p:txBody>
          </p:sp>
          <p:pic>
            <p:nvPicPr>
              <p:cNvPr id="10" name="Picture 9" descr="globe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4377" y="3140267"/>
                <a:ext cx="704826" cy="704826"/>
              </a:xfrm>
              <a:prstGeom prst="rect">
                <a:avLst/>
              </a:prstGeom>
            </p:spPr>
          </p:pic>
        </p:grpSp>
      </p:grpSp>
      <p:sp>
        <p:nvSpPr>
          <p:cNvPr id="13" name="Title 1"/>
          <p:cNvSpPr txBox="1">
            <a:spLocks/>
          </p:cNvSpPr>
          <p:nvPr/>
        </p:nvSpPr>
        <p:spPr>
          <a:xfrm>
            <a:off x="7224264" y="6501669"/>
            <a:ext cx="2352843" cy="418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Anja Eliane accent Nornal"/>
                <a:cs typeface="Anja Eliane accent Nornal"/>
              </a:rPr>
              <a:t>mPawa</a:t>
            </a:r>
            <a: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  <a:t/>
            </a:r>
            <a:br>
              <a:rPr lang="en-US" sz="2400" dirty="0" smtClean="0">
                <a:solidFill>
                  <a:schemeClr val="bg1">
                    <a:alpha val="26000"/>
                  </a:schemeClr>
                </a:solidFill>
                <a:latin typeface="Segoe UI Light"/>
                <a:cs typeface="Segoe UI Light"/>
              </a:rPr>
            </a:br>
            <a:endParaRPr lang="en-US" sz="2400" dirty="0">
              <a:solidFill>
                <a:schemeClr val="bg1">
                  <a:alpha val="26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EB26-859B-B442-8785-BC18500C65D5}" type="datetime3">
              <a:rPr lang="en-US" smtClean="0"/>
              <a:t>28 May 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67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138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>
                <a:solidFill>
                  <a:schemeClr val="bg1"/>
                </a:solidFill>
                <a:latin typeface="Anja Eliane accent Nornal"/>
                <a:cs typeface="Anja Eliane accent Nornal"/>
              </a:rPr>
              <a:t>Q</a:t>
            </a:r>
            <a:r>
              <a:rPr lang="en-US" sz="7200" dirty="0" smtClean="0">
                <a:solidFill>
                  <a:schemeClr val="accent6"/>
                </a:solidFill>
                <a:latin typeface="Anja Eliane accent Nornal"/>
                <a:cs typeface="Anja Eliane accent Nornal"/>
              </a:rPr>
              <a:t>&amp;</a:t>
            </a:r>
            <a:r>
              <a:rPr lang="en-US" sz="7200" dirty="0" smtClean="0">
                <a:solidFill>
                  <a:schemeClr val="bg1"/>
                </a:solidFill>
                <a:latin typeface="Anja Eliane accent Nornal"/>
                <a:cs typeface="Anja Eliane accent Nornal"/>
              </a:rPr>
              <a:t>A</a:t>
            </a:r>
            <a:endParaRPr lang="en-US" sz="7200" dirty="0">
              <a:solidFill>
                <a:schemeClr val="bg1"/>
              </a:solidFill>
              <a:latin typeface="Anja Eliane accent Nornal"/>
              <a:cs typeface="Anja Eliane accent Nornal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2D15-292A-A241-A9A8-D959F85F5F70}" type="datetime3">
              <a:rPr lang="en-US" smtClean="0"/>
              <a:t>28 May 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17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</TotalTime>
  <Words>227</Words>
  <Application>Microsoft Macintosh PowerPoint</Application>
  <PresentationFormat>On-screen Show (4:3)</PresentationFormat>
  <Paragraphs>83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AFRICA’S LABOR FORCE</vt:lpstr>
      <vt:lpstr>Blue Collar Workers </vt:lpstr>
      <vt:lpstr>PowerPoint Presentation</vt:lpstr>
      <vt:lpstr>Inefficient Labor Market</vt:lpstr>
      <vt:lpstr>PowerPoint Presentation</vt:lpstr>
      <vt:lpstr>mPawa Platform</vt:lpstr>
      <vt:lpstr>Growth &amp; Scalability</vt:lpstr>
      <vt:lpstr>PowerPoint Presentation</vt:lpstr>
      <vt:lpstr>PowerPoint Presentation</vt:lpstr>
      <vt:lpstr>PowerPoint Presentation</vt:lpstr>
    </vt:vector>
  </TitlesOfParts>
  <Company>mPawa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mPawa</dc:title>
  <dc:creator>Tony Mensah</dc:creator>
  <cp:lastModifiedBy>Maxwell Donkor</cp:lastModifiedBy>
  <cp:revision>81</cp:revision>
  <dcterms:created xsi:type="dcterms:W3CDTF">2013-01-09T09:35:43Z</dcterms:created>
  <dcterms:modified xsi:type="dcterms:W3CDTF">2013-05-28T13:56:28Z</dcterms:modified>
</cp:coreProperties>
</file>