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72" r:id="rId3"/>
    <p:sldId id="271" r:id="rId4"/>
    <p:sldId id="277" r:id="rId5"/>
    <p:sldId id="278" r:id="rId6"/>
    <p:sldId id="274" r:id="rId7"/>
    <p:sldId id="279" r:id="rId8"/>
    <p:sldId id="275" r:id="rId9"/>
    <p:sldId id="282" r:id="rId10"/>
    <p:sldId id="283" r:id="rId11"/>
    <p:sldId id="281" r:id="rId12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ED1C"/>
    <a:srgbClr val="7D1D1B"/>
    <a:srgbClr val="848484"/>
    <a:srgbClr val="616161"/>
    <a:srgbClr val="1322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D5071052-0FDA-4E0F-9317-8C374711F94A}">
  <a:tblStyle styleId="{D5071052-0FDA-4E0F-9317-8C374711F94A}" styleName="Table_0">
    <a:wholeTbl>
      <a:tcTxStyle b="off" i="off">
        <a:schemeClr val="dk1"/>
      </a:tcTxStyle>
      <a:tcStyle>
        <a:tcBdr>
          <a:left>
            <a:ln w="12700" cap="flat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CECEC"/>
          </a:solidFill>
        </a:fill>
      </a:tcStyle>
    </a:wholeTbl>
    <a:band1H>
      <a:tcStyle>
        <a:tcBdr/>
        <a:fill>
          <a:solidFill>
            <a:srgbClr val="D5D5D5"/>
          </a:solidFill>
        </a:fill>
      </a:tcStyle>
    </a:band1H>
    <a:band1V>
      <a:tcStyle>
        <a:tcBdr/>
        <a:fill>
          <a:solidFill>
            <a:srgbClr val="D5D5D5"/>
          </a:solidFill>
        </a:fill>
      </a:tcStyle>
    </a:band1V>
    <a:lastCol>
      <a:tcTxStyle b="on" i="off"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schemeClr val="lt1"/>
      </a:tcTxStyle>
      <a:tcStyle>
        <a:tcBdr>
          <a:top>
            <a:ln w="38100" cap="flat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firstRow>
      <a:tcTxStyle b="on" i="off">
        <a:schemeClr val="lt1"/>
      </a:tcTxStyle>
      <a:tcStyle>
        <a:tcBdr>
          <a:bottom>
            <a:ln w="38100" cap="flat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17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Users:perihanabouzeid:Desktop:Qabila's%20Performance%20Over%20Tim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Views!$A$3</c:f>
              <c:strCache>
                <c:ptCount val="1"/>
                <c:pt idx="0">
                  <c:v>Views</c:v>
                </c:pt>
              </c:strCache>
            </c:strRef>
          </c:tx>
          <c:spPr>
            <a:ln w="76200" cmpd="sng">
              <a:solidFill>
                <a:srgbClr val="FFED1C"/>
              </a:solidFill>
            </a:ln>
          </c:spPr>
          <c:marker>
            <c:symbol val="none"/>
          </c:marker>
          <c:cat>
            <c:strRef>
              <c:f>Views!$B$2:$J$2</c:f>
              <c:strCache>
                <c:ptCount val="9"/>
                <c:pt idx="0">
                  <c:v>Jun</c:v>
                </c:pt>
                <c:pt idx="1">
                  <c:v>Sep</c:v>
                </c:pt>
                <c:pt idx="2">
                  <c:v>Dec</c:v>
                </c:pt>
                <c:pt idx="3">
                  <c:v>Mar</c:v>
                </c:pt>
                <c:pt idx="4">
                  <c:v>Jun</c:v>
                </c:pt>
                <c:pt idx="5">
                  <c:v>Sep</c:v>
                </c:pt>
                <c:pt idx="6">
                  <c:v>Dec</c:v>
                </c:pt>
                <c:pt idx="7">
                  <c:v>Mar</c:v>
                </c:pt>
                <c:pt idx="8">
                  <c:v>Jun</c:v>
                </c:pt>
              </c:strCache>
            </c:strRef>
          </c:cat>
          <c:val>
            <c:numRef>
              <c:f>Views!$B$3:$J$3</c:f>
              <c:numCache>
                <c:formatCode>General</c:formatCode>
                <c:ptCount val="9"/>
                <c:pt idx="0">
                  <c:v>403285.0</c:v>
                </c:pt>
                <c:pt idx="1">
                  <c:v>749701.0</c:v>
                </c:pt>
                <c:pt idx="2">
                  <c:v>2.296198E6</c:v>
                </c:pt>
                <c:pt idx="3">
                  <c:v>2.988572E6</c:v>
                </c:pt>
                <c:pt idx="4">
                  <c:v>3.832007E6</c:v>
                </c:pt>
                <c:pt idx="5">
                  <c:v>4.07848E6</c:v>
                </c:pt>
                <c:pt idx="6">
                  <c:v>4.346782E6</c:v>
                </c:pt>
                <c:pt idx="7">
                  <c:v>4.44295E6</c:v>
                </c:pt>
                <c:pt idx="8">
                  <c:v>4.882082E6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30869592"/>
        <c:axId val="-2138014488"/>
      </c:lineChart>
      <c:lineChart>
        <c:grouping val="standard"/>
        <c:varyColors val="0"/>
        <c:ser>
          <c:idx val="2"/>
          <c:order val="1"/>
          <c:tx>
            <c:strRef>
              <c:f>Views!$A$5</c:f>
              <c:strCache>
                <c:ptCount val="1"/>
                <c:pt idx="0">
                  <c:v>Facebook</c:v>
                </c:pt>
              </c:strCache>
            </c:strRef>
          </c:tx>
          <c:spPr>
            <a:ln w="76200" cmpd="sng">
              <a:solidFill>
                <a:srgbClr val="7D1D1B"/>
              </a:solidFill>
            </a:ln>
          </c:spPr>
          <c:marker>
            <c:symbol val="none"/>
          </c:marker>
          <c:cat>
            <c:strRef>
              <c:f>Views!$B$2:$J$2</c:f>
              <c:strCache>
                <c:ptCount val="9"/>
                <c:pt idx="0">
                  <c:v>Jun</c:v>
                </c:pt>
                <c:pt idx="1">
                  <c:v>Sep</c:v>
                </c:pt>
                <c:pt idx="2">
                  <c:v>Dec</c:v>
                </c:pt>
                <c:pt idx="3">
                  <c:v>Mar</c:v>
                </c:pt>
                <c:pt idx="4">
                  <c:v>Jun</c:v>
                </c:pt>
                <c:pt idx="5">
                  <c:v>Sep</c:v>
                </c:pt>
                <c:pt idx="6">
                  <c:v>Dec</c:v>
                </c:pt>
                <c:pt idx="7">
                  <c:v>Mar</c:v>
                </c:pt>
                <c:pt idx="8">
                  <c:v>Jun</c:v>
                </c:pt>
              </c:strCache>
            </c:strRef>
          </c:cat>
          <c:val>
            <c:numRef>
              <c:f>Views!$B$5:$J$5</c:f>
              <c:numCache>
                <c:formatCode>General</c:formatCode>
                <c:ptCount val="9"/>
                <c:pt idx="0">
                  <c:v>60314.0</c:v>
                </c:pt>
                <c:pt idx="1">
                  <c:v>82257.0</c:v>
                </c:pt>
                <c:pt idx="2">
                  <c:v>105396.0</c:v>
                </c:pt>
                <c:pt idx="3">
                  <c:v>113972.0</c:v>
                </c:pt>
                <c:pt idx="4">
                  <c:v>124342.0</c:v>
                </c:pt>
                <c:pt idx="5">
                  <c:v>133340.0</c:v>
                </c:pt>
                <c:pt idx="6">
                  <c:v>145022.0</c:v>
                </c:pt>
                <c:pt idx="7">
                  <c:v>156067.0</c:v>
                </c:pt>
                <c:pt idx="8">
                  <c:v>184640.0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39016104"/>
        <c:axId val="-2126027064"/>
      </c:lineChart>
      <c:catAx>
        <c:axId val="-21308695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138014488"/>
        <c:crosses val="autoZero"/>
        <c:auto val="1"/>
        <c:lblAlgn val="ctr"/>
        <c:lblOffset val="100"/>
        <c:noMultiLvlLbl val="0"/>
      </c:catAx>
      <c:valAx>
        <c:axId val="-21380144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rgbClr val="132263"/>
                </a:solidFill>
              </a:defRPr>
            </a:pPr>
            <a:endParaRPr lang="en-US"/>
          </a:p>
        </c:txPr>
        <c:crossAx val="-2130869592"/>
        <c:crosses val="autoZero"/>
        <c:crossBetween val="between"/>
        <c:dispUnits>
          <c:builtInUnit val="millions"/>
          <c:dispUnitsLbl>
            <c:layout/>
            <c:txPr>
              <a:bodyPr/>
              <a:lstStyle/>
              <a:p>
                <a:pPr>
                  <a:defRPr sz="1200">
                    <a:solidFill>
                      <a:srgbClr val="132263"/>
                    </a:solidFill>
                  </a:defRPr>
                </a:pPr>
                <a:endParaRPr lang="en-US"/>
              </a:p>
            </c:txPr>
          </c:dispUnitsLbl>
        </c:dispUnits>
      </c:valAx>
      <c:valAx>
        <c:axId val="-212602706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rgbClr val="132263"/>
                </a:solidFill>
              </a:defRPr>
            </a:pPr>
            <a:endParaRPr lang="en-US"/>
          </a:p>
        </c:txPr>
        <c:crossAx val="-2139016104"/>
        <c:crosses val="max"/>
        <c:crossBetween val="between"/>
        <c:dispUnits>
          <c:builtInUnit val="thousands"/>
          <c:dispUnitsLbl>
            <c:layout/>
            <c:txPr>
              <a:bodyPr/>
              <a:lstStyle/>
              <a:p>
                <a:pPr>
                  <a:defRPr sz="1200">
                    <a:solidFill>
                      <a:srgbClr val="132263"/>
                    </a:solidFill>
                  </a:defRPr>
                </a:pPr>
                <a:endParaRPr lang="en-US"/>
              </a:p>
            </c:txPr>
          </c:dispUnitsLbl>
        </c:dispUnits>
      </c:valAx>
      <c:catAx>
        <c:axId val="-2139016104"/>
        <c:scaling>
          <c:orientation val="minMax"/>
        </c:scaling>
        <c:delete val="1"/>
        <c:axPos val="b"/>
        <c:majorTickMark val="out"/>
        <c:minorTickMark val="none"/>
        <c:tickLblPos val="nextTo"/>
        <c:crossAx val="-2126027064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  <c:txPr>
        <a:bodyPr/>
        <a:lstStyle/>
        <a:p>
          <a:pPr>
            <a:defRPr sz="1600">
              <a:solidFill>
                <a:srgbClr val="132263"/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2188551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l" rtl="0">
              <a:defRPr/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640"/>
              </a:spcBef>
              <a:buClr>
                <a:srgbClr val="888888"/>
              </a:buClr>
              <a:buFont typeface="Calibri"/>
              <a:buNone/>
              <a:defRPr sz="3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ctr" rtl="0">
              <a:spcBef>
                <a:spcPts val="560"/>
              </a:spcBef>
              <a:buClr>
                <a:srgbClr val="888888"/>
              </a:buClr>
              <a:buFont typeface="Calibri"/>
              <a:buNone/>
              <a:defRPr sz="28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ctr" rtl="0">
              <a:spcBef>
                <a:spcPts val="480"/>
              </a:spcBef>
              <a:buClr>
                <a:srgbClr val="888888"/>
              </a:buClr>
              <a:buFont typeface="Calibri"/>
              <a:buNone/>
              <a:defRPr sz="24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" type="obj">
  <p:cSld name="obj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indent="-177800" algn="l" rtl="0">
              <a:spcBef>
                <a:spcPts val="56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36525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Head" type="secHead">
  <p:cSld name="secHead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defRPr sz="4000" b="1" cap="small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buClr>
                <a:srgbClr val="888888"/>
              </a:buClr>
              <a:buFont typeface="Calibri"/>
              <a:buNone/>
              <a:defRPr sz="2000">
                <a:solidFill>
                  <a:srgbClr val="888888"/>
                </a:solidFill>
              </a:defRPr>
            </a:lvl1pPr>
            <a:lvl2pPr marL="457200" indent="0" rtl="0">
              <a:buClr>
                <a:srgbClr val="888888"/>
              </a:buClr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marL="914400" indent="0" rtl="0"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3716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18288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2860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6pPr>
            <a:lvl7pPr marL="27432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7pPr>
            <a:lvl8pPr marL="32004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8pPr>
            <a:lvl9pPr marL="36576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Obj" type="twoObj">
  <p:cSld name="twoObj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800"/>
            </a:lvl1pPr>
            <a:lvl2pPr rtl="0">
              <a:defRPr sz="2400"/>
            </a:lvl2pPr>
            <a:lvl3pPr rtl="0">
              <a:defRPr sz="2000"/>
            </a:lvl3pPr>
            <a:lvl4pPr rtl="0">
              <a:defRPr sz="1800"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800"/>
            </a:lvl1pPr>
            <a:lvl2pPr rtl="0">
              <a:defRPr sz="2400"/>
            </a:lvl2pPr>
            <a:lvl3pPr rtl="0">
              <a:defRPr sz="2000"/>
            </a:lvl3pPr>
            <a:lvl4pPr rtl="0">
              <a:defRPr sz="1800"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TxTwoObj" type="twoTxTwoObj">
  <p:cSld name="twoTxTwoObj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buFont typeface="Calibri"/>
              <a:buNone/>
              <a:defRPr sz="2400" b="1"/>
            </a:lvl1pPr>
            <a:lvl2pPr marL="457200" indent="0" rtl="0">
              <a:buFont typeface="Calibri"/>
              <a:buNone/>
              <a:defRPr sz="2000" b="1"/>
            </a:lvl2pPr>
            <a:lvl3pPr marL="914400" indent="0" rtl="0">
              <a:buFont typeface="Calibri"/>
              <a:buNone/>
              <a:defRPr sz="1800" b="1"/>
            </a:lvl3pPr>
            <a:lvl4pPr marL="1371600" indent="0" rtl="0">
              <a:buFont typeface="Calibri"/>
              <a:buNone/>
              <a:defRPr sz="1600" b="1"/>
            </a:lvl4pPr>
            <a:lvl5pPr marL="1828800" indent="0" rtl="0">
              <a:buFont typeface="Calibri"/>
              <a:buNone/>
              <a:defRPr sz="1600" b="1"/>
            </a:lvl5pPr>
            <a:lvl6pPr marL="2286000" indent="0" rtl="0">
              <a:buFont typeface="Calibri"/>
              <a:buNone/>
              <a:defRPr sz="1600" b="1"/>
            </a:lvl6pPr>
            <a:lvl7pPr marL="2743200" indent="0" rtl="0">
              <a:buFont typeface="Calibri"/>
              <a:buNone/>
              <a:defRPr sz="1600" b="1"/>
            </a:lvl7pPr>
            <a:lvl8pPr marL="3200400" indent="0" rtl="0">
              <a:buFont typeface="Calibri"/>
              <a:buNone/>
              <a:defRPr sz="1600" b="1"/>
            </a:lvl8pPr>
            <a:lvl9pPr marL="3657600" indent="0" rtl="0"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400"/>
            </a:lvl1pPr>
            <a:lvl2pPr rtl="0">
              <a:defRPr sz="2000"/>
            </a:lvl2pPr>
            <a:lvl3pPr rtl="0">
              <a:defRPr sz="1800"/>
            </a:lvl3pPr>
            <a:lvl4pPr rtl="0">
              <a:defRPr sz="1600"/>
            </a:lvl4pPr>
            <a:lvl5pPr rtl="0">
              <a:defRPr sz="1600"/>
            </a:lvl5pPr>
            <a:lvl6pPr rtl="0">
              <a:defRPr sz="1600"/>
            </a:lvl6pPr>
            <a:lvl7pPr rtl="0">
              <a:defRPr sz="1600"/>
            </a:lvl7pPr>
            <a:lvl8pPr rtl="0">
              <a:defRPr sz="1600"/>
            </a:lvl8pPr>
            <a:lvl9pPr rtl="0">
              <a:defRPr sz="16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buFont typeface="Calibri"/>
              <a:buNone/>
              <a:defRPr sz="2400" b="1"/>
            </a:lvl1pPr>
            <a:lvl2pPr marL="457200" indent="0" rtl="0">
              <a:buFont typeface="Calibri"/>
              <a:buNone/>
              <a:defRPr sz="2000" b="1"/>
            </a:lvl2pPr>
            <a:lvl3pPr marL="914400" indent="0" rtl="0">
              <a:buFont typeface="Calibri"/>
              <a:buNone/>
              <a:defRPr sz="1800" b="1"/>
            </a:lvl3pPr>
            <a:lvl4pPr marL="1371600" indent="0" rtl="0">
              <a:buFont typeface="Calibri"/>
              <a:buNone/>
              <a:defRPr sz="1600" b="1"/>
            </a:lvl4pPr>
            <a:lvl5pPr marL="1828800" indent="0" rtl="0">
              <a:buFont typeface="Calibri"/>
              <a:buNone/>
              <a:defRPr sz="1600" b="1"/>
            </a:lvl5pPr>
            <a:lvl6pPr marL="2286000" indent="0" rtl="0">
              <a:buFont typeface="Calibri"/>
              <a:buNone/>
              <a:defRPr sz="1600" b="1"/>
            </a:lvl6pPr>
            <a:lvl7pPr marL="2743200" indent="0" rtl="0">
              <a:buFont typeface="Calibri"/>
              <a:buNone/>
              <a:defRPr sz="1600" b="1"/>
            </a:lvl7pPr>
            <a:lvl8pPr marL="3200400" indent="0" rtl="0">
              <a:buFont typeface="Calibri"/>
              <a:buNone/>
              <a:defRPr sz="1600" b="1"/>
            </a:lvl8pPr>
            <a:lvl9pPr marL="3657600" indent="0" rtl="0"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400"/>
            </a:lvl1pPr>
            <a:lvl2pPr rtl="0">
              <a:defRPr sz="2000"/>
            </a:lvl2pPr>
            <a:lvl3pPr rtl="0">
              <a:defRPr sz="1800"/>
            </a:lvl3pPr>
            <a:lvl4pPr rtl="0">
              <a:defRPr sz="1600"/>
            </a:lvl4pPr>
            <a:lvl5pPr rtl="0">
              <a:defRPr sz="1600"/>
            </a:lvl5pPr>
            <a:lvl6pPr rtl="0">
              <a:defRPr sz="1600"/>
            </a:lvl6pPr>
            <a:lvl7pPr rtl="0">
              <a:defRPr sz="1600"/>
            </a:lvl7pPr>
            <a:lvl8pPr rtl="0">
              <a:defRPr sz="1600"/>
            </a:lvl8pPr>
            <a:lvl9pPr rtl="0">
              <a:defRPr sz="16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Tx" type="objTx">
  <p:cSld name="objTx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defRPr sz="2000" b="1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3200"/>
            </a:lvl1pPr>
            <a:lvl2pPr rtl="0">
              <a:defRPr sz="2800"/>
            </a:lvl2pPr>
            <a:lvl3pPr rtl="0">
              <a:defRPr sz="2400"/>
            </a:lvl3pPr>
            <a:lvl4pPr rtl="0">
              <a:defRPr sz="2000"/>
            </a:lvl4pPr>
            <a:lvl5pPr rtl="0">
              <a:defRPr sz="2000"/>
            </a:lvl5pPr>
            <a:lvl6pPr rtl="0">
              <a:defRPr sz="2000"/>
            </a:lvl6pPr>
            <a:lvl7pPr rtl="0">
              <a:defRPr sz="2000"/>
            </a:lvl7pPr>
            <a:lvl8pPr rtl="0">
              <a:defRPr sz="2000"/>
            </a:lvl8pPr>
            <a:lvl9pPr rtl="0">
              <a:defRPr sz="20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buFont typeface="Calibri"/>
              <a:buNone/>
              <a:defRPr sz="1400"/>
            </a:lvl1pPr>
            <a:lvl2pPr marL="457200" indent="0" rtl="0">
              <a:buFont typeface="Calibri"/>
              <a:buNone/>
              <a:defRPr sz="1200"/>
            </a:lvl2pPr>
            <a:lvl3pPr marL="914400" indent="0" rtl="0">
              <a:buFont typeface="Calibri"/>
              <a:buNone/>
              <a:defRPr sz="1000"/>
            </a:lvl3pPr>
            <a:lvl4pPr marL="1371600" indent="0" rtl="0">
              <a:buFont typeface="Calibri"/>
              <a:buNone/>
              <a:defRPr sz="900"/>
            </a:lvl4pPr>
            <a:lvl5pPr marL="1828800" indent="0" rtl="0">
              <a:buFont typeface="Calibri"/>
              <a:buNone/>
              <a:defRPr sz="900"/>
            </a:lvl5pPr>
            <a:lvl6pPr marL="2286000" indent="0" rtl="0">
              <a:buFont typeface="Calibri"/>
              <a:buNone/>
              <a:defRPr sz="900"/>
            </a:lvl6pPr>
            <a:lvl7pPr marL="2743200" indent="0" rtl="0">
              <a:buFont typeface="Calibri"/>
              <a:buNone/>
              <a:defRPr sz="900"/>
            </a:lvl7pPr>
            <a:lvl8pPr marL="3200400" indent="0" rtl="0">
              <a:buFont typeface="Calibri"/>
              <a:buNone/>
              <a:defRPr sz="900"/>
            </a:lvl8pPr>
            <a:lvl9pPr marL="3657600" indent="0" rtl="0">
              <a:buFont typeface="Calibri"/>
              <a:buNone/>
              <a:defRPr sz="900"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x" type="picTx">
  <p:cSld name="picTx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defRPr sz="2000" b="1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buClr>
                <a:srgbClr val="888888"/>
              </a:buClr>
              <a:buFont typeface="Calibri"/>
              <a:buNone/>
              <a:defRPr sz="3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buClr>
                <a:schemeClr val="dk1"/>
              </a:buClr>
              <a:buFont typeface="Calibri"/>
              <a:buNone/>
              <a:defRPr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buClr>
                <a:schemeClr val="dk1"/>
              </a:buClr>
              <a:buFont typeface="Calibri"/>
              <a:buNone/>
              <a:defRPr sz="2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buFont typeface="Calibri"/>
              <a:buNone/>
              <a:defRPr sz="1400"/>
            </a:lvl1pPr>
            <a:lvl2pPr marL="457200" indent="0" rtl="0">
              <a:buFont typeface="Calibri"/>
              <a:buNone/>
              <a:defRPr sz="1200"/>
            </a:lvl2pPr>
            <a:lvl3pPr marL="914400" indent="0" rtl="0">
              <a:buFont typeface="Calibri"/>
              <a:buNone/>
              <a:defRPr sz="1000"/>
            </a:lvl3pPr>
            <a:lvl4pPr marL="1371600" indent="0" rtl="0">
              <a:buFont typeface="Calibri"/>
              <a:buNone/>
              <a:defRPr sz="900"/>
            </a:lvl4pPr>
            <a:lvl5pPr marL="1828800" indent="0" rtl="0">
              <a:buFont typeface="Calibri"/>
              <a:buNone/>
              <a:defRPr sz="900"/>
            </a:lvl5pPr>
            <a:lvl6pPr marL="2286000" indent="0" rtl="0">
              <a:buFont typeface="Calibri"/>
              <a:buNone/>
              <a:defRPr sz="900"/>
            </a:lvl6pPr>
            <a:lvl7pPr marL="2743200" indent="0" rtl="0">
              <a:buFont typeface="Calibri"/>
              <a:buNone/>
              <a:defRPr sz="900"/>
            </a:lvl7pPr>
            <a:lvl8pPr marL="3200400" indent="0" rtl="0">
              <a:buFont typeface="Calibri"/>
              <a:buNone/>
              <a:defRPr sz="900"/>
            </a:lvl8pPr>
            <a:lvl9pPr marL="3657600" indent="0" rtl="0">
              <a:buFont typeface="Calibri"/>
              <a:buNone/>
              <a:defRPr sz="900"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Tx" type="vertTx">
  <p:cSld name="vertTx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indent="-177800" algn="l" rtl="0">
              <a:spcBef>
                <a:spcPts val="56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36525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TitleAndTx" type="vertTitleAndTx">
  <p:cSld name="vertTitleAndTx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indent="-177800" algn="l" rtl="0">
              <a:spcBef>
                <a:spcPts val="56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36525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154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l" rtl="0">
              <a:defRPr/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22225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indent="-177800" algn="l" rtl="0">
              <a:spcBef>
                <a:spcPts val="560"/>
              </a:spcBef>
              <a:buClr>
                <a:schemeClr val="dk1"/>
              </a:buClr>
              <a:buFont typeface="Arial"/>
              <a:buChar char="•"/>
              <a:defRPr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indent="-136525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4.png"/><Relationship Id="rId5" Type="http://schemas.openxmlformats.org/officeDocument/2006/relationships/image" Target="../media/image6.jpeg"/><Relationship Id="rId6" Type="http://schemas.microsoft.com/office/2007/relationships/hdphoto" Target="../media/hdphoto2.wdp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microsoft.com/office/2007/relationships/hdphoto" Target="../media/hdphoto3.wdp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6.png"/><Relationship Id="rId12" Type="http://schemas.openxmlformats.org/officeDocument/2006/relationships/image" Target="../media/image27.png"/><Relationship Id="rId13" Type="http://schemas.openxmlformats.org/officeDocument/2006/relationships/image" Target="../media/image28.png"/><Relationship Id="rId14" Type="http://schemas.openxmlformats.org/officeDocument/2006/relationships/image" Target="../media/image29.png"/><Relationship Id="rId15" Type="http://schemas.openxmlformats.org/officeDocument/2006/relationships/image" Target="../media/image30.png"/><Relationship Id="rId16" Type="http://schemas.openxmlformats.org/officeDocument/2006/relationships/image" Target="../media/image31.png"/><Relationship Id="rId17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19.jp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0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chart" Target="../charts/chart1.xml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  <p:sp>
        <p:nvSpPr>
          <p:cNvPr id="82" name="Shape 82"/>
          <p:cNvSpPr/>
          <p:nvPr/>
        </p:nvSpPr>
        <p:spPr>
          <a:xfrm>
            <a:off x="-21656" y="-28052"/>
            <a:ext cx="9187313" cy="691410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84" name="Shape 84"/>
          <p:cNvSpPr txBox="1"/>
          <p:nvPr/>
        </p:nvSpPr>
        <p:spPr>
          <a:xfrm>
            <a:off x="228725" y="2844457"/>
            <a:ext cx="5548499" cy="523200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rtl="0">
              <a:buSzPct val="25000"/>
              <a:buNone/>
            </a:pPr>
            <a:r>
              <a:rPr lang="en-US" sz="3000" dirty="0" smtClean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Global Forum on Innovation &amp; Technology Entrepreneurship</a:t>
            </a:r>
            <a:endParaRPr lang="en-US" sz="3000" dirty="0">
              <a:solidFill>
                <a:schemeClr val="bg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8506dfc-39e0-4688-913b-e2b22e951858-460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r="9999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6858001"/>
          </a:xfrm>
          <a:prstGeom prst="rect">
            <a:avLst/>
          </a:prstGeom>
          <a:solidFill>
            <a:srgbClr val="000090">
              <a:alpha val="7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735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wareness background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6146" name="Picture 2" descr="C:\Users\Qabila-02\Desktop\Logo Whi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654004"/>
            <a:ext cx="1447800" cy="120399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3286" y="997857"/>
            <a:ext cx="87811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132263"/>
                </a:solidFill>
                <a:latin typeface="American Typewriter"/>
                <a:cs typeface="American Typewriter"/>
              </a:rPr>
              <a:t>66% </a:t>
            </a:r>
            <a:r>
              <a:rPr lang="en-US" sz="2800" b="1" dirty="0" smtClean="0">
                <a:solidFill>
                  <a:srgbClr val="132263"/>
                </a:solidFill>
                <a:latin typeface="American Typewriter"/>
                <a:cs typeface="American Typewriter"/>
              </a:rPr>
              <a:t>of Arabs under the age of 35</a:t>
            </a:r>
            <a:endParaRPr lang="en-US" sz="2800" b="1" dirty="0">
              <a:solidFill>
                <a:srgbClr val="132263"/>
              </a:solidFill>
              <a:latin typeface="American Typewriter"/>
              <a:cs typeface="American Typewri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3286" y="1912263"/>
            <a:ext cx="8788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132263"/>
                </a:solidFill>
                <a:latin typeface="American Typewriter"/>
                <a:cs typeface="American Typewriter"/>
              </a:rPr>
              <a:t>80% </a:t>
            </a:r>
            <a:r>
              <a:rPr lang="en-US" sz="2800" b="1" dirty="0" smtClean="0">
                <a:solidFill>
                  <a:srgbClr val="132263"/>
                </a:solidFill>
                <a:latin typeface="American Typewriter"/>
                <a:cs typeface="American Typewriter"/>
              </a:rPr>
              <a:t>of online queries are in Arabic</a:t>
            </a:r>
            <a:endParaRPr lang="en-US" sz="2800" b="1" dirty="0">
              <a:solidFill>
                <a:srgbClr val="132263"/>
              </a:solidFill>
              <a:latin typeface="American Typewriter"/>
              <a:cs typeface="American Typewrit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3286" y="2935527"/>
            <a:ext cx="87956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132263"/>
                </a:solidFill>
                <a:latin typeface="American Typewriter"/>
                <a:cs typeface="American Typewriter"/>
              </a:rPr>
              <a:t>3% 	 </a:t>
            </a:r>
            <a:r>
              <a:rPr lang="en-US" sz="2800" b="1" dirty="0" smtClean="0">
                <a:solidFill>
                  <a:srgbClr val="132263"/>
                </a:solidFill>
                <a:latin typeface="American Typewriter"/>
                <a:cs typeface="American Typewriter"/>
              </a:rPr>
              <a:t>of online content is Arabic</a:t>
            </a:r>
            <a:endParaRPr lang="en-US" sz="2800" b="1" dirty="0">
              <a:solidFill>
                <a:srgbClr val="132263"/>
              </a:solidFill>
              <a:latin typeface="American Typewriter"/>
              <a:cs typeface="American Typewrite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3286" y="3886219"/>
            <a:ext cx="89807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132263"/>
                </a:solidFill>
                <a:latin typeface="American Typewriter"/>
                <a:cs typeface="American Typewriter"/>
              </a:rPr>
              <a:t>35% </a:t>
            </a:r>
            <a:r>
              <a:rPr lang="en-US" sz="2800" b="1" dirty="0" smtClean="0">
                <a:solidFill>
                  <a:srgbClr val="132263"/>
                </a:solidFill>
                <a:latin typeface="American Typewriter"/>
                <a:cs typeface="American Typewriter"/>
              </a:rPr>
              <a:t>is the growth rate of digital ad spend</a:t>
            </a:r>
            <a:endParaRPr lang="en-US" sz="2800" b="1" dirty="0">
              <a:solidFill>
                <a:srgbClr val="132263"/>
              </a:solidFill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1576170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wareness background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6146" name="Picture 2" descr="C:\Users\Qabila-02\Desktop\Logo Whi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654004"/>
            <a:ext cx="1447800" cy="120399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" y="750071"/>
            <a:ext cx="914399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132263"/>
                </a:solidFill>
                <a:latin typeface="American Typewriter"/>
                <a:cs typeface="American Typewriter"/>
              </a:rPr>
              <a:t>Content maybe King; but Local Content is KING KONG!</a:t>
            </a:r>
            <a:endParaRPr lang="en-US" sz="8000" b="1" dirty="0">
              <a:solidFill>
                <a:srgbClr val="132263"/>
              </a:solidFill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1088066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wareness background.jpg"/>
          <p:cNvPicPr>
            <a:picLocks noGrp="1" noChangeAspect="1"/>
          </p:cNvPicPr>
          <p:nvPr>
            <p:ph type="pic" idx="1"/>
          </p:nvPr>
        </p:nvPicPr>
        <p:blipFill>
          <a:blip r:embed="rId2">
            <a:duotone>
              <a:prstClr val="black"/>
              <a:srgbClr val="848484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/>
      </p:pic>
      <p:pic>
        <p:nvPicPr>
          <p:cNvPr id="6146" name="Picture 2" descr="C:\Users\Qabila-02\Desktop\Logo Whit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5654004"/>
            <a:ext cx="1447800" cy="1203996"/>
          </a:xfrm>
          <a:prstGeom prst="rect">
            <a:avLst/>
          </a:prstGeom>
          <a:noFill/>
        </p:spPr>
      </p:pic>
      <p:pic>
        <p:nvPicPr>
          <p:cNvPr id="3" name="Picture 2" descr="Screen Shot 2013-05-29 at 12.06.19 AM.pn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8" y="1106720"/>
            <a:ext cx="2463800" cy="2057400"/>
          </a:xfrm>
          <a:prstGeom prst="rect">
            <a:avLst/>
          </a:prstGeom>
        </p:spPr>
      </p:pic>
      <p:pic>
        <p:nvPicPr>
          <p:cNvPr id="4" name="Picture 3" descr="Screen Shot 2013-05-29 at 12.06.11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2051">
            <a:off x="5277407" y="1094019"/>
            <a:ext cx="2505873" cy="2244271"/>
          </a:xfrm>
          <a:prstGeom prst="rect">
            <a:avLst/>
          </a:prstGeom>
        </p:spPr>
      </p:pic>
      <p:pic>
        <p:nvPicPr>
          <p:cNvPr id="5" name="Picture 4" descr="Screen Shot 2013-05-29 at 12.06.27 A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393" y="4122064"/>
            <a:ext cx="2489200" cy="2146300"/>
          </a:xfrm>
          <a:prstGeom prst="rect">
            <a:avLst/>
          </a:prstGeom>
        </p:spPr>
      </p:pic>
      <p:pic>
        <p:nvPicPr>
          <p:cNvPr id="6" name="Picture 5" descr="Screen Shot 2013-05-29 at 12.06.34 A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544" y="4122064"/>
            <a:ext cx="2458736" cy="2146300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>
            <a:off x="6241139" y="3356433"/>
            <a:ext cx="508000" cy="653142"/>
          </a:xfrm>
          <a:prstGeom prst="downArrow">
            <a:avLst/>
          </a:prstGeom>
          <a:solidFill>
            <a:srgbClr val="7D1D1B"/>
          </a:solidFill>
          <a:ln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 rot="5400000">
            <a:off x="4379686" y="4942118"/>
            <a:ext cx="508000" cy="653142"/>
          </a:xfrm>
          <a:prstGeom prst="downArrow">
            <a:avLst/>
          </a:prstGeom>
          <a:solidFill>
            <a:srgbClr val="7D1D1B"/>
          </a:solidFill>
          <a:ln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6200000">
            <a:off x="4379686" y="1865089"/>
            <a:ext cx="508000" cy="653142"/>
          </a:xfrm>
          <a:prstGeom prst="downArrow">
            <a:avLst/>
          </a:prstGeom>
          <a:solidFill>
            <a:srgbClr val="7D1D1B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 rot="10800000">
            <a:off x="2492825" y="3302004"/>
            <a:ext cx="508000" cy="653142"/>
          </a:xfrm>
          <a:prstGeom prst="downArrow">
            <a:avLst/>
          </a:prstGeom>
          <a:solidFill>
            <a:srgbClr val="7D1D1B"/>
          </a:solidFill>
          <a:ln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Marker Felt"/>
                <a:cs typeface="Marker Felt"/>
              </a:rPr>
              <a:t>What Wakes Us Up Everyday…</a:t>
            </a:r>
            <a:endParaRPr lang="en-US" sz="3600" dirty="0">
              <a:solidFill>
                <a:schemeClr val="bg1"/>
              </a:solidFill>
              <a:latin typeface="Marker Felt"/>
              <a:cs typeface="Marker Felt"/>
            </a:endParaRPr>
          </a:p>
        </p:txBody>
      </p:sp>
    </p:spTree>
    <p:extLst>
      <p:ext uri="{BB962C8B-B14F-4D97-AF65-F5344CB8AC3E}">
        <p14:creationId xmlns:p14="http://schemas.microsoft.com/office/powerpoint/2010/main" val="2051227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Show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4" name="Picture 2" descr="C:\Users\Qabila-02\Desktop\Logo Whi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654004"/>
            <a:ext cx="1447800" cy="1203996"/>
          </a:xfrm>
          <a:prstGeom prst="rect">
            <a:avLst/>
          </a:prstGeom>
          <a:noFill/>
        </p:spPr>
      </p:pic>
      <p:sp>
        <p:nvSpPr>
          <p:cNvPr id="6" name="Shape 141"/>
          <p:cNvSpPr/>
          <p:nvPr/>
        </p:nvSpPr>
        <p:spPr>
          <a:xfrm>
            <a:off x="0" y="853597"/>
            <a:ext cx="9144000" cy="204213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7" name="Shape 142"/>
          <p:cNvSpPr txBox="1"/>
          <p:nvPr/>
        </p:nvSpPr>
        <p:spPr>
          <a:xfrm>
            <a:off x="399143" y="3129823"/>
            <a:ext cx="8527144" cy="313932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buSzPct val="25000"/>
              <a:buNone/>
            </a:pPr>
            <a:r>
              <a:rPr lang="en-US" sz="1800" b="1" i="0" u="none" strike="noStrike" cap="none" baseline="0" dirty="0">
                <a:solidFill>
                  <a:schemeClr val="tx2"/>
                </a:solidFill>
                <a:latin typeface="Calibri"/>
                <a:ea typeface="Calibri"/>
                <a:cs typeface="Calibri"/>
                <a:sym typeface="Calibri"/>
              </a:rPr>
              <a:t>CROWD-SOURCED CONTENT PRODUCTION</a:t>
            </a:r>
          </a:p>
          <a:p>
            <a:pPr marR="0" lvl="0" algn="l" rtl="0">
              <a:buClr>
                <a:schemeClr val="dk1"/>
              </a:buClr>
              <a:buSzPct val="101851"/>
            </a:pPr>
            <a:r>
              <a:rPr lang="en-US" sz="1800" b="0" i="1" u="none" strike="noStrike" cap="none" baseline="0" dirty="0" err="1" smtClean="0">
                <a:solidFill>
                  <a:schemeClr val="tx2"/>
                </a:solidFill>
                <a:latin typeface="Calibri"/>
                <a:ea typeface="Calibri"/>
                <a:cs typeface="Calibri"/>
                <a:sym typeface="Calibri"/>
              </a:rPr>
              <a:t>Qabila</a:t>
            </a:r>
            <a:r>
              <a:rPr lang="en-US" sz="1800" b="0" i="1" u="none" strike="noStrike" cap="none" baseline="0" dirty="0" smtClean="0">
                <a:solidFill>
                  <a:schemeClr val="tx2"/>
                </a:solidFill>
                <a:latin typeface="Calibri"/>
                <a:ea typeface="Calibri"/>
                <a:cs typeface="Calibri"/>
                <a:sym typeface="Calibri"/>
              </a:rPr>
              <a:t> Academy (increasing &amp; filtering talents pool)</a:t>
            </a:r>
          </a:p>
          <a:p>
            <a:pPr marR="0" lvl="0" algn="l" rtl="0">
              <a:buClr>
                <a:schemeClr val="dk1"/>
              </a:buClr>
              <a:buSzPct val="101851"/>
            </a:pPr>
            <a:r>
              <a:rPr lang="en-US" sz="1800" b="0" i="1" u="none" strike="noStrike" cap="none" baseline="0" dirty="0" err="1" smtClean="0">
                <a:solidFill>
                  <a:schemeClr val="tx2"/>
                </a:solidFill>
                <a:latin typeface="Calibri"/>
                <a:ea typeface="Calibri"/>
                <a:cs typeface="Calibri"/>
                <a:sym typeface="Calibri"/>
              </a:rPr>
              <a:t>Qabila</a:t>
            </a:r>
            <a:r>
              <a:rPr lang="en-US" sz="1800" b="0" i="1" u="none" strike="noStrike" cap="none" baseline="0" dirty="0" smtClean="0">
                <a:solidFill>
                  <a:schemeClr val="tx2"/>
                </a:solidFill>
                <a:latin typeface="Calibri"/>
                <a:ea typeface="Calibri"/>
                <a:cs typeface="Calibri"/>
                <a:sym typeface="Calibri"/>
              </a:rPr>
              <a:t> Short Film Festival (high-end &amp; talent-centered production)</a:t>
            </a:r>
          </a:p>
          <a:p>
            <a:endParaRPr lang="en-US" sz="1800" b="0" i="0" u="none" strike="noStrike" cap="none" baseline="0" dirty="0">
              <a:solidFill>
                <a:schemeClr val="tx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buSzPct val="25000"/>
              <a:buNone/>
            </a:pPr>
            <a:r>
              <a:rPr lang="en-US" sz="1800" b="1" i="0" u="none" strike="noStrike" cap="none" baseline="0" dirty="0">
                <a:solidFill>
                  <a:schemeClr val="tx2"/>
                </a:solidFill>
                <a:latin typeface="Calibri"/>
                <a:ea typeface="Calibri"/>
                <a:cs typeface="Calibri"/>
                <a:sym typeface="Calibri"/>
              </a:rPr>
              <a:t>CREATIVITY &amp; PASSION</a:t>
            </a:r>
          </a:p>
          <a:p>
            <a:pPr marR="0" lvl="0" algn="l" rtl="0">
              <a:buClr>
                <a:schemeClr val="dk1"/>
              </a:buClr>
              <a:buSzPct val="101851"/>
            </a:pPr>
            <a:r>
              <a:rPr lang="en-US" sz="1800" b="0" i="1" u="none" strike="noStrike" cap="none" baseline="0" dirty="0">
                <a:solidFill>
                  <a:schemeClr val="tx2"/>
                </a:solidFill>
                <a:latin typeface="Calibri"/>
                <a:ea typeface="Calibri"/>
                <a:cs typeface="Calibri"/>
                <a:sym typeface="Calibri"/>
              </a:rPr>
              <a:t>Young team that breaks through the clutter</a:t>
            </a:r>
          </a:p>
          <a:p>
            <a:pPr marR="0" lvl="0" algn="l" rtl="0">
              <a:buClr>
                <a:schemeClr val="dk1"/>
              </a:buClr>
              <a:buSzPct val="101851"/>
            </a:pPr>
            <a:r>
              <a:rPr lang="en-US" sz="1800" b="0" i="1" u="none" strike="noStrike" cap="none" baseline="0" dirty="0">
                <a:solidFill>
                  <a:schemeClr val="tx2"/>
                </a:solidFill>
                <a:latin typeface="Calibri"/>
                <a:ea typeface="Calibri"/>
                <a:cs typeface="Calibri"/>
                <a:sym typeface="Calibri"/>
              </a:rPr>
              <a:t>A culture of innovation that empowers (everyone does what he/she loves)</a:t>
            </a:r>
          </a:p>
          <a:p>
            <a:endParaRPr lang="en-US" sz="1800" b="0" i="0" u="none" strike="noStrike" cap="none" baseline="0" dirty="0">
              <a:solidFill>
                <a:schemeClr val="tx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buSzPct val="25000"/>
              <a:buNone/>
            </a:pPr>
            <a:r>
              <a:rPr lang="en-US" sz="1800" b="1" i="0" u="none" strike="noStrike" cap="none" baseline="0" dirty="0">
                <a:solidFill>
                  <a:schemeClr val="tx2"/>
                </a:solidFill>
                <a:latin typeface="Calibri"/>
                <a:ea typeface="Calibri"/>
                <a:cs typeface="Calibri"/>
                <a:sym typeface="Calibri"/>
              </a:rPr>
              <a:t>COST-EFFECTIVE GORILLA PRODUCTION PROCESS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Marker Felt"/>
                <a:cs typeface="Marker Felt"/>
              </a:rPr>
              <a:t>The Magic Formula… (don’t cheat)</a:t>
            </a:r>
            <a:endParaRPr lang="en-US" sz="3600" dirty="0">
              <a:solidFill>
                <a:schemeClr val="bg1"/>
              </a:solidFill>
              <a:latin typeface="Marker Felt"/>
              <a:cs typeface="Marker Felt"/>
            </a:endParaRPr>
          </a:p>
        </p:txBody>
      </p:sp>
    </p:spTree>
    <p:extLst>
      <p:ext uri="{BB962C8B-B14F-4D97-AF65-F5344CB8AC3E}">
        <p14:creationId xmlns:p14="http://schemas.microsoft.com/office/powerpoint/2010/main" val="2764788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rel back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4" name="Picture 2" descr="C:\Users\Qabila-02\Desktop\Logo Whi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654004"/>
            <a:ext cx="1447800" cy="1203996"/>
          </a:xfrm>
          <a:prstGeom prst="rect">
            <a:avLst/>
          </a:prstGeom>
          <a:noFill/>
        </p:spPr>
      </p:pic>
      <p:pic>
        <p:nvPicPr>
          <p:cNvPr id="7" name="Picture 6" descr="Diploma.png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812" y="1780426"/>
            <a:ext cx="2486690" cy="3644289"/>
          </a:xfrm>
          <a:prstGeom prst="rect">
            <a:avLst/>
          </a:prstGeom>
        </p:spPr>
      </p:pic>
      <p:pic>
        <p:nvPicPr>
          <p:cNvPr id="8" name="Picture 7" descr="advertising-icon.png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86" y="1923144"/>
            <a:ext cx="3251200" cy="3251200"/>
          </a:xfrm>
          <a:prstGeom prst="rect">
            <a:avLst/>
          </a:prstGeom>
        </p:spPr>
      </p:pic>
      <p:pic>
        <p:nvPicPr>
          <p:cNvPr id="9" name="Picture 8" descr="Movie-reel-md.png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30" y="2285455"/>
            <a:ext cx="2210633" cy="243168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Marker Felt"/>
                <a:cs typeface="Marker Felt"/>
              </a:rPr>
              <a:t>Show Me The Money!</a:t>
            </a:r>
            <a:endParaRPr lang="en-US" sz="3600" dirty="0">
              <a:solidFill>
                <a:schemeClr val="bg1"/>
              </a:solidFill>
              <a:latin typeface="Marker Felt"/>
              <a:cs typeface="Marker Felt"/>
            </a:endParaRPr>
          </a:p>
        </p:txBody>
      </p:sp>
    </p:spTree>
    <p:extLst>
      <p:ext uri="{BB962C8B-B14F-4D97-AF65-F5344CB8AC3E}">
        <p14:creationId xmlns:p14="http://schemas.microsoft.com/office/powerpoint/2010/main" val="2691369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sports back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5" name="Picture 2" descr="C:\Users\Qabila-02\Desktop\Logo Whi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654004"/>
            <a:ext cx="1447800" cy="1203996"/>
          </a:xfrm>
          <a:prstGeom prst="rect">
            <a:avLst/>
          </a:prstGeom>
          <a:noFill/>
        </p:spPr>
      </p:pic>
      <p:pic>
        <p:nvPicPr>
          <p:cNvPr id="2" name="Picture 1" descr="640px-WOSM-WAGGGS-Arab_Region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1092200"/>
            <a:ext cx="8128000" cy="4660900"/>
          </a:xfrm>
          <a:prstGeom prst="rect">
            <a:avLst/>
          </a:prstGeom>
        </p:spPr>
      </p:pic>
      <p:pic>
        <p:nvPicPr>
          <p:cNvPr id="10" name="Picture 9" descr="Qabila Logo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8539" r="34904" b="24622"/>
          <a:stretch/>
        </p:blipFill>
        <p:spPr>
          <a:xfrm>
            <a:off x="6411686" y="2438399"/>
            <a:ext cx="762000" cy="780144"/>
          </a:xfrm>
          <a:prstGeom prst="rect">
            <a:avLst/>
          </a:prstGeom>
        </p:spPr>
      </p:pic>
      <p:pic>
        <p:nvPicPr>
          <p:cNvPr id="11" name="Picture 10" descr="Qabila Logo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8539" r="34904" b="24622"/>
          <a:stretch/>
        </p:blipFill>
        <p:spPr>
          <a:xfrm>
            <a:off x="4931229" y="2256969"/>
            <a:ext cx="762000" cy="780144"/>
          </a:xfrm>
          <a:prstGeom prst="rect">
            <a:avLst/>
          </a:prstGeom>
        </p:spPr>
      </p:pic>
      <p:pic>
        <p:nvPicPr>
          <p:cNvPr id="12" name="Picture 11" descr="Qabila Logo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8539" r="34904" b="24622"/>
          <a:stretch/>
        </p:blipFill>
        <p:spPr>
          <a:xfrm>
            <a:off x="6792686" y="3570513"/>
            <a:ext cx="762000" cy="780144"/>
          </a:xfrm>
          <a:prstGeom prst="rect">
            <a:avLst/>
          </a:prstGeom>
        </p:spPr>
      </p:pic>
      <p:pic>
        <p:nvPicPr>
          <p:cNvPr id="13" name="Picture 12" descr="Qabila Logo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8539" r="34904" b="24622"/>
          <a:stretch/>
        </p:blipFill>
        <p:spPr>
          <a:xfrm>
            <a:off x="7326086" y="2565400"/>
            <a:ext cx="762000" cy="780144"/>
          </a:xfrm>
          <a:prstGeom prst="rect">
            <a:avLst/>
          </a:prstGeom>
        </p:spPr>
      </p:pic>
      <p:pic>
        <p:nvPicPr>
          <p:cNvPr id="14" name="Picture 13" descr="Qabila Logo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8539" r="34904" b="24622"/>
          <a:stretch/>
        </p:blipFill>
        <p:spPr>
          <a:xfrm>
            <a:off x="3697515" y="2175328"/>
            <a:ext cx="762000" cy="780144"/>
          </a:xfrm>
          <a:prstGeom prst="rect">
            <a:avLst/>
          </a:prstGeom>
        </p:spPr>
      </p:pic>
      <p:pic>
        <p:nvPicPr>
          <p:cNvPr id="15" name="Picture 14" descr="Qabila Logo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8539" r="34904" b="24622"/>
          <a:stretch/>
        </p:blipFill>
        <p:spPr>
          <a:xfrm>
            <a:off x="6226629" y="1476825"/>
            <a:ext cx="762000" cy="780144"/>
          </a:xfrm>
          <a:prstGeom prst="rect">
            <a:avLst/>
          </a:prstGeom>
        </p:spPr>
      </p:pic>
      <p:pic>
        <p:nvPicPr>
          <p:cNvPr id="16" name="Picture 15" descr="Qabila Logo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8539" r="34904" b="24622"/>
          <a:stretch/>
        </p:blipFill>
        <p:spPr>
          <a:xfrm>
            <a:off x="5649686" y="1255484"/>
            <a:ext cx="762000" cy="780144"/>
          </a:xfrm>
          <a:prstGeom prst="rect">
            <a:avLst/>
          </a:prstGeom>
        </p:spPr>
      </p:pic>
      <p:pic>
        <p:nvPicPr>
          <p:cNvPr id="17" name="Picture 16" descr="Qabila Logo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8539" r="34904" b="24622"/>
          <a:stretch/>
        </p:blipFill>
        <p:spPr>
          <a:xfrm>
            <a:off x="5268686" y="1785256"/>
            <a:ext cx="762000" cy="780144"/>
          </a:xfrm>
          <a:prstGeom prst="rect">
            <a:avLst/>
          </a:prstGeom>
        </p:spPr>
      </p:pic>
      <p:pic>
        <p:nvPicPr>
          <p:cNvPr id="18" name="Picture 17" descr="Qabila Logo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8539" r="34904" b="24622"/>
          <a:stretch/>
        </p:blipFill>
        <p:spPr>
          <a:xfrm>
            <a:off x="7014029" y="2438399"/>
            <a:ext cx="762000" cy="780144"/>
          </a:xfrm>
          <a:prstGeom prst="rect">
            <a:avLst/>
          </a:prstGeom>
        </p:spPr>
      </p:pic>
      <p:pic>
        <p:nvPicPr>
          <p:cNvPr id="19" name="Picture 2" descr="C:\Users\Qabila-02\Desktop\Logo Whi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69309" y="1431035"/>
            <a:ext cx="828206" cy="688739"/>
          </a:xfrm>
          <a:prstGeom prst="rect">
            <a:avLst/>
          </a:prstGeom>
          <a:noFill/>
        </p:spPr>
      </p:pic>
      <p:pic>
        <p:nvPicPr>
          <p:cNvPr id="20" name="Picture 2" descr="C:\Users\Qabila-02\Desktop\Logo Whi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4870" y="1593630"/>
            <a:ext cx="828206" cy="688739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Marker Felt"/>
                <a:cs typeface="Marker Felt"/>
              </a:rPr>
              <a:t>An Arab League of Our Own!</a:t>
            </a:r>
            <a:endParaRPr lang="en-US" sz="3600" dirty="0">
              <a:solidFill>
                <a:schemeClr val="bg1"/>
              </a:solidFill>
              <a:latin typeface="Marker Felt"/>
              <a:cs typeface="Marker Felt"/>
            </a:endParaRPr>
          </a:p>
        </p:txBody>
      </p:sp>
    </p:spTree>
    <p:extLst>
      <p:ext uri="{BB962C8B-B14F-4D97-AF65-F5344CB8AC3E}">
        <p14:creationId xmlns:p14="http://schemas.microsoft.com/office/powerpoint/2010/main" val="2927827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wareness background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6146" name="Picture 2" descr="C:\Users\Qabila-02\Desktop\Logo Whi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654004"/>
            <a:ext cx="1447800" cy="120399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04259" y="4053865"/>
            <a:ext cx="64370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132263"/>
                </a:solidFill>
                <a:latin typeface="American Typewriter"/>
                <a:cs typeface="American Typewriter"/>
              </a:rPr>
              <a:t>99% Growth in Revenues</a:t>
            </a:r>
            <a:endParaRPr lang="en-US" sz="4800" b="1" dirty="0">
              <a:solidFill>
                <a:srgbClr val="132263"/>
              </a:solidFill>
              <a:latin typeface="American Typewriter"/>
              <a:cs typeface="American Typewri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132263"/>
                </a:solidFill>
                <a:latin typeface="Marker Felt"/>
                <a:cs typeface="Marker Felt"/>
              </a:rPr>
              <a:t>Yeaaaaah</a:t>
            </a:r>
            <a:r>
              <a:rPr lang="en-US" sz="3600" dirty="0" smtClean="0">
                <a:solidFill>
                  <a:srgbClr val="132263"/>
                </a:solidFill>
                <a:latin typeface="Marker Felt"/>
                <a:cs typeface="Marker Felt"/>
              </a:rPr>
              <a:t> Baby….</a:t>
            </a:r>
            <a:endParaRPr lang="en-US" sz="3600" dirty="0">
              <a:solidFill>
                <a:srgbClr val="132263"/>
              </a:solidFill>
              <a:latin typeface="Marker Felt"/>
              <a:cs typeface="Marker Felt"/>
            </a:endParaRPr>
          </a:p>
        </p:txBody>
      </p:sp>
      <p:pic>
        <p:nvPicPr>
          <p:cNvPr id="2" name="Picture 1" descr="logo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56" y="1186458"/>
            <a:ext cx="762000" cy="1545999"/>
          </a:xfrm>
          <a:prstGeom prst="rect">
            <a:avLst/>
          </a:prstGeom>
        </p:spPr>
      </p:pic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28" y="1186459"/>
            <a:ext cx="2636878" cy="627828"/>
          </a:xfrm>
          <a:prstGeom prst="rect">
            <a:avLst/>
          </a:prstGeom>
        </p:spPr>
      </p:pic>
      <p:pic>
        <p:nvPicPr>
          <p:cNvPr id="4" name="Picture 3" descr="new-google-logo-knockoff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05" y="1759858"/>
            <a:ext cx="2271032" cy="883179"/>
          </a:xfrm>
          <a:prstGeom prst="rect">
            <a:avLst/>
          </a:prstGeom>
        </p:spPr>
      </p:pic>
      <p:pic>
        <p:nvPicPr>
          <p:cNvPr id="7" name="Picture 6" descr="UN-Women-log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999" y="1308100"/>
            <a:ext cx="1778000" cy="821808"/>
          </a:xfrm>
          <a:prstGeom prst="rect">
            <a:avLst/>
          </a:prstGeom>
        </p:spPr>
      </p:pic>
      <p:pic>
        <p:nvPicPr>
          <p:cNvPr id="8" name="Picture 7" descr="un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539" y="1235528"/>
            <a:ext cx="1038624" cy="1038624"/>
          </a:xfrm>
          <a:prstGeom prst="rect">
            <a:avLst/>
          </a:prstGeom>
        </p:spPr>
      </p:pic>
      <p:pic>
        <p:nvPicPr>
          <p:cNvPr id="11" name="Picture 10" descr="UNESCO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163" y="1140037"/>
            <a:ext cx="1334625" cy="1134115"/>
          </a:xfrm>
          <a:prstGeom prst="rect">
            <a:avLst/>
          </a:prstGeom>
        </p:spPr>
      </p:pic>
      <p:pic>
        <p:nvPicPr>
          <p:cNvPr id="12" name="Picture 11" descr="276634_224924984216972_1933254498_n.jpg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5556" r="9524" b="9524"/>
          <a:stretch/>
        </p:blipFill>
        <p:spPr>
          <a:xfrm>
            <a:off x="5805716" y="2437439"/>
            <a:ext cx="943305" cy="905932"/>
          </a:xfrm>
          <a:prstGeom prst="rect">
            <a:avLst/>
          </a:prstGeom>
        </p:spPr>
      </p:pic>
      <p:pic>
        <p:nvPicPr>
          <p:cNvPr id="13" name="Picture 12" descr="giz-logo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57" y="2830287"/>
            <a:ext cx="837110" cy="671226"/>
          </a:xfrm>
          <a:prstGeom prst="rect">
            <a:avLst/>
          </a:prstGeom>
        </p:spPr>
      </p:pic>
      <p:pic>
        <p:nvPicPr>
          <p:cNvPr id="14" name="Picture 13" descr="aljazeera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544" y="1041316"/>
            <a:ext cx="1124857" cy="1752686"/>
          </a:xfrm>
          <a:prstGeom prst="rect">
            <a:avLst/>
          </a:prstGeom>
        </p:spPr>
      </p:pic>
      <p:pic>
        <p:nvPicPr>
          <p:cNvPr id="15" name="Picture 14" descr="3dddf6f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200" y="2449287"/>
            <a:ext cx="953690" cy="894084"/>
          </a:xfrm>
          <a:prstGeom prst="rect">
            <a:avLst/>
          </a:prstGeom>
        </p:spPr>
      </p:pic>
      <p:pic>
        <p:nvPicPr>
          <p:cNvPr id="16" name="Picture 15" descr="tahriracademy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283" y="2449287"/>
            <a:ext cx="1092769" cy="894084"/>
          </a:xfrm>
          <a:prstGeom prst="rect">
            <a:avLst/>
          </a:prstGeom>
        </p:spPr>
      </p:pic>
      <p:pic>
        <p:nvPicPr>
          <p:cNvPr id="17" name="Picture 16" descr="TElive_logo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973" y="2570607"/>
            <a:ext cx="2148564" cy="793689"/>
          </a:xfrm>
          <a:prstGeom prst="rect">
            <a:avLst/>
          </a:prstGeom>
        </p:spPr>
      </p:pic>
      <p:pic>
        <p:nvPicPr>
          <p:cNvPr id="18" name="Picture 17" descr="قناة او تي في لبنان بث مباشر OTV Lebanon tv live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330" y="2412642"/>
            <a:ext cx="930729" cy="930729"/>
          </a:xfrm>
          <a:prstGeom prst="rect">
            <a:avLst/>
          </a:prstGeom>
        </p:spPr>
      </p:pic>
      <p:pic>
        <p:nvPicPr>
          <p:cNvPr id="19" name="Picture 18" descr="offerna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202" y="2848430"/>
            <a:ext cx="1201979" cy="51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861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4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339" y="961571"/>
            <a:ext cx="6795514" cy="495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600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kids back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5" name="Picture 2" descr="C:\Users\Qabila-02\Desktop\Logo Whi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654004"/>
            <a:ext cx="1447800" cy="1203996"/>
          </a:xfrm>
          <a:prstGeom prst="rect">
            <a:avLst/>
          </a:prstGeom>
          <a:noFill/>
        </p:spPr>
      </p:pic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0783028"/>
              </p:ext>
            </p:extLst>
          </p:nvPr>
        </p:nvGraphicFramePr>
        <p:xfrm>
          <a:off x="0" y="865683"/>
          <a:ext cx="9144000" cy="4367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Marker Felt"/>
                <a:cs typeface="Marker Felt"/>
              </a:rPr>
              <a:t>People Love Us!</a:t>
            </a:r>
            <a:endParaRPr lang="en-US" sz="3600" dirty="0">
              <a:solidFill>
                <a:schemeClr val="bg1"/>
              </a:solidFill>
              <a:latin typeface="Marker Felt"/>
              <a:cs typeface="Marker Felt"/>
            </a:endParaRPr>
          </a:p>
        </p:txBody>
      </p:sp>
    </p:spTree>
    <p:extLst>
      <p:ext uri="{BB962C8B-B14F-4D97-AF65-F5344CB8AC3E}">
        <p14:creationId xmlns:p14="http://schemas.microsoft.com/office/powerpoint/2010/main" val="1500603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>
  <a:themeElements>
    <a:clrScheme name="Custom 1">
      <a:dk1>
        <a:srgbClr val="000000"/>
      </a:dk1>
      <a:lt1>
        <a:srgbClr val="CCCCCC"/>
      </a:lt1>
      <a:dk2>
        <a:srgbClr val="808080"/>
      </a:dk2>
      <a:lt2>
        <a:srgbClr val="EEECE1"/>
      </a:lt2>
      <a:accent1>
        <a:srgbClr val="333333"/>
      </a:accent1>
      <a:accent2>
        <a:srgbClr val="FF0000"/>
      </a:accent2>
      <a:accent3>
        <a:srgbClr val="FF0000"/>
      </a:accent3>
      <a:accent4>
        <a:srgbClr val="666666"/>
      </a:accent4>
      <a:accent5>
        <a:srgbClr val="666666"/>
      </a:accent5>
      <a:accent6>
        <a:srgbClr val="FF0000"/>
      </a:accent6>
      <a:hlink>
        <a:srgbClr val="000000"/>
      </a:hlink>
      <a:folHlink>
        <a:srgbClr val="00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145</Words>
  <Application>Microsoft Macintosh PowerPoint</Application>
  <PresentationFormat>On-screen Show (4:3)</PresentationFormat>
  <Paragraphs>22</Paragraphs>
  <Slides>11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/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Perihan AbouZeid</cp:lastModifiedBy>
  <cp:revision>23</cp:revision>
  <dcterms:modified xsi:type="dcterms:W3CDTF">2013-05-29T08:12:43Z</dcterms:modified>
</cp:coreProperties>
</file>