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26"/>
  </p:notesMasterIdLst>
  <p:sldIdLst>
    <p:sldId id="278" r:id="rId2"/>
    <p:sldId id="256" r:id="rId3"/>
    <p:sldId id="257" r:id="rId4"/>
    <p:sldId id="285" r:id="rId5"/>
    <p:sldId id="288" r:id="rId6"/>
    <p:sldId id="289" r:id="rId7"/>
    <p:sldId id="262" r:id="rId8"/>
    <p:sldId id="261" r:id="rId9"/>
    <p:sldId id="291" r:id="rId10"/>
    <p:sldId id="290" r:id="rId11"/>
    <p:sldId id="292" r:id="rId12"/>
    <p:sldId id="294" r:id="rId13"/>
    <p:sldId id="268" r:id="rId14"/>
    <p:sldId id="296" r:id="rId15"/>
    <p:sldId id="295" r:id="rId16"/>
    <p:sldId id="286" r:id="rId17"/>
    <p:sldId id="287" r:id="rId18"/>
    <p:sldId id="279" r:id="rId19"/>
    <p:sldId id="284" r:id="rId20"/>
    <p:sldId id="274" r:id="rId21"/>
    <p:sldId id="280" r:id="rId22"/>
    <p:sldId id="297" r:id="rId23"/>
    <p:sldId id="276" r:id="rId24"/>
    <p:sldId id="277" r:id="rId2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662" autoAdjust="0"/>
  </p:normalViewPr>
  <p:slideViewPr>
    <p:cSldViewPr>
      <p:cViewPr>
        <p:scale>
          <a:sx n="75" d="100"/>
          <a:sy n="75" d="100"/>
        </p:scale>
        <p:origin x="-127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491585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836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3900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023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446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183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478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4736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569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018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5829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597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2104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972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7.jpeg"/><Relationship Id="rId4" Type="http://schemas.openxmlformats.org/officeDocument/2006/relationships/image" Target="../media/image2.png"/><Relationship Id="rId9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63080"/>
            <a:ext cx="30765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441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81141" y="1196752"/>
            <a:ext cx="7772400" cy="1046317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4000" b="1" dirty="0" smtClean="0">
              <a:solidFill>
                <a:srgbClr val="17365D"/>
              </a:solidFill>
              <a:latin typeface="Candara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 smtClean="0">
                <a:solidFill>
                  <a:srgbClr val="17365D"/>
                </a:solidFill>
                <a:latin typeface="Candara"/>
                <a:ea typeface="Calibri"/>
                <a:cs typeface="Times New Roman"/>
              </a:rPr>
              <a:t>CROWDFUNDING INVESTMENT PLATFORM FOR HIGH-GROWTH STARTUPS IN AFRICA</a:t>
            </a:r>
            <a:endParaRPr lang="en-GB" sz="3200" dirty="0"/>
          </a:p>
        </p:txBody>
      </p:sp>
      <p:sp>
        <p:nvSpPr>
          <p:cNvPr id="5" name="Shape 37"/>
          <p:cNvSpPr/>
          <p:nvPr/>
        </p:nvSpPr>
        <p:spPr>
          <a:xfrm>
            <a:off x="8051700" y="0"/>
            <a:ext cx="1092299" cy="687982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pic>
        <p:nvPicPr>
          <p:cNvPr id="1026" name="Picture 2" descr="C:\Users\Will\Desktop\Slice Conact Inf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4" y="5661248"/>
            <a:ext cx="7968715" cy="101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ill\Downloads\WordItOut-Word-cloud-132096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6" r="11643" b="1439"/>
          <a:stretch/>
        </p:blipFill>
        <p:spPr bwMode="auto">
          <a:xfrm>
            <a:off x="0" y="-647019"/>
            <a:ext cx="9252520" cy="897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943267"/>
            <a:ext cx="1138360" cy="84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231031"/>
            <a:ext cx="8727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WHAT’S ALL THE NOISE ABOUT STARTUP FUNDING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?</a:t>
            </a:r>
            <a:endParaRPr lang="en-GB" sz="2000" b="1" dirty="0">
              <a:solidFill>
                <a:schemeClr val="accent3">
                  <a:lumMod val="75000"/>
                </a:schemeClr>
              </a:solidFill>
              <a:latin typeface="Perpetua Titling MT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687973"/>
            <a:ext cx="82809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  <a:p>
            <a:endParaRPr lang="en-US" sz="28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  <a:p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Startups are innovating in fields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as diverse as education, agriculture, and health. </a:t>
            </a:r>
            <a:endParaRPr lang="en-US" sz="2800" dirty="0" smtClean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  <a:p>
            <a:endParaRPr lang="en-US" sz="2800" dirty="0" smtClean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  <a:p>
            <a:endParaRPr lang="en-US" sz="28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  <a:p>
            <a:endParaRPr lang="en-US" sz="28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  <a:p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No access to credit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from banks and other financial institutions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.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They’re bootstrapped!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  <a:p>
            <a:endParaRPr lang="en-US" sz="2800" dirty="0" smtClean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  <a:p>
            <a:endParaRPr lang="en-GB" sz="28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01786"/>
            <a:ext cx="8229600" cy="4967574"/>
          </a:xfrm>
        </p:spPr>
        <p:txBody>
          <a:bodyPr/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en-US" sz="2800" dirty="0" smtClean="0">
              <a:solidFill>
                <a:srgbClr val="3A81BA">
                  <a:lumMod val="50000"/>
                </a:srgbClr>
              </a:solidFill>
              <a:latin typeface="Trebuchet MS" pitchFamily="34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800" dirty="0" smtClean="0">
                <a:solidFill>
                  <a:srgbClr val="3A81BA">
                    <a:lumMod val="50000"/>
                  </a:srgbClr>
                </a:solidFill>
                <a:latin typeface="Trebuchet MS" pitchFamily="34" charset="0"/>
              </a:rPr>
              <a:t>The </a:t>
            </a:r>
            <a:r>
              <a:rPr lang="en-US" sz="2800" dirty="0">
                <a:solidFill>
                  <a:srgbClr val="3A81BA">
                    <a:lumMod val="50000"/>
                  </a:srgbClr>
                </a:solidFill>
                <a:latin typeface="Trebuchet MS" pitchFamily="34" charset="0"/>
              </a:rPr>
              <a:t>growth trajectory of most African startups is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800" dirty="0" smtClean="0">
                <a:solidFill>
                  <a:srgbClr val="3A81BA">
                    <a:lumMod val="50000"/>
                  </a:srgbClr>
                </a:solidFill>
                <a:latin typeface="Trebuchet MS" pitchFamily="34" charset="0"/>
              </a:rPr>
              <a:t>flat</a:t>
            </a:r>
            <a:r>
              <a:rPr lang="en-US" sz="2800" dirty="0">
                <a:solidFill>
                  <a:srgbClr val="3A81BA">
                    <a:lumMod val="50000"/>
                  </a:srgbClr>
                </a:solidFill>
                <a:latin typeface="Trebuchet MS" pitchFamily="34" charset="0"/>
              </a:rPr>
              <a:t>. 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en-US" sz="2800" dirty="0">
              <a:solidFill>
                <a:srgbClr val="3A81BA">
                  <a:lumMod val="50000"/>
                </a:srgbClr>
              </a:solidFill>
              <a:latin typeface="Trebuchet MS" pitchFamily="34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en-US" sz="2800" dirty="0" smtClean="0">
              <a:solidFill>
                <a:srgbClr val="3A81BA">
                  <a:lumMod val="50000"/>
                </a:srgbClr>
              </a:solidFill>
              <a:latin typeface="Trebuchet MS" pitchFamily="34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2800" dirty="0" smtClean="0">
                <a:solidFill>
                  <a:srgbClr val="3A81BA">
                    <a:lumMod val="50000"/>
                  </a:srgbClr>
                </a:solidFill>
                <a:latin typeface="Trebuchet MS" pitchFamily="34" charset="0"/>
              </a:rPr>
              <a:t>Very few scale to international markets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en-US" sz="2800" dirty="0">
              <a:solidFill>
                <a:srgbClr val="3A81BA">
                  <a:lumMod val="50000"/>
                </a:srgbClr>
              </a:solidFill>
              <a:latin typeface="Trebuchet MS" pitchFamily="34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en-US" sz="2800" dirty="0" smtClean="0">
              <a:solidFill>
                <a:srgbClr val="3A81BA">
                  <a:lumMod val="50000"/>
                </a:srgbClr>
              </a:solidFill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5" y="478631"/>
            <a:ext cx="88820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019" y="5965651"/>
            <a:ext cx="11398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664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08720"/>
            <a:ext cx="8229600" cy="4967574"/>
          </a:xfrm>
        </p:spPr>
        <p:txBody>
          <a:bodyPr/>
          <a:lstStyle/>
          <a:p>
            <a:pPr marL="0" indent="0" algn="ctr">
              <a:buNone/>
            </a:pPr>
            <a:endParaRPr lang="en-US" sz="4800" dirty="0" smtClean="0">
              <a:solidFill>
                <a:schemeClr val="accent1">
                  <a:lumMod val="50000"/>
                </a:schemeClr>
              </a:solidFill>
              <a:latin typeface="AR BLANCA" pitchFamily="2" charset="0"/>
            </a:endParaRPr>
          </a:p>
          <a:p>
            <a:pPr marL="0" indent="0" algn="ctr">
              <a:buNone/>
            </a:pPr>
            <a:r>
              <a:rPr lang="en-US" sz="4800" dirty="0" smtClean="0">
                <a:solidFill>
                  <a:schemeClr val="accent1">
                    <a:lumMod val="50000"/>
                  </a:schemeClr>
                </a:solidFill>
                <a:latin typeface="AR BLANCA" pitchFamily="2" charset="0"/>
              </a:rPr>
              <a:t> CLEARLY SOMETHING’s</a:t>
            </a:r>
            <a:endParaRPr lang="en-GB" sz="4800" dirty="0">
              <a:solidFill>
                <a:schemeClr val="accent1">
                  <a:lumMod val="50000"/>
                </a:schemeClr>
              </a:solidFill>
              <a:latin typeface="AR BLANCA" pitchFamily="2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019" y="5965651"/>
            <a:ext cx="11398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780928"/>
            <a:ext cx="234315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069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Will\Documents\Dragons Den Images\Ph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931" y="207796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480" y="1988840"/>
            <a:ext cx="3129402" cy="2155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Users\Will\Documents\Dragons Den Images\Cas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35229"/>
            <a:ext cx="1841843" cy="184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83768" y="2555202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+</a:t>
            </a:r>
            <a:endParaRPr lang="en-GB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30949" y="2592810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+</a:t>
            </a:r>
            <a:endParaRPr lang="en-GB" sz="40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943267"/>
            <a:ext cx="1138360" cy="84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67744" y="11663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ts val="600"/>
              </a:spcBef>
              <a:buClr>
                <a:srgbClr val="000000"/>
              </a:buClr>
              <a:buSzPct val="166666"/>
            </a:pPr>
            <a:r>
              <a:rPr lang="en-US" sz="4000" dirty="0" smtClean="0">
                <a:solidFill>
                  <a:srgbClr val="3A81BA">
                    <a:lumMod val="50000"/>
                  </a:srgbClr>
                </a:solidFill>
                <a:latin typeface="AR BLANCA" pitchFamily="2" charset="0"/>
              </a:rPr>
              <a:t>LET’s </a:t>
            </a:r>
            <a:r>
              <a:rPr lang="en-US" sz="4000" dirty="0" smtClean="0">
                <a:solidFill>
                  <a:schemeClr val="accent3"/>
                </a:solidFill>
                <a:latin typeface="AR BLANCA" pitchFamily="2" charset="0"/>
              </a:rPr>
              <a:t>FIX</a:t>
            </a:r>
            <a:r>
              <a:rPr lang="en-US" sz="4000" dirty="0" smtClean="0">
                <a:solidFill>
                  <a:srgbClr val="3A81BA">
                    <a:lumMod val="50000"/>
                  </a:srgbClr>
                </a:solidFill>
                <a:latin typeface="AR BLANCA" pitchFamily="2" charset="0"/>
              </a:rPr>
              <a:t> IT!</a:t>
            </a:r>
            <a:endParaRPr lang="en-GB" sz="4000" dirty="0">
              <a:solidFill>
                <a:srgbClr val="3A81BA">
                  <a:lumMod val="50000"/>
                </a:srgbClr>
              </a:solidFill>
              <a:latin typeface="AR BLANC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-396552" y="4365104"/>
            <a:ext cx="8657076" cy="1184909"/>
          </a:xfrm>
          <a:prstGeom prst="rect">
            <a:avLst/>
          </a:prstGeom>
        </p:spPr>
        <p:txBody>
          <a:bodyPr wrap="square" lIns="91425" tIns="91425" rIns="91425" bIns="91425" anchor="t" anchorCtr="0">
            <a:spAutoFit/>
          </a:bodyPr>
          <a:lstStyle/>
          <a:p>
            <a:endParaRPr lang="en" b="1" dirty="0">
              <a:solidFill>
                <a:schemeClr val="accent3"/>
              </a:solidFill>
              <a:latin typeface="Syncopate"/>
              <a:ea typeface="Syncopate"/>
              <a:cs typeface="Syncopate"/>
              <a:sym typeface="Syncopate"/>
            </a:endParaRPr>
          </a:p>
          <a:p>
            <a:endParaRPr lang="en" b="1" dirty="0">
              <a:solidFill>
                <a:schemeClr val="accent3"/>
              </a:solidFill>
              <a:latin typeface="Syncopate"/>
              <a:ea typeface="Syncopate"/>
              <a:cs typeface="Syncopate"/>
              <a:sym typeface="Syncopate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8" y="1196752"/>
            <a:ext cx="4860540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093296"/>
            <a:ext cx="936104" cy="69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08520" y="154295"/>
            <a:ext cx="9273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TIME TO </a:t>
            </a:r>
            <a:r>
              <a:rPr lang="en-US" sz="2400" b="1" dirty="0" smtClean="0">
                <a:solidFill>
                  <a:srgbClr val="FF0000"/>
                </a:solidFill>
                <a:latin typeface="Trebuchet MS" pitchFamily="34" charset="0"/>
              </a:rPr>
              <a:t>UNLOCK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 “PATIENT CAPITAL” FROM THE MIDDLE CLASS</a:t>
            </a:r>
            <a:endParaRPr lang="en-GB" sz="2400" b="1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914" y="188640"/>
            <a:ext cx="3981450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4820959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Perpetua"/>
              </a:rPr>
              <a:t>TIME TO LINK THE MIDDLE CLASS TO THE STARTUP COMMUNITY AND HELP INJECT LIFE INTO THE AFRICAN STARTUP ECOSYSTEM!!!</a:t>
            </a:r>
            <a:endParaRPr lang="en-GB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88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9453" y="231030"/>
            <a:ext cx="53623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Market opportunity</a:t>
            </a:r>
          </a:p>
          <a:p>
            <a:pPr algn="ctr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Africa; here and in the diaspora</a:t>
            </a:r>
            <a:endParaRPr lang="en-GB" sz="1800" b="1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700808"/>
            <a:ext cx="878497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F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astest-growing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and youngest population.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The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growth of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the middle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class is phenomenal. 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>
              <a:lnSpc>
                <a:spcPct val="150000"/>
              </a:lnSpc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By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2020, more than half of African households are projected to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have discretionary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income, rising from 85 million households today to almost 130 million in 2020.</a:t>
            </a:r>
          </a:p>
          <a:p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093296"/>
            <a:ext cx="936104" cy="69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608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1700808"/>
            <a:ext cx="88569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In Accra for example, Ibid estimates that 55% of households have a disposable income of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more than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$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5,000 p/a.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>
              <a:lnSpc>
                <a:spcPct val="150000"/>
              </a:lnSpc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56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% of Africans own internet-capable mobile devices. About three-quarters of urban Africans have access to a bank account with an observable trend of a robust savings culture.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19453" y="231030"/>
            <a:ext cx="53623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Market opportunity</a:t>
            </a:r>
          </a:p>
          <a:p>
            <a:pPr algn="ctr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Africa; here and in the diaspora</a:t>
            </a:r>
            <a:endParaRPr lang="en-GB" sz="1800" b="1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093296"/>
            <a:ext cx="936104" cy="69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86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920" y="1484783"/>
            <a:ext cx="8927444" cy="40318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 BLANCA" pitchFamily="2" charset="0"/>
              </a:rPr>
              <a:t>WELL, YOU KNOW STARTUPS. </a:t>
            </a:r>
          </a:p>
          <a:p>
            <a:pPr algn="ctr"/>
            <a:endParaRPr lang="en-US" sz="3200" dirty="0">
              <a:solidFill>
                <a:schemeClr val="accent1">
                  <a:lumMod val="50000"/>
                </a:schemeClr>
              </a:solidFill>
              <a:latin typeface="AR BLANCA" pitchFamily="2" charset="0"/>
            </a:endParaRPr>
          </a:p>
          <a:p>
            <a:pPr algn="ctr"/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 BLANCA" pitchFamily="2" charset="0"/>
              </a:rPr>
              <a:t>THEY ALL CLAIM TO BE UNIQUE. </a:t>
            </a:r>
          </a:p>
          <a:p>
            <a:pPr algn="ctr"/>
            <a:endParaRPr lang="en-US" sz="3200" dirty="0">
              <a:solidFill>
                <a:schemeClr val="accent1">
                  <a:lumMod val="50000"/>
                </a:schemeClr>
              </a:solidFill>
              <a:latin typeface="AR BLANCA" pitchFamily="2" charset="0"/>
            </a:endParaRPr>
          </a:p>
          <a:p>
            <a:pPr algn="ctr"/>
            <a:endParaRPr lang="en-US" sz="3200" dirty="0" smtClean="0">
              <a:solidFill>
                <a:schemeClr val="accent1">
                  <a:lumMod val="50000"/>
                </a:schemeClr>
              </a:solidFill>
              <a:latin typeface="AR BLANCA" pitchFamily="2" charset="0"/>
            </a:endParaRPr>
          </a:p>
          <a:p>
            <a:pPr algn="ctr"/>
            <a:endParaRPr lang="en-US" sz="3200" dirty="0">
              <a:solidFill>
                <a:schemeClr val="accent1">
                  <a:lumMod val="50000"/>
                </a:schemeClr>
              </a:solidFill>
              <a:latin typeface="AR BLANCA" pitchFamily="2" charset="0"/>
            </a:endParaRPr>
          </a:p>
          <a:p>
            <a:pPr algn="ctr"/>
            <a:endParaRPr lang="en-US" sz="3200" dirty="0" smtClean="0">
              <a:solidFill>
                <a:schemeClr val="accent1">
                  <a:lumMod val="50000"/>
                </a:schemeClr>
              </a:solidFill>
              <a:latin typeface="AR BLANCA" pitchFamily="2" charset="0"/>
            </a:endParaRPr>
          </a:p>
          <a:p>
            <a:pPr algn="ctr"/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 BLANCA" pitchFamily="2" charset="0"/>
              </a:rPr>
              <a:t>HOW ARE WE </a:t>
            </a:r>
            <a:r>
              <a:rPr lang="en-US" sz="3200" dirty="0" smtClean="0">
                <a:solidFill>
                  <a:srgbClr val="FF0000"/>
                </a:solidFill>
                <a:latin typeface="AR BLANCA" pitchFamily="2" charset="0"/>
              </a:rPr>
              <a:t>DIFFERENT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 BLANCA" pitchFamily="2" charset="0"/>
              </a:rPr>
              <a:t> FROM THE COMPETITION</a:t>
            </a:r>
            <a:endParaRPr lang="en-GB" sz="3200" dirty="0">
              <a:solidFill>
                <a:schemeClr val="accent1">
                  <a:lumMod val="50000"/>
                </a:schemeClr>
              </a:solidFill>
              <a:latin typeface="AR BLANCA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093296"/>
            <a:ext cx="936104" cy="69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79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4"/>
          <p:cNvSpPr/>
          <p:nvPr/>
        </p:nvSpPr>
        <p:spPr>
          <a:xfrm>
            <a:off x="170598" y="6093296"/>
            <a:ext cx="8865898" cy="7647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5" name="Shape 59"/>
          <p:cNvSpPr/>
          <p:nvPr/>
        </p:nvSpPr>
        <p:spPr>
          <a:xfrm rot="16200000">
            <a:off x="4370176" y="-4333664"/>
            <a:ext cx="476672" cy="914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2251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303595"/>
            <a:ext cx="8856983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 smtClean="0">
              <a:latin typeface="Perpetua Titling MT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new type of investor;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african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 middle class</a:t>
            </a:r>
          </a:p>
          <a:p>
            <a:pPr algn="ctr">
              <a:lnSpc>
                <a:spcPct val="150000"/>
              </a:lnSpc>
            </a:pP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Transparency/Strong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Due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Diligence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Mobile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money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integration</a:t>
            </a:r>
          </a:p>
          <a:p>
            <a:pPr algn="ctr">
              <a:lnSpc>
                <a:spcPct val="150000"/>
              </a:lnSpc>
            </a:pP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Equity ownership</a:t>
            </a:r>
          </a:p>
          <a:p>
            <a:pPr algn="ctr">
              <a:lnSpc>
                <a:spcPct val="150000"/>
              </a:lnSpc>
            </a:pP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 algn="ctr">
              <a:lnSpc>
                <a:spcPct val="150000"/>
              </a:lnSpc>
            </a:pPr>
            <a:endParaRPr lang="en-GB" sz="2400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093296"/>
            <a:ext cx="936104" cy="69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74294" y="164604"/>
            <a:ext cx="5083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8BAB42">
                    <a:lumMod val="75000"/>
                  </a:srgbClr>
                </a:solidFill>
                <a:latin typeface="Perpetua Titling MT" pitchFamily="18" charset="0"/>
              </a:rPr>
              <a:t>Unique value proposition</a:t>
            </a:r>
            <a:endParaRPr lang="en-US" sz="2400" b="1" dirty="0">
              <a:solidFill>
                <a:srgbClr val="8BAB42">
                  <a:lumMod val="75000"/>
                </a:srgbClr>
              </a:solidFill>
              <a:latin typeface="Perpetua Titling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79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04646" y="164604"/>
            <a:ext cx="53832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8BAB42">
                    <a:lumMod val="75000"/>
                  </a:srgbClr>
                </a:solidFill>
                <a:latin typeface="Perpetua Titling MT" pitchFamily="18" charset="0"/>
              </a:rPr>
              <a:t>Where’s the money - smile :-)</a:t>
            </a:r>
            <a:endParaRPr lang="en-US" sz="2400" b="1" dirty="0">
              <a:solidFill>
                <a:srgbClr val="8BAB42">
                  <a:lumMod val="75000"/>
                </a:srgbClr>
              </a:solidFill>
              <a:latin typeface="Perpetua Titling MT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3568" y="1412776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Matching fees</a:t>
            </a:r>
          </a:p>
          <a:p>
            <a:pPr lvl="0"/>
            <a:endParaRPr lang="en-US" sz="2400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 lvl="0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Small equity in funded startups</a:t>
            </a:r>
          </a:p>
          <a:p>
            <a:pPr lvl="0"/>
            <a:endParaRPr lang="en-US" sz="2400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 lvl="0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Transaction fees</a:t>
            </a:r>
          </a:p>
          <a:p>
            <a:pPr lvl="0"/>
            <a:endParaRPr lang="en-US" sz="2400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 lvl="0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Early stage private equity company</a:t>
            </a:r>
          </a:p>
          <a:p>
            <a:pPr lvl="0"/>
            <a:endParaRPr lang="en-US" sz="2400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  <a:p>
            <a:pPr lvl="0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Conservative estimates put first year equity value in funded startups at $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600,000.</a:t>
            </a:r>
          </a:p>
          <a:p>
            <a:pPr lvl="0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 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093296"/>
            <a:ext cx="936104" cy="69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81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2"/>
            <a:ext cx="8940696" cy="623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51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115505" cy="5444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61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395536" y="548680"/>
            <a:ext cx="8229600" cy="738633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PARTNERS/backers</a:t>
            </a:r>
            <a:endParaRPr lang="en" dirty="0">
              <a:solidFill>
                <a:schemeClr val="accent3">
                  <a:lumMod val="75000"/>
                </a:schemeClr>
              </a:solidFill>
              <a:latin typeface="Perpetua Titling MT" pitchFamily="18" charset="0"/>
            </a:endParaRPr>
          </a:p>
        </p:txBody>
      </p:sp>
      <p:sp>
        <p:nvSpPr>
          <p:cNvPr id="4" name="Shape 44"/>
          <p:cNvSpPr/>
          <p:nvPr/>
        </p:nvSpPr>
        <p:spPr>
          <a:xfrm>
            <a:off x="170598" y="6093296"/>
            <a:ext cx="8865898" cy="7647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5" name="Shape 59"/>
          <p:cNvSpPr/>
          <p:nvPr/>
        </p:nvSpPr>
        <p:spPr>
          <a:xfrm rot="16200000">
            <a:off x="4370176" y="-4333664"/>
            <a:ext cx="476672" cy="914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6201603" cy="173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://www.apps4africa.org/images/a4a_2012_tran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050" y="3284984"/>
            <a:ext cx="2920781" cy="292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2682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395536" y="548680"/>
            <a:ext cx="8229600" cy="738633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PARTNERS/backers</a:t>
            </a:r>
            <a:endParaRPr lang="en" dirty="0">
              <a:solidFill>
                <a:schemeClr val="accent3">
                  <a:lumMod val="75000"/>
                </a:schemeClr>
              </a:solidFill>
              <a:latin typeface="Perpetua Titling MT" pitchFamily="18" charset="0"/>
            </a:endParaRPr>
          </a:p>
        </p:txBody>
      </p:sp>
      <p:sp>
        <p:nvSpPr>
          <p:cNvPr id="4" name="Shape 44"/>
          <p:cNvSpPr/>
          <p:nvPr/>
        </p:nvSpPr>
        <p:spPr>
          <a:xfrm>
            <a:off x="170598" y="6093296"/>
            <a:ext cx="8865898" cy="7647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5" name="Shape 59"/>
          <p:cNvSpPr/>
          <p:nvPr/>
        </p:nvSpPr>
        <p:spPr>
          <a:xfrm rot="16200000">
            <a:off x="4370176" y="-4333664"/>
            <a:ext cx="476672" cy="914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532447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408" y="3501008"/>
            <a:ext cx="187220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10824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395536" y="548680"/>
            <a:ext cx="8229600" cy="738633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PARTNERS/backers</a:t>
            </a:r>
            <a:endParaRPr lang="en" dirty="0">
              <a:solidFill>
                <a:schemeClr val="accent3">
                  <a:lumMod val="75000"/>
                </a:schemeClr>
              </a:solidFill>
              <a:latin typeface="Perpetua Titling MT" pitchFamily="18" charset="0"/>
            </a:endParaRPr>
          </a:p>
        </p:txBody>
      </p:sp>
      <p:sp>
        <p:nvSpPr>
          <p:cNvPr id="4" name="Shape 44"/>
          <p:cNvSpPr/>
          <p:nvPr/>
        </p:nvSpPr>
        <p:spPr>
          <a:xfrm>
            <a:off x="170598" y="6093296"/>
            <a:ext cx="8865898" cy="7647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5" name="Shape 59"/>
          <p:cNvSpPr/>
          <p:nvPr/>
        </p:nvSpPr>
        <p:spPr>
          <a:xfrm rot="16200000">
            <a:off x="4370176" y="-4333664"/>
            <a:ext cx="476672" cy="914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263" y="1767756"/>
            <a:ext cx="5112568" cy="1303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759" y="3091780"/>
            <a:ext cx="34575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2985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323528" y="476673"/>
            <a:ext cx="8229600" cy="1292631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Traction</a:t>
            </a:r>
            <a:b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</a:b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Perpetua Titling MT" pitchFamily="18" charset="0"/>
              </a:rPr>
              <a:t>covered BY;</a:t>
            </a:r>
            <a:endParaRPr lang="en" dirty="0">
              <a:solidFill>
                <a:schemeClr val="accent1">
                  <a:lumMod val="50000"/>
                </a:schemeClr>
              </a:solidFill>
              <a:latin typeface="Perpetua Titling MT" pitchFamily="18" charset="0"/>
            </a:endParaRPr>
          </a:p>
        </p:txBody>
      </p:sp>
      <p:sp>
        <p:nvSpPr>
          <p:cNvPr id="4" name="Shape 44"/>
          <p:cNvSpPr/>
          <p:nvPr/>
        </p:nvSpPr>
        <p:spPr>
          <a:xfrm>
            <a:off x="170598" y="6093296"/>
            <a:ext cx="8865898" cy="7647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5" name="Shape 59"/>
          <p:cNvSpPr/>
          <p:nvPr/>
        </p:nvSpPr>
        <p:spPr>
          <a:xfrm rot="16200000">
            <a:off x="4370176" y="-4333664"/>
            <a:ext cx="476672" cy="914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152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043" y="2060848"/>
            <a:ext cx="278130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060848"/>
            <a:ext cx="1584176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77194" y="3653547"/>
            <a:ext cx="16273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3A81BA">
                    <a:lumMod val="50000"/>
                  </a:srgbClr>
                </a:solidFill>
                <a:latin typeface="Perpetua Titling MT" pitchFamily="18" charset="0"/>
              </a:rPr>
              <a:t>WINNERS OF;</a:t>
            </a:r>
            <a:endParaRPr lang="en-GB" dirty="0"/>
          </a:p>
        </p:txBody>
      </p:sp>
      <p:pic>
        <p:nvPicPr>
          <p:cNvPr id="11" name="Picture 4" descr="http://www.apps4africa.org/images/a4a_2012_trans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72" y="4293096"/>
            <a:ext cx="1584175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918" y="4304556"/>
            <a:ext cx="325755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 descr="C:\Users\Will\Pictures\Kairos 5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61496"/>
            <a:ext cx="2494749" cy="124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8358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332656"/>
            <a:ext cx="2483322" cy="300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51920" y="49312"/>
            <a:ext cx="731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TEAM</a:t>
            </a:r>
            <a:endParaRPr lang="en-GB" b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945" y="332656"/>
            <a:ext cx="2273240" cy="303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2656"/>
            <a:ext cx="3003154" cy="300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3501008"/>
            <a:ext cx="2351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William Edem Senyo</a:t>
            </a:r>
          </a:p>
          <a:p>
            <a:pPr algn="ctr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CEO</a:t>
            </a:r>
            <a:endParaRPr lang="en-GB" b="1" dirty="0">
              <a:solidFill>
                <a:schemeClr val="accent3">
                  <a:lumMod val="75000"/>
                </a:schemeClr>
              </a:solidFill>
              <a:latin typeface="Perpetua Titling MT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72174" y="3501008"/>
            <a:ext cx="2177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HEATHER COCHRAN</a:t>
            </a:r>
          </a:p>
          <a:p>
            <a:pPr algn="ctr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COO</a:t>
            </a:r>
            <a:endParaRPr lang="en-GB" b="1" dirty="0">
              <a:solidFill>
                <a:schemeClr val="accent3">
                  <a:lumMod val="75000"/>
                </a:schemeClr>
              </a:solidFill>
              <a:latin typeface="Perpetua Titling MT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160" y="3501008"/>
            <a:ext cx="2412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MADELINE VELTTURO</a:t>
            </a:r>
          </a:p>
          <a:p>
            <a:pPr algn="ctr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Perpetua Titling MT" pitchFamily="18" charset="0"/>
              </a:rPr>
              <a:t>INVESTOR RELATIONS  </a:t>
            </a:r>
            <a:endParaRPr lang="en-GB" b="1" dirty="0">
              <a:solidFill>
                <a:schemeClr val="accent3">
                  <a:lumMod val="75000"/>
                </a:schemeClr>
              </a:solidFill>
              <a:latin typeface="Perpetua Titling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467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488747" y="2681075"/>
            <a:ext cx="8229600" cy="1107965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algn="ctr">
              <a:buNone/>
            </a:pPr>
            <a:r>
              <a:rPr lang="en-US" sz="6000" b="0" dirty="0" smtClean="0">
                <a:solidFill>
                  <a:schemeClr val="accent1">
                    <a:lumMod val="75000"/>
                  </a:schemeClr>
                </a:solidFill>
                <a:latin typeface="Perpetua Titling MT" pitchFamily="18" charset="0"/>
              </a:rPr>
              <a:t>THANK </a:t>
            </a:r>
            <a:r>
              <a:rPr lang="en-US" sz="6000" b="0" dirty="0" smtClean="0">
                <a:solidFill>
                  <a:schemeClr val="accent1">
                    <a:lumMod val="75000"/>
                  </a:schemeClr>
                </a:solidFill>
                <a:latin typeface="Perpetua Titling MT" pitchFamily="18" charset="0"/>
              </a:rPr>
              <a:t>YOU!</a:t>
            </a:r>
            <a:endParaRPr lang="en" sz="6000" b="0" dirty="0">
              <a:solidFill>
                <a:schemeClr val="accent1">
                  <a:lumMod val="75000"/>
                </a:schemeClr>
              </a:solidFill>
              <a:latin typeface="Perpetua Titling MT" pitchFamily="18" charset="0"/>
            </a:endParaRPr>
          </a:p>
        </p:txBody>
      </p:sp>
      <p:sp>
        <p:nvSpPr>
          <p:cNvPr id="4" name="Shape 44"/>
          <p:cNvSpPr/>
          <p:nvPr/>
        </p:nvSpPr>
        <p:spPr>
          <a:xfrm>
            <a:off x="170598" y="6093296"/>
            <a:ext cx="8865898" cy="7647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5" name="Shape 59"/>
          <p:cNvSpPr/>
          <p:nvPr/>
        </p:nvSpPr>
        <p:spPr>
          <a:xfrm rot="16200000">
            <a:off x="4370176" y="-4333664"/>
            <a:ext cx="476672" cy="914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5032973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488747" y="1769939"/>
            <a:ext cx="8229600" cy="2739181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algn="ctr">
              <a:buNone/>
            </a:pPr>
            <a:r>
              <a:rPr lang="en-US" sz="16600" b="0" dirty="0" smtClean="0">
                <a:solidFill>
                  <a:schemeClr val="accent1">
                    <a:lumMod val="75000"/>
                  </a:schemeClr>
                </a:solidFill>
                <a:latin typeface="Perpetua Titling MT" pitchFamily="18" charset="0"/>
              </a:rPr>
              <a:t>?</a:t>
            </a:r>
            <a:endParaRPr lang="en" sz="16600" b="0" dirty="0">
              <a:solidFill>
                <a:schemeClr val="accent1">
                  <a:lumMod val="75000"/>
                </a:schemeClr>
              </a:solidFill>
              <a:latin typeface="Perpetua Titling MT" pitchFamily="18" charset="0"/>
            </a:endParaRPr>
          </a:p>
        </p:txBody>
      </p:sp>
      <p:sp>
        <p:nvSpPr>
          <p:cNvPr id="4" name="Shape 44"/>
          <p:cNvSpPr/>
          <p:nvPr/>
        </p:nvSpPr>
        <p:spPr>
          <a:xfrm>
            <a:off x="170598" y="6093296"/>
            <a:ext cx="8865898" cy="7647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5" name="Shape 59"/>
          <p:cNvSpPr/>
          <p:nvPr/>
        </p:nvSpPr>
        <p:spPr>
          <a:xfrm rot="16200000">
            <a:off x="4370176" y="-4333664"/>
            <a:ext cx="476672" cy="914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6092727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312</Words>
  <Application>Microsoft Office PowerPoint</Application>
  <PresentationFormat>On-screen Show (4:3)</PresentationFormat>
  <Paragraphs>77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/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PARTNERS/backers</vt:lpstr>
      <vt:lpstr>PARTNERS/backers</vt:lpstr>
      <vt:lpstr>PARTNERS/backers</vt:lpstr>
      <vt:lpstr>Traction  covered BY;</vt:lpstr>
      <vt:lpstr>PowerPoint Presentation</vt:lpstr>
      <vt:lpstr>THANK YOU!</vt:lpstr>
      <vt:lpstr>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</dc:creator>
  <cp:lastModifiedBy>Will</cp:lastModifiedBy>
  <cp:revision>93</cp:revision>
  <dcterms:modified xsi:type="dcterms:W3CDTF">2013-05-28T16:33:38Z</dcterms:modified>
</cp:coreProperties>
</file>