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319" r:id="rId4"/>
    <p:sldId id="323" r:id="rId5"/>
    <p:sldId id="327" r:id="rId6"/>
    <p:sldId id="324" r:id="rId7"/>
    <p:sldId id="326" r:id="rId8"/>
    <p:sldId id="321" r:id="rId9"/>
    <p:sldId id="328" r:id="rId10"/>
    <p:sldId id="315" r:id="rId11"/>
    <p:sldId id="320" r:id="rId12"/>
    <p:sldId id="330" r:id="rId13"/>
    <p:sldId id="325" r:id="rId14"/>
    <p:sldId id="32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855" autoAdjust="0"/>
  </p:normalViewPr>
  <p:slideViewPr>
    <p:cSldViewPr>
      <p:cViewPr varScale="1">
        <p:scale>
          <a:sx n="39" d="100"/>
          <a:sy n="39" d="100"/>
        </p:scale>
        <p:origin x="-72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51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EF474-3AF8-43E3-A7BC-EAFA77DA6A54}" type="datetimeFigureOut">
              <a:rPr lang="en-AU" smtClean="0"/>
              <a:pPr/>
              <a:t>29/05/2013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841C7D-7ACF-40C5-8AAC-24F7B5420824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43078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DB7D41-9B99-4EB5-A950-3AACB8450F95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41C7D-7ACF-40C5-8AAC-24F7B5420824}" type="slidenum">
              <a:rPr lang="en-AU" smtClean="0"/>
              <a:pPr/>
              <a:t>4</a:t>
            </a:fld>
            <a:endParaRPr lang="en-A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41C7D-7ACF-40C5-8AAC-24F7B5420824}" type="slidenum">
              <a:rPr lang="en-AU" smtClean="0"/>
              <a:pPr/>
              <a:t>10</a:t>
            </a:fld>
            <a:endParaRPr lang="en-A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41C7D-7ACF-40C5-8AAC-24F7B5420824}" type="slidenum">
              <a:rPr lang="en-AU" smtClean="0"/>
              <a:pPr/>
              <a:t>11</a:t>
            </a:fld>
            <a:endParaRPr lang="en-A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57E78-B804-47A4-BAF6-86D72E9D1C40}" type="datetimeFigureOut">
              <a:rPr lang="en-AU" smtClean="0"/>
              <a:pPr/>
              <a:t>29/05/2013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82F52-2EE3-4DFF-816F-AA973AA091B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17315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57E78-B804-47A4-BAF6-86D72E9D1C40}" type="datetimeFigureOut">
              <a:rPr lang="en-AU" smtClean="0"/>
              <a:pPr/>
              <a:t>29/05/2013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82F52-2EE3-4DFF-816F-AA973AA091B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44008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57E78-B804-47A4-BAF6-86D72E9D1C40}" type="datetimeFigureOut">
              <a:rPr lang="en-AU" smtClean="0"/>
              <a:pPr/>
              <a:t>29/05/2013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82F52-2EE3-4DFF-816F-AA973AA091B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30701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030A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57E78-B804-47A4-BAF6-86D72E9D1C40}" type="datetimeFigureOut">
              <a:rPr lang="en-AU" smtClean="0"/>
              <a:pPr/>
              <a:t>29/05/2013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82F52-2EE3-4DFF-816F-AA973AA091B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49210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57E78-B804-47A4-BAF6-86D72E9D1C40}" type="datetimeFigureOut">
              <a:rPr lang="en-AU" smtClean="0"/>
              <a:pPr/>
              <a:t>29/05/2013</a:t>
            </a:fld>
            <a:endParaRPr lang="en-A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82F52-2EE3-4DFF-816F-AA973AA091B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84253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57E78-B804-47A4-BAF6-86D72E9D1C40}" type="datetimeFigureOut">
              <a:rPr lang="en-AU" smtClean="0"/>
              <a:pPr/>
              <a:t>29/05/2013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82F52-2EE3-4DFF-816F-AA973AA091B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23670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57E78-B804-47A4-BAF6-86D72E9D1C40}" type="datetimeFigureOut">
              <a:rPr lang="en-AU" smtClean="0"/>
              <a:pPr/>
              <a:t>29/05/2013</a:t>
            </a:fld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82F52-2EE3-4DFF-816F-AA973AA091B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87824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57E78-B804-47A4-BAF6-86D72E9D1C40}" type="datetimeFigureOut">
              <a:rPr lang="en-AU" smtClean="0"/>
              <a:pPr/>
              <a:t>29/05/2013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82F52-2EE3-4DFF-816F-AA973AA091B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21984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57E78-B804-47A4-BAF6-86D72E9D1C40}" type="datetimeFigureOut">
              <a:rPr lang="en-AU" smtClean="0"/>
              <a:pPr/>
              <a:t>29/05/2013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82F52-2EE3-4DFF-816F-AA973AA091B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39123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57E78-B804-47A4-BAF6-86D72E9D1C40}" type="datetimeFigureOut">
              <a:rPr lang="en-AU" smtClean="0"/>
              <a:pPr/>
              <a:t>29/05/2013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82F52-2EE3-4DFF-816F-AA973AA091B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42469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57E78-B804-47A4-BAF6-86D72E9D1C40}" type="datetimeFigureOut">
              <a:rPr lang="en-AU" smtClean="0"/>
              <a:pPr/>
              <a:t>29/05/2013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82F52-2EE3-4DFF-816F-AA973AA091B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73137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1AAAD-FC30-4101-90A6-F67FA346ACBA}" type="datetime1">
              <a:rPr lang="en-US">
                <a:solidFill>
                  <a:srgbClr val="000000"/>
                </a:solidFill>
              </a:rPr>
              <a:pPr>
                <a:defRPr/>
              </a:pPr>
              <a:t>5/29/2013</a:t>
            </a:fld>
            <a:endParaRPr lang="en-AU" dirty="0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>
                <a:solidFill>
                  <a:srgbClr val="000000"/>
                </a:solidFill>
              </a:rPr>
              <a:t>IFC STANDARD FORMAT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C9CDEC-F149-4160-82CA-0335ACA5139B}" type="slidenum">
              <a:rPr lang="en-A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A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6302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5EA1A-4B2E-4172-8E4E-4F3F12C2CB0F}" type="datetime1">
              <a:rPr lang="en-US">
                <a:solidFill>
                  <a:srgbClr val="000000"/>
                </a:solidFill>
              </a:rPr>
              <a:pPr>
                <a:defRPr/>
              </a:pPr>
              <a:t>5/29/2013</a:t>
            </a:fld>
            <a:endParaRPr lang="en-AU" dirty="0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>
                <a:solidFill>
                  <a:srgbClr val="000000"/>
                </a:solidFill>
              </a:rPr>
              <a:t>IFC STANDARD FORMAT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AF9ADE-DBC0-425E-8A89-7B97AF5497D4}" type="slidenum">
              <a:rPr lang="en-A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A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062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C547A-1DD5-4F82-900B-20885D98FC89}" type="datetime1">
              <a:rPr lang="en-US">
                <a:solidFill>
                  <a:srgbClr val="000000"/>
                </a:solidFill>
              </a:rPr>
              <a:pPr>
                <a:defRPr/>
              </a:pPr>
              <a:t>5/29/2013</a:t>
            </a:fld>
            <a:endParaRPr lang="en-AU" dirty="0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>
                <a:solidFill>
                  <a:srgbClr val="000000"/>
                </a:solidFill>
              </a:rPr>
              <a:t>IFC STANDARD FORMAT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00E71F-5B44-4836-B71D-044E74CE582D}" type="slidenum">
              <a:rPr lang="en-A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A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677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1C37A6-0A57-4097-AC91-EFAF6F5970A2}" type="datetime1">
              <a:rPr lang="en-US">
                <a:solidFill>
                  <a:srgbClr val="000000"/>
                </a:solidFill>
              </a:rPr>
              <a:pPr>
                <a:defRPr/>
              </a:pPr>
              <a:t>5/29/2013</a:t>
            </a:fld>
            <a:endParaRPr lang="en-AU" dirty="0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>
                <a:solidFill>
                  <a:srgbClr val="000000"/>
                </a:solidFill>
              </a:rPr>
              <a:t>IFC STANDARD FORMAT</a:t>
            </a: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5ABE9-B8C9-46CB-9E82-663FDF52A70A}" type="slidenum">
              <a:rPr lang="en-A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A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353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651D0-7FE3-498F-8E07-A487AAD62904}" type="datetime1">
              <a:rPr lang="en-US">
                <a:solidFill>
                  <a:srgbClr val="000000"/>
                </a:solidFill>
              </a:rPr>
              <a:pPr>
                <a:defRPr/>
              </a:pPr>
              <a:t>5/29/2013</a:t>
            </a:fld>
            <a:endParaRPr lang="en-AU" dirty="0">
              <a:solidFill>
                <a:srgbClr val="000000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>
                <a:solidFill>
                  <a:srgbClr val="000000"/>
                </a:solidFill>
              </a:rPr>
              <a:t>IFC STANDARD FORMAT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D2F25E-7729-491E-AFDA-383DAF7D7602}" type="slidenum">
              <a:rPr lang="en-A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A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7583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0E9B82-C352-450C-AF14-1E7B1C0D8D23}" type="datetime1">
              <a:rPr lang="en-US">
                <a:solidFill>
                  <a:srgbClr val="000000"/>
                </a:solidFill>
              </a:rPr>
              <a:pPr>
                <a:defRPr/>
              </a:pPr>
              <a:t>5/29/2013</a:t>
            </a:fld>
            <a:endParaRPr lang="en-AU" dirty="0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>
                <a:solidFill>
                  <a:srgbClr val="000000"/>
                </a:solidFill>
              </a:rPr>
              <a:t>IFC STANDARD FORMAT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D0625-DF21-4978-8903-F3D942BE8AE4}" type="slidenum">
              <a:rPr lang="en-A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A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7862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D33D23-940B-4DA2-91FC-2CD8598666E0}" type="datetime1">
              <a:rPr lang="en-US">
                <a:solidFill>
                  <a:srgbClr val="000000"/>
                </a:solidFill>
              </a:rPr>
              <a:pPr>
                <a:defRPr/>
              </a:pPr>
              <a:t>5/29/2013</a:t>
            </a:fld>
            <a:endParaRPr lang="en-AU" dirty="0">
              <a:solidFill>
                <a:srgbClr val="000000"/>
              </a:solidFill>
            </a:endParaRPr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>
                <a:solidFill>
                  <a:srgbClr val="000000"/>
                </a:solidFill>
              </a:rPr>
              <a:t>IFC STANDARD FORMAT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C91A88-8272-4A93-A4B9-2B03955874E5}" type="slidenum">
              <a:rPr lang="en-A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A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515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4BE58B-EF2A-4163-BAF3-340981A0A909}" type="datetime1">
              <a:rPr lang="en-US">
                <a:solidFill>
                  <a:srgbClr val="000000"/>
                </a:solidFill>
              </a:rPr>
              <a:pPr>
                <a:defRPr/>
              </a:pPr>
              <a:t>5/29/2013</a:t>
            </a:fld>
            <a:endParaRPr lang="en-AU" dirty="0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>
                <a:solidFill>
                  <a:srgbClr val="000000"/>
                </a:solidFill>
              </a:rPr>
              <a:t>IFC STANDARD FORMAT</a:t>
            </a: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5A10E-265B-4D9C-8D1B-7D0B65E6B7B0}" type="slidenum">
              <a:rPr lang="en-A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A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3267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C0E78F-E86E-401D-804B-8CEF316165F5}" type="datetime1">
              <a:rPr lang="en-US">
                <a:solidFill>
                  <a:srgbClr val="000000"/>
                </a:solidFill>
              </a:rPr>
              <a:pPr>
                <a:defRPr/>
              </a:pPr>
              <a:t>5/29/2013</a:t>
            </a:fld>
            <a:endParaRPr lang="en-AU" dirty="0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>
                <a:solidFill>
                  <a:srgbClr val="000000"/>
                </a:solidFill>
              </a:rPr>
              <a:t>IFC STANDARD FORMAT</a:t>
            </a: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482133-BE35-435E-83F0-ECFC8D0EF0AA}" type="slidenum">
              <a:rPr lang="en-A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A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566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4200F-37D4-455F-A7A8-221D94BD9E20}" type="datetime1">
              <a:rPr lang="en-US">
                <a:solidFill>
                  <a:srgbClr val="000000"/>
                </a:solidFill>
              </a:rPr>
              <a:pPr>
                <a:defRPr/>
              </a:pPr>
              <a:t>5/29/2013</a:t>
            </a:fld>
            <a:endParaRPr lang="en-AU" dirty="0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>
                <a:solidFill>
                  <a:srgbClr val="000000"/>
                </a:solidFill>
              </a:rPr>
              <a:t>IFC STANDARD FORMAT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EE817-D922-4FFB-A43F-8B7C4948852D}" type="slidenum">
              <a:rPr lang="en-A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A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1724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188913"/>
            <a:ext cx="2058988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88913"/>
            <a:ext cx="6029325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599846-2F18-400D-9552-ED05CFABE87A}" type="datetime1">
              <a:rPr lang="en-US">
                <a:solidFill>
                  <a:srgbClr val="000000"/>
                </a:solidFill>
              </a:rPr>
              <a:pPr>
                <a:defRPr/>
              </a:pPr>
              <a:t>5/29/2013</a:t>
            </a:fld>
            <a:endParaRPr lang="en-AU" dirty="0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>
                <a:solidFill>
                  <a:srgbClr val="000000"/>
                </a:solidFill>
              </a:rPr>
              <a:t>IFC STANDARD FORMAT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0E688F-5652-4F70-8B2A-8E48D108FD7E}" type="slidenum">
              <a:rPr lang="en-A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A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1747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1F3E89-A3D3-4A8C-AAC8-EA98B24A04F4}" type="datetime1">
              <a:rPr lang="en-US">
                <a:solidFill>
                  <a:srgbClr val="000000"/>
                </a:solidFill>
              </a:rPr>
              <a:pPr>
                <a:defRPr/>
              </a:pPr>
              <a:t>5/29/2013</a:t>
            </a:fld>
            <a:endParaRPr lang="en-AU" dirty="0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>
                <a:solidFill>
                  <a:srgbClr val="000000"/>
                </a:solidFill>
              </a:rPr>
              <a:t>IFC STANDARD FORMAT</a:t>
            </a: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58AC00-5D4A-4CAB-8429-952467322868}" type="slidenum">
              <a:rPr lang="en-A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A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8918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E077E1-1DFB-4C2E-9118-5EF55C8F188F}" type="datetime1">
              <a:rPr lang="en-US">
                <a:solidFill>
                  <a:srgbClr val="000000"/>
                </a:solidFill>
              </a:rPr>
              <a:pPr>
                <a:defRPr/>
              </a:pPr>
              <a:t>5/29/2013</a:t>
            </a:fld>
            <a:endParaRPr lang="en-AU" dirty="0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>
                <a:solidFill>
                  <a:srgbClr val="000000"/>
                </a:solidFill>
              </a:rPr>
              <a:t>IFC STANDARD FORMAT</a:t>
            </a: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E35C8-C89B-4EED-BCCF-4A4420DE6BC1}" type="slidenum">
              <a:rPr lang="en-A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A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525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57E78-B804-47A4-BAF6-86D72E9D1C40}" type="datetimeFigureOut">
              <a:rPr lang="en-AU" smtClean="0"/>
              <a:pPr/>
              <a:t>29/05/2013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82F52-2EE3-4DFF-816F-AA973AA091B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81640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7030A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ICTAlternateLogo2_White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55650" y="188913"/>
            <a:ext cx="93662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483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80808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88913"/>
            <a:ext cx="82296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</a:p>
        </p:txBody>
      </p:sp>
      <p:sp>
        <p:nvSpPr>
          <p:cNvPr id="1029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sp>
        <p:nvSpPr>
          <p:cNvPr id="53248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C35CBF8-2A3A-4743-ABFA-5F41F51ED772}" type="datetime1">
              <a:rPr lang="en-US">
                <a:solidFill>
                  <a:srgbClr val="000000"/>
                </a:solidFill>
                <a:ea typeface="Arial Unicode MS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5/29/2013</a:t>
            </a:fld>
            <a:endParaRPr lang="en-AU" dirty="0">
              <a:solidFill>
                <a:srgbClr val="000000"/>
              </a:solidFill>
              <a:ea typeface="Arial Unicode MS" pitchFamily="34" charset="-128"/>
            </a:endParaRPr>
          </a:p>
        </p:txBody>
      </p:sp>
      <p:sp>
        <p:nvSpPr>
          <p:cNvPr id="53248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>
                <a:solidFill>
                  <a:srgbClr val="000000"/>
                </a:solidFill>
                <a:ea typeface="Arial Unicode MS" pitchFamily="34" charset="-128"/>
              </a:rPr>
              <a:t>IFC STANDARD FORMAT</a:t>
            </a:r>
          </a:p>
        </p:txBody>
      </p:sp>
      <p:sp>
        <p:nvSpPr>
          <p:cNvPr id="53248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31013" y="63373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E84B9E-60CC-445D-B3FC-925EB186AA0A}" type="slidenum">
              <a:rPr lang="en-AU">
                <a:solidFill>
                  <a:srgbClr val="000000"/>
                </a:solidFill>
                <a:ea typeface="Arial Unicode MS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AU" dirty="0">
              <a:solidFill>
                <a:srgbClr val="000000"/>
              </a:solidFill>
              <a:ea typeface="Arial Unicode MS" pitchFamily="34" charset="-128"/>
            </a:endParaRPr>
          </a:p>
        </p:txBody>
      </p:sp>
      <p:pic>
        <p:nvPicPr>
          <p:cNvPr id="1033" name="Picture 11" descr="infodev_logo (for GICT presentations)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39750" y="333375"/>
            <a:ext cx="11525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5678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Arial Unicode MS" pitchFamily="34" charset="-128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Arial Unicode MS" pitchFamily="34" charset="-128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Arial Unicode MS" pitchFamily="34" charset="-128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Arial Unicode MS" pitchFamily="34" charset="-128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Arial Unicode MS" pitchFamily="34" charset="-128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Arial Unicode MS" pitchFamily="34" charset="-128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Arial Unicode MS" pitchFamily="34" charset="-128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Arial Unicode MS" pitchFamily="34" charset="-128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21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2.xml"/><Relationship Id="rId5" Type="http://schemas.openxmlformats.org/officeDocument/2006/relationships/image" Target="../media/image25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612576" y="1844824"/>
            <a:ext cx="6264696" cy="1470025"/>
          </a:xfrm>
        </p:spPr>
        <p:txBody>
          <a:bodyPr>
            <a:noAutofit/>
          </a:bodyPr>
          <a:lstStyle/>
          <a:p>
            <a:pPr>
              <a:spcAft>
                <a:spcPts val="2400"/>
              </a:spcAft>
            </a:pPr>
            <a:r>
              <a:rPr lang="en-AU" sz="4800" b="1" dirty="0" smtClean="0">
                <a:solidFill>
                  <a:srgbClr val="FF0000"/>
                </a:solidFill>
              </a:rPr>
              <a:t>INCUBATION!</a:t>
            </a:r>
            <a:br>
              <a:rPr lang="en-AU" sz="4800" b="1" dirty="0" smtClean="0">
                <a:solidFill>
                  <a:srgbClr val="FF0000"/>
                </a:solidFill>
              </a:rPr>
            </a:br>
            <a:r>
              <a:rPr lang="en-AU" sz="4000" b="1" dirty="0" smtClean="0">
                <a:solidFill>
                  <a:srgbClr val="FF0000"/>
                </a:solidFill>
              </a:rPr>
              <a:t>What’s Working...?</a:t>
            </a:r>
            <a:br>
              <a:rPr lang="en-AU" sz="4000" b="1" dirty="0" smtClean="0">
                <a:solidFill>
                  <a:srgbClr val="FF0000"/>
                </a:solidFill>
              </a:rPr>
            </a:br>
            <a:r>
              <a:rPr lang="en-AU" sz="4000" b="1" dirty="0" smtClean="0">
                <a:solidFill>
                  <a:srgbClr val="FF0000"/>
                </a:solidFill>
              </a:rPr>
              <a:t>What’s Not...? </a:t>
            </a:r>
            <a:br>
              <a:rPr lang="en-AU" sz="4000" b="1" dirty="0" smtClean="0">
                <a:solidFill>
                  <a:srgbClr val="FF0000"/>
                </a:solidFill>
              </a:rPr>
            </a:br>
            <a:r>
              <a:rPr lang="en-AU" sz="4000" b="1" dirty="0" smtClean="0">
                <a:solidFill>
                  <a:srgbClr val="FF0000"/>
                </a:solidFill>
              </a:rPr>
              <a:t>+ some Global Trends</a:t>
            </a:r>
            <a:endParaRPr lang="en-AU" sz="4000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4221088"/>
            <a:ext cx="8748464" cy="2448272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AU" b="1" dirty="0" smtClean="0">
                <a:solidFill>
                  <a:schemeClr val="tx1"/>
                </a:solidFill>
              </a:rPr>
              <a:t>Cesar Yammal, </a:t>
            </a:r>
            <a:r>
              <a:rPr lang="en-AU" i="1" dirty="0" smtClean="0">
                <a:solidFill>
                  <a:schemeClr val="tx1"/>
                </a:solidFill>
              </a:rPr>
              <a:t>infoDev</a:t>
            </a:r>
            <a:r>
              <a:rPr lang="en-AU" dirty="0" smtClean="0">
                <a:solidFill>
                  <a:schemeClr val="tx1"/>
                </a:solidFill>
              </a:rPr>
              <a:t> Latin America &amp; Caribbean Region</a:t>
            </a:r>
          </a:p>
          <a:p>
            <a:pPr algn="l"/>
            <a:r>
              <a:rPr lang="en-AU" b="1" dirty="0" smtClean="0">
                <a:solidFill>
                  <a:schemeClr val="tx1"/>
                </a:solidFill>
              </a:rPr>
              <a:t>Heinz Fiedler, </a:t>
            </a:r>
            <a:r>
              <a:rPr lang="en-AU" i="1" dirty="0" smtClean="0">
                <a:solidFill>
                  <a:schemeClr val="tx1"/>
                </a:solidFill>
              </a:rPr>
              <a:t>infoDev</a:t>
            </a:r>
            <a:r>
              <a:rPr lang="en-AU" dirty="0" smtClean="0">
                <a:solidFill>
                  <a:schemeClr val="tx1"/>
                </a:solidFill>
              </a:rPr>
              <a:t> Middle East and North Africa Region</a:t>
            </a:r>
          </a:p>
          <a:p>
            <a:pPr algn="l"/>
            <a:r>
              <a:rPr lang="en-AU" b="1" dirty="0" smtClean="0">
                <a:solidFill>
                  <a:schemeClr val="tx1"/>
                </a:solidFill>
              </a:rPr>
              <a:t>Jill Sawers, </a:t>
            </a:r>
            <a:r>
              <a:rPr lang="en-AU" i="1" dirty="0" smtClean="0">
                <a:solidFill>
                  <a:schemeClr val="tx1"/>
                </a:solidFill>
              </a:rPr>
              <a:t>infoDev</a:t>
            </a:r>
            <a:r>
              <a:rPr lang="en-AU" dirty="0" smtClean="0">
                <a:solidFill>
                  <a:schemeClr val="tx1"/>
                </a:solidFill>
              </a:rPr>
              <a:t> Africa Region</a:t>
            </a:r>
          </a:p>
          <a:p>
            <a:pPr algn="l"/>
            <a:r>
              <a:rPr lang="en-AU" b="1" dirty="0" smtClean="0">
                <a:solidFill>
                  <a:schemeClr val="tx1"/>
                </a:solidFill>
              </a:rPr>
              <a:t>Julian Webb, </a:t>
            </a:r>
            <a:r>
              <a:rPr lang="en-AU" i="1" dirty="0" smtClean="0">
                <a:solidFill>
                  <a:schemeClr val="tx1"/>
                </a:solidFill>
              </a:rPr>
              <a:t>infoDev</a:t>
            </a:r>
            <a:r>
              <a:rPr lang="en-AU" dirty="0" smtClean="0">
                <a:solidFill>
                  <a:schemeClr val="tx1"/>
                </a:solidFill>
              </a:rPr>
              <a:t> Asia Pacific Region</a:t>
            </a:r>
          </a:p>
          <a:p>
            <a:pPr algn="l"/>
            <a:r>
              <a:rPr lang="en-AU" b="1" dirty="0" smtClean="0">
                <a:solidFill>
                  <a:schemeClr val="tx1"/>
                </a:solidFill>
              </a:rPr>
              <a:t>Stefan Schandera, </a:t>
            </a:r>
            <a:r>
              <a:rPr lang="en-AU" i="1" dirty="0" smtClean="0">
                <a:solidFill>
                  <a:schemeClr val="tx1"/>
                </a:solidFill>
              </a:rPr>
              <a:t>infoDev</a:t>
            </a:r>
            <a:r>
              <a:rPr lang="en-AU" dirty="0" smtClean="0">
                <a:solidFill>
                  <a:schemeClr val="tx1"/>
                </a:solidFill>
              </a:rPr>
              <a:t> Eastern and Central European Region</a:t>
            </a:r>
          </a:p>
          <a:p>
            <a:pPr algn="l"/>
            <a:r>
              <a:rPr lang="en-AU" b="1" dirty="0" smtClean="0">
                <a:solidFill>
                  <a:schemeClr val="tx1"/>
                </a:solidFill>
              </a:rPr>
              <a:t>Steve Giddings,</a:t>
            </a:r>
            <a:r>
              <a:rPr lang="en-AU" b="1" i="1" dirty="0" smtClean="0">
                <a:solidFill>
                  <a:schemeClr val="tx1"/>
                </a:solidFill>
              </a:rPr>
              <a:t> </a:t>
            </a:r>
            <a:r>
              <a:rPr lang="en-AU" i="1" dirty="0" smtClean="0">
                <a:solidFill>
                  <a:schemeClr val="tx1"/>
                </a:solidFill>
              </a:rPr>
              <a:t>infoDev </a:t>
            </a:r>
            <a:r>
              <a:rPr lang="en-AU" dirty="0" smtClean="0">
                <a:solidFill>
                  <a:schemeClr val="tx1"/>
                </a:solidFill>
              </a:rPr>
              <a:t>Africa Region</a:t>
            </a:r>
          </a:p>
          <a:p>
            <a:pPr algn="l"/>
            <a:endParaRPr lang="en-AU" dirty="0" smtClean="0">
              <a:solidFill>
                <a:schemeClr val="tx1"/>
              </a:solidFill>
            </a:endParaRPr>
          </a:p>
          <a:p>
            <a:r>
              <a:rPr lang="en-AU" sz="1800" b="1" dirty="0" smtClean="0">
                <a:solidFill>
                  <a:schemeClr val="tx1"/>
                </a:solidFill>
              </a:rPr>
              <a:t>GLOBAL FORUM ON INNOVATION AND TECHNOLOGY ENTREPRENEURSHIP, </a:t>
            </a:r>
          </a:p>
          <a:p>
            <a:r>
              <a:rPr lang="en-AU" sz="1800" b="1" dirty="0" smtClean="0">
                <a:solidFill>
                  <a:schemeClr val="tx1"/>
                </a:solidFill>
              </a:rPr>
              <a:t>28-30 MAY 2013, EAST LONDON, SOUTH AFRICA</a:t>
            </a:r>
            <a:endParaRPr lang="en-AU" sz="2300" b="1" dirty="0" smtClean="0">
              <a:solidFill>
                <a:schemeClr val="tx1"/>
              </a:solidFill>
            </a:endParaRPr>
          </a:p>
          <a:p>
            <a:pPr algn="l"/>
            <a:endParaRPr lang="en-AU" dirty="0" smtClean="0"/>
          </a:p>
          <a:p>
            <a:pPr algn="l"/>
            <a:endParaRPr lang="en-AU" dirty="0" smtClean="0"/>
          </a:p>
          <a:p>
            <a:pPr algn="l"/>
            <a:endParaRPr lang="en-AU" dirty="0"/>
          </a:p>
        </p:txBody>
      </p:sp>
      <p:pic>
        <p:nvPicPr>
          <p:cNvPr id="4" name="Picture 3" descr="images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2160" y="476672"/>
            <a:ext cx="2914261" cy="320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0305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smi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404664"/>
            <a:ext cx="7920880" cy="605631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051720" y="692696"/>
            <a:ext cx="40397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Incubator Managers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5" name="Down Arrow 4"/>
          <p:cNvSpPr/>
          <p:nvPr/>
        </p:nvSpPr>
        <p:spPr>
          <a:xfrm rot="2244577">
            <a:off x="2638199" y="1282296"/>
            <a:ext cx="335406" cy="859026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Down Arrow 5"/>
          <p:cNvSpPr/>
          <p:nvPr/>
        </p:nvSpPr>
        <p:spPr>
          <a:xfrm rot="19939674">
            <a:off x="5098072" y="1301027"/>
            <a:ext cx="335406" cy="797628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737334" y="4941168"/>
            <a:ext cx="2742995" cy="1200329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GRANT FUNDING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M&amp;E on INPUTS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GRADUATES.. um…?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987824" y="2020199"/>
            <a:ext cx="813690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 smtClean="0"/>
              <a:t>STAKEHOLDERS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Unrealistic expectations by policymakers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PPPs recognized as useful… but </a:t>
            </a:r>
            <a:endParaRPr lang="en-US" sz="2400" dirty="0" smtClean="0"/>
          </a:p>
          <a:p>
            <a:r>
              <a:rPr lang="en-US" sz="2400" dirty="0" smtClean="0"/>
              <a:t>  not </a:t>
            </a:r>
            <a:r>
              <a:rPr lang="en-US" sz="2400" dirty="0" smtClean="0"/>
              <a:t>happening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3933492"/>
            <a:ext cx="184731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 descr="downloa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77025" y="0"/>
            <a:ext cx="2466975" cy="1847850"/>
          </a:xfrm>
          <a:prstGeom prst="rect">
            <a:avLst/>
          </a:prstGeom>
        </p:spPr>
      </p:pic>
      <p:pic>
        <p:nvPicPr>
          <p:cNvPr id="10" name="Picture 9" descr="stakeholder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2060848"/>
            <a:ext cx="2343150" cy="15525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065107" y="332656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IT’s  BROKEN !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13" descr="It-Wont-Work-Out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24128" y="4293096"/>
            <a:ext cx="2881191" cy="1809444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395536" y="4293096"/>
            <a:ext cx="51845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MODELS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Incubation directly run by public sector </a:t>
            </a:r>
          </a:p>
          <a:p>
            <a:r>
              <a:rPr lang="en-US" sz="2400" dirty="0" smtClean="0"/>
              <a:t>(….other than China)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University run incubation</a:t>
            </a:r>
          </a:p>
        </p:txBody>
      </p:sp>
    </p:spTree>
    <p:extLst>
      <p:ext uri="{BB962C8B-B14F-4D97-AF65-F5344CB8AC3E}">
        <p14:creationId xmlns:p14="http://schemas.microsoft.com/office/powerpoint/2010/main" val="941977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3419872" y="1730219"/>
            <a:ext cx="572412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 smtClean="0"/>
              <a:t>PEOPLE &amp; PROCESSES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Inadequate training and remuneration </a:t>
            </a:r>
            <a:r>
              <a:rPr lang="en-US" sz="2400" dirty="0" smtClean="0"/>
              <a:t>   of </a:t>
            </a:r>
            <a:r>
              <a:rPr lang="en-US" sz="2400" dirty="0" smtClean="0"/>
              <a:t>incubator management 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Lack of strong leadership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Limited deal flow (no critical mass : </a:t>
            </a:r>
            <a:endParaRPr lang="en-US" sz="2400" dirty="0" smtClean="0"/>
          </a:p>
          <a:p>
            <a:r>
              <a:rPr lang="en-US" sz="2400" dirty="0" smtClean="0"/>
              <a:t> &lt; </a:t>
            </a:r>
            <a:r>
              <a:rPr lang="en-US" sz="2400" dirty="0" smtClean="0"/>
              <a:t>10-15 clients)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3933492"/>
            <a:ext cx="184731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36642" y="339150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IT’s  BROKEN !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8" descr="downloa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36296" y="-6807"/>
            <a:ext cx="1907704" cy="1428937"/>
          </a:xfrm>
          <a:prstGeom prst="rect">
            <a:avLst/>
          </a:prstGeom>
        </p:spPr>
      </p:pic>
      <p:pic>
        <p:nvPicPr>
          <p:cNvPr id="6" name="Picture 5" descr="download (8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7544" y="1700808"/>
            <a:ext cx="2714625" cy="1872208"/>
          </a:xfrm>
          <a:prstGeom prst="rect">
            <a:avLst/>
          </a:prstGeom>
        </p:spPr>
      </p:pic>
      <p:pic>
        <p:nvPicPr>
          <p:cNvPr id="7" name="Picture 6" descr="download (9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92080" y="4077072"/>
            <a:ext cx="3444090" cy="252028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99592" y="4581128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 smtClean="0"/>
              <a:t>OUTCOMES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Poor monitoring and evaluation (hides failures… stimulates incubation demand!)</a:t>
            </a:r>
          </a:p>
        </p:txBody>
      </p:sp>
    </p:spTree>
    <p:extLst>
      <p:ext uri="{BB962C8B-B14F-4D97-AF65-F5344CB8AC3E}">
        <p14:creationId xmlns:p14="http://schemas.microsoft.com/office/powerpoint/2010/main" val="941977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3534691"/>
            <a:ext cx="9144000" cy="513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>
              <a:cs typeface="Arial" pitchFamily="34" charset="0"/>
            </a:endParaRPr>
          </a:p>
          <a:p>
            <a:endParaRPr lang="en-US" sz="2000" dirty="0" smtClean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dirty="0" smtClean="0">
              <a:solidFill>
                <a:srgbClr val="000000"/>
              </a:solidFill>
              <a:latin typeface="Calibri" pitchFamily="34" charset="0"/>
              <a:cs typeface="Helvetic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000000"/>
              </a:solidFill>
              <a:latin typeface="Calibri" pitchFamily="34" charset="0"/>
              <a:cs typeface="Helvetic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cs typeface="Helvetic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3933492"/>
            <a:ext cx="184731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63888" y="1412776"/>
            <a:ext cx="53285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 smtClean="0"/>
          </a:p>
          <a:p>
            <a:r>
              <a:rPr lang="en-US" sz="2400" b="1" dirty="0" smtClean="0"/>
              <a:t>FUNDING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Underfunded incubators and the spiral of death 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Financial self-sustainability sought… but no realistic plans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Overdependence on government subsidies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Government incubators have short incubation periods with limited cost recovery </a:t>
            </a:r>
          </a:p>
          <a:p>
            <a:endParaRPr lang="en-US" sz="2400" dirty="0" smtClean="0"/>
          </a:p>
        </p:txBody>
      </p:sp>
      <p:pic>
        <p:nvPicPr>
          <p:cNvPr id="10" name="Picture 9" descr="downloa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77025" y="0"/>
            <a:ext cx="2466975" cy="18478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555776" y="339150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IT’s  BROKEN !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12" descr="images (13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2276872"/>
            <a:ext cx="3356980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977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njoy-your-succes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37720"/>
            <a:ext cx="9143999" cy="68957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sz="3100" dirty="0" smtClean="0"/>
              <a:t/>
            </a:r>
            <a:br>
              <a:rPr lang="en-AU" sz="3100" dirty="0" smtClean="0"/>
            </a:br>
            <a:r>
              <a:rPr lang="en-AU" sz="3100" dirty="0" smtClean="0"/>
              <a:t/>
            </a:r>
            <a:br>
              <a:rPr lang="en-AU" sz="3100" dirty="0" smtClean="0"/>
            </a:br>
            <a:r>
              <a:rPr lang="en-AU" sz="3100" dirty="0" smtClean="0"/>
              <a:t/>
            </a:r>
            <a:br>
              <a:rPr lang="en-AU" sz="3100" dirty="0" smtClean="0"/>
            </a:br>
            <a:r>
              <a:rPr lang="en-AU" sz="3100" dirty="0" smtClean="0"/>
              <a:t/>
            </a:r>
            <a:br>
              <a:rPr lang="en-AU" sz="3100" dirty="0" smtClean="0"/>
            </a:br>
            <a:r>
              <a:rPr lang="en-AU" sz="3100" dirty="0" smtClean="0"/>
              <a:t/>
            </a:r>
            <a:br>
              <a:rPr lang="en-AU" sz="3100" dirty="0" smtClean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/>
            </a:r>
            <a:br>
              <a:rPr lang="en-AU" dirty="0" smtClean="0"/>
            </a:br>
            <a:endParaRPr lang="en-AU" sz="3600" dirty="0">
              <a:solidFill>
                <a:srgbClr val="C00000"/>
              </a:solidFill>
            </a:endParaRP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699792" y="1519786"/>
            <a:ext cx="630019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cs typeface="Times New Roman" pitchFamily="18" charset="0"/>
              </a:rPr>
              <a:t>MODELS</a:t>
            </a:r>
            <a:endParaRPr lang="en-US" sz="2000" b="1" dirty="0" smtClean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 smtClean="0">
                <a:ea typeface="Times New Roman" pitchFamily="18" charset="0"/>
                <a:cs typeface="Times New Roman" pitchFamily="18" charset="0"/>
              </a:rPr>
              <a:t> Mixed incubators - if managed well and less government control</a:t>
            </a:r>
            <a:endParaRPr lang="en-US" sz="2000" dirty="0" smtClean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 smtClean="0">
                <a:ea typeface="Times New Roman" pitchFamily="18" charset="0"/>
                <a:cs typeface="Times New Roman" pitchFamily="18" charset="0"/>
              </a:rPr>
              <a:t> Specialized incubators showing higher impact and sustainability – via embedding in innovation ecosystem and providing market access support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 smtClean="0"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ea typeface="Times New Roman" pitchFamily="18" charset="0"/>
                <a:cs typeface="Helvetica"/>
              </a:rPr>
              <a:t>Increasing numbers of incubators in different sectors (e.g. furniture, agri, ICT)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3933492"/>
            <a:ext cx="184731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188640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 smtClean="0">
                <a:solidFill>
                  <a:schemeClr val="bg1"/>
                </a:solidFill>
              </a:rPr>
              <a:t>IT’S WORKING !!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75777" name="Picture 1" descr="C:\Users\asus\Contacts\Desktop\building-the-bridge-to-succes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4365104"/>
            <a:ext cx="2556792" cy="1917594"/>
          </a:xfrm>
          <a:prstGeom prst="rect">
            <a:avLst/>
          </a:prstGeom>
          <a:noFill/>
        </p:spPr>
      </p:pic>
      <p:pic>
        <p:nvPicPr>
          <p:cNvPr id="9" name="Picture 8" descr="download (7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484784"/>
            <a:ext cx="2543175" cy="17907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115616" y="4437112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cs typeface="Arial" pitchFamily="34" charset="0"/>
              </a:rPr>
              <a:t>PROCESSES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 smtClean="0">
                <a:ea typeface="Calibri" pitchFamily="34" charset="0"/>
                <a:cs typeface="Times New Roman" pitchFamily="18" charset="0"/>
              </a:rPr>
              <a:t> Entrepreneur led incubation – selecting and developing entrepreneurs</a:t>
            </a:r>
            <a:endParaRPr lang="en-US" sz="2400" dirty="0" smtClean="0"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 smtClean="0">
                <a:ea typeface="Calibri" pitchFamily="34" charset="0"/>
                <a:cs typeface="Times New Roman" pitchFamily="18" charset="0"/>
              </a:rPr>
              <a:t> Adapting by learning from clients</a:t>
            </a:r>
            <a:r>
              <a:rPr lang="en-US" sz="2400" dirty="0" smtClean="0"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41977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5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5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3131840" y="1196752"/>
            <a:ext cx="576064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cs typeface="Times New Roman" pitchFamily="18" charset="0"/>
              </a:rPr>
              <a:t>MONITORING and EVALUATION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 smtClean="0">
                <a:ea typeface="Calibri" pitchFamily="34" charset="0"/>
                <a:cs typeface="Times New Roman" pitchFamily="18" charset="0"/>
              </a:rPr>
              <a:t> Improving monitoring and evaluation of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ea typeface="Calibri" pitchFamily="34" charset="0"/>
                <a:cs typeface="Times New Roman" pitchFamily="18" charset="0"/>
              </a:rPr>
              <a:t>  incubator  performance</a:t>
            </a:r>
            <a:endParaRPr lang="en-US" sz="2400" dirty="0" smtClean="0"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dirty="0" smtClean="0">
                <a:ea typeface="Times New Roman" pitchFamily="18" charset="0"/>
                <a:cs typeface="Times New Roman" pitchFamily="18" charset="0"/>
              </a:rPr>
              <a:t>Quality job data emerging from good incubators.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 smtClean="0">
                <a:ea typeface="Calibri" pitchFamily="34" charset="0"/>
                <a:cs typeface="Times New Roman" pitchFamily="18" charset="0"/>
              </a:rPr>
              <a:t> Collection of graduate data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3933492"/>
            <a:ext cx="184731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images (10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1412776"/>
            <a:ext cx="2160240" cy="2016224"/>
          </a:xfrm>
          <a:prstGeom prst="rect">
            <a:avLst/>
          </a:prstGeom>
        </p:spPr>
      </p:pic>
      <p:pic>
        <p:nvPicPr>
          <p:cNvPr id="10" name="Picture 9" descr="images (1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84168" y="4509120"/>
            <a:ext cx="2088232" cy="18669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043608" y="4005064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0000"/>
                </a:solidFill>
                <a:ea typeface="Times New Roman" pitchFamily="18" charset="0"/>
                <a:cs typeface="Helvetica"/>
              </a:rPr>
              <a:t>GOVERNANCE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 smtClean="0">
                <a:ea typeface="Calibri" pitchFamily="34" charset="0"/>
                <a:cs typeface="Times New Roman" pitchFamily="18" charset="0"/>
              </a:rPr>
              <a:t> Incubators with autonomy from host or sponsoring institutions – e.g. from universities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 smtClean="0">
                <a:ea typeface="Calibri" pitchFamily="34" charset="0"/>
                <a:cs typeface="Times New Roman" pitchFamily="18" charset="0"/>
              </a:rPr>
              <a:t> Competency based boards rather than representative boards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03848" y="188640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 smtClean="0">
                <a:solidFill>
                  <a:schemeClr val="bg1"/>
                </a:solidFill>
              </a:rPr>
              <a:t>IT’S WORKING !!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977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images (1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9872" y="1340768"/>
            <a:ext cx="2874865" cy="2232248"/>
          </a:xfrm>
          <a:prstGeom prst="rect">
            <a:avLst/>
          </a:prstGeom>
        </p:spPr>
      </p:pic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663280" y="1225783"/>
            <a:ext cx="648072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  <a:ea typeface="Times New Roman" pitchFamily="18" charset="0"/>
                <a:cs typeface="Helvetica"/>
              </a:rPr>
              <a:t>STAKEHOLDERS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  <a:ea typeface="Times New Roman" pitchFamily="18" charset="0"/>
                <a:cs typeface="Helvetica"/>
              </a:rPr>
              <a:t> Increasing policymaker awareness of what incubation can do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 smtClean="0">
                <a:ea typeface="Calibri" pitchFamily="34" charset="0"/>
                <a:cs typeface="Times New Roman" pitchFamily="18" charset="0"/>
              </a:rPr>
              <a:t> University based incubation moving to “developing” entrepreneurship (pre-incubation)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 smtClean="0">
                <a:ea typeface="Calibri" pitchFamily="34" charset="0"/>
                <a:cs typeface="Times New Roman" pitchFamily="18" charset="0"/>
              </a:rPr>
              <a:t> Increasing signs of private sector incubation and PPP attempts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 smtClean="0">
                <a:ea typeface="Calibri" pitchFamily="34" charset="0"/>
                <a:cs typeface="Times New Roman" pitchFamily="18" charset="0"/>
              </a:rPr>
              <a:t> Continued government interest in promoting the creation of technology based companies</a:t>
            </a:r>
            <a:endParaRPr lang="en-US" sz="2000" dirty="0" smtClean="0">
              <a:solidFill>
                <a:srgbClr val="000000"/>
              </a:solidFill>
              <a:ea typeface="Times New Roman" pitchFamily="18" charset="0"/>
              <a:cs typeface="Helvetica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3933492"/>
            <a:ext cx="184731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12" descr="download (10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44208" y="4365104"/>
            <a:ext cx="2304256" cy="23241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51520" y="4365104"/>
            <a:ext cx="590465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ea typeface="Calibri" pitchFamily="34" charset="0"/>
                <a:cs typeface="Times New Roman" pitchFamily="18" charset="0"/>
              </a:rPr>
              <a:t>FUNDING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 smtClean="0">
                <a:ea typeface="Calibri" pitchFamily="34" charset="0"/>
                <a:cs typeface="Times New Roman" pitchFamily="18" charset="0"/>
              </a:rPr>
              <a:t> Increasing government support to both entrepreneurs and incubators over multiple years with regular reviews and realistic performance objectives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03848" y="188640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 smtClean="0">
                <a:solidFill>
                  <a:schemeClr val="bg1"/>
                </a:solidFill>
              </a:rPr>
              <a:t>IT’S WORKING !!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977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979712" y="1230004"/>
            <a:ext cx="63367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INCUBATION APPROACHES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“Incubation Lite” – accelerators/</a:t>
            </a:r>
          </a:p>
          <a:p>
            <a:r>
              <a:rPr lang="en-US" sz="2000" dirty="0" smtClean="0"/>
              <a:t> co-work spaces/hubs often run by </a:t>
            </a:r>
          </a:p>
          <a:p>
            <a:r>
              <a:rPr lang="en-US" sz="2000" dirty="0" smtClean="0"/>
              <a:t>private organisations 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More specialised incubators – well funded, targeted etc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Investor led incubation for early stage commercialisation</a:t>
            </a:r>
          </a:p>
        </p:txBody>
      </p:sp>
      <p:pic>
        <p:nvPicPr>
          <p:cNvPr id="9" name="Picture 8" descr="download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38399" y="0"/>
            <a:ext cx="2105601" cy="1656184"/>
          </a:xfrm>
          <a:prstGeom prst="rect">
            <a:avLst/>
          </a:prstGeom>
        </p:spPr>
      </p:pic>
      <p:pic>
        <p:nvPicPr>
          <p:cNvPr id="10" name="Picture 9" descr="images (9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230004"/>
            <a:ext cx="1979712" cy="2143125"/>
          </a:xfrm>
          <a:prstGeom prst="rect">
            <a:avLst/>
          </a:prstGeom>
        </p:spPr>
      </p:pic>
      <p:pic>
        <p:nvPicPr>
          <p:cNvPr id="13" name="Picture 12" descr="download (11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92280" y="4077072"/>
            <a:ext cx="1771650" cy="208823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67544" y="3861048"/>
            <a:ext cx="66247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FUNDING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Increased use of result-based financing to support good incubators and close poor performers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Channeling of government  support for entrepreneurs through seed funds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More angel investor development and alignment</a:t>
            </a:r>
          </a:p>
        </p:txBody>
      </p:sp>
    </p:spTree>
    <p:extLst>
      <p:ext uri="{BB962C8B-B14F-4D97-AF65-F5344CB8AC3E}">
        <p14:creationId xmlns:p14="http://schemas.microsoft.com/office/powerpoint/2010/main" val="941977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ownload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38399" y="0"/>
            <a:ext cx="2105601" cy="1656184"/>
          </a:xfrm>
          <a:prstGeom prst="rect">
            <a:avLst/>
          </a:prstGeom>
        </p:spPr>
      </p:pic>
      <p:pic>
        <p:nvPicPr>
          <p:cNvPr id="11" name="Picture 10" descr="img_banne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79712" y="3356992"/>
            <a:ext cx="5112568" cy="302433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187624" y="1844824"/>
            <a:ext cx="74168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TARGET MARKETS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 Public sector pressure for youth, rural and women solutions and non-ICT incubators e.g. manufacturing, agribusiness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41977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951312" y="1556792"/>
            <a:ext cx="61926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STAKEHOLDERS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Increase in private sector initiatives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More public-private sector initiatives… </a:t>
            </a:r>
          </a:p>
          <a:p>
            <a:r>
              <a:rPr lang="en-US" sz="2400" dirty="0" smtClean="0"/>
              <a:t>but limited by know how</a:t>
            </a:r>
          </a:p>
        </p:txBody>
      </p:sp>
      <p:pic>
        <p:nvPicPr>
          <p:cNvPr id="5" name="Picture 4" descr="download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81532" y="1"/>
            <a:ext cx="2253882" cy="1772816"/>
          </a:xfrm>
          <a:prstGeom prst="rect">
            <a:avLst/>
          </a:prstGeom>
        </p:spPr>
      </p:pic>
      <p:pic>
        <p:nvPicPr>
          <p:cNvPr id="6" name="Picture 5" descr="images (14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1137311"/>
            <a:ext cx="2295525" cy="1990725"/>
          </a:xfrm>
          <a:prstGeom prst="rect">
            <a:avLst/>
          </a:prstGeom>
        </p:spPr>
      </p:pic>
      <p:pic>
        <p:nvPicPr>
          <p:cNvPr id="9" name="Picture 8" descr="images (15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80112" y="3933056"/>
            <a:ext cx="3225546" cy="244827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46967" y="3789040"/>
            <a:ext cx="47525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b="1" dirty="0" smtClean="0"/>
              <a:t>SUSTAINABILITY</a:t>
            </a:r>
          </a:p>
          <a:p>
            <a:pPr>
              <a:buFont typeface="Arial" pitchFamily="34" charset="0"/>
              <a:buChar char="•"/>
            </a:pPr>
            <a:r>
              <a:rPr lang="en-AU" sz="2400" dirty="0" smtClean="0"/>
              <a:t> Increased drive for cost recovery and financial self-sustainability using success sharing models</a:t>
            </a:r>
          </a:p>
          <a:p>
            <a:pPr>
              <a:buFont typeface="Arial" pitchFamily="34" charset="0"/>
              <a:buChar char="•"/>
            </a:pPr>
            <a:r>
              <a:rPr lang="en-AU" sz="2400" dirty="0" smtClean="0"/>
              <a:t> </a:t>
            </a:r>
            <a:r>
              <a:rPr lang="en-US" sz="2400" dirty="0" smtClean="0"/>
              <a:t>More autonomy for organisations using success sharing</a:t>
            </a:r>
          </a:p>
        </p:txBody>
      </p:sp>
    </p:spTree>
    <p:extLst>
      <p:ext uri="{BB962C8B-B14F-4D97-AF65-F5344CB8AC3E}">
        <p14:creationId xmlns:p14="http://schemas.microsoft.com/office/powerpoint/2010/main" val="941977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mages (16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3789040"/>
            <a:ext cx="2343150" cy="194421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39552" y="4077072"/>
            <a:ext cx="61926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 smtClean="0"/>
          </a:p>
          <a:p>
            <a:r>
              <a:rPr lang="en-US" sz="2400" b="1" dirty="0" smtClean="0"/>
              <a:t>And finally…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MANAGEMENT DEVELOPMENT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Greater focus on developing entrepreneurial management teams and resourcing them well</a:t>
            </a:r>
            <a:endParaRPr lang="en-US" sz="2400" dirty="0"/>
          </a:p>
        </p:txBody>
      </p:sp>
      <p:pic>
        <p:nvPicPr>
          <p:cNvPr id="5" name="Picture 4" descr="download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95047" y="-18504"/>
            <a:ext cx="2253882" cy="1772816"/>
          </a:xfrm>
          <a:prstGeom prst="rect">
            <a:avLst/>
          </a:prstGeom>
        </p:spPr>
      </p:pic>
      <p:pic>
        <p:nvPicPr>
          <p:cNvPr id="11" name="Picture 10" descr="great_business_ide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1484784"/>
            <a:ext cx="2475533" cy="242088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915816" y="1916832"/>
            <a:ext cx="59046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PROCESSES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Greater emphasis on rapid market validation in pre-incubation (market pull vs technology push)</a:t>
            </a:r>
          </a:p>
        </p:txBody>
      </p:sp>
    </p:spTree>
    <p:extLst>
      <p:ext uri="{BB962C8B-B14F-4D97-AF65-F5344CB8AC3E}">
        <p14:creationId xmlns:p14="http://schemas.microsoft.com/office/powerpoint/2010/main" val="941977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0070C0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Arial Unicode MS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16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  <a:ea typeface="Arial Unicode MS" pitchFamily="34" charset="-128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16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  <a:ea typeface="Arial Unicode MS" pitchFamily="34" charset="-128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0070C0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0070C0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0070C0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0070C0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6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0070C0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7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0070C0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8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0070C0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9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0070C0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0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0070C0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1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0070C0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2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0070C0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1969</TotalTime>
  <Words>532</Words>
  <Application>Microsoft Office PowerPoint</Application>
  <PresentationFormat>On-screen Show (4:3)</PresentationFormat>
  <Paragraphs>111</Paragraphs>
  <Slides>13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1_Default Design</vt:lpstr>
      <vt:lpstr>INCUBATION! What’s Working...? What’s Not...?  + some Global Trends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Experiences and Trends</dc:title>
  <dc:creator>julian</dc:creator>
  <cp:lastModifiedBy>PC3 R</cp:lastModifiedBy>
  <cp:revision>47</cp:revision>
  <dcterms:created xsi:type="dcterms:W3CDTF">2013-01-03T23:35:08Z</dcterms:created>
  <dcterms:modified xsi:type="dcterms:W3CDTF">2013-05-29T08:03:36Z</dcterms:modified>
</cp:coreProperties>
</file>