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3"/>
  </p:notesMasterIdLst>
  <p:handoutMasterIdLst>
    <p:handoutMasterId r:id="rId24"/>
  </p:handoutMasterIdLst>
  <p:sldIdLst>
    <p:sldId id="354" r:id="rId2"/>
    <p:sldId id="357" r:id="rId3"/>
    <p:sldId id="372" r:id="rId4"/>
    <p:sldId id="373" r:id="rId5"/>
    <p:sldId id="374" r:id="rId6"/>
    <p:sldId id="360" r:id="rId7"/>
    <p:sldId id="364" r:id="rId8"/>
    <p:sldId id="361" r:id="rId9"/>
    <p:sldId id="371" r:id="rId10"/>
    <p:sldId id="368" r:id="rId11"/>
    <p:sldId id="370" r:id="rId12"/>
    <p:sldId id="365" r:id="rId13"/>
    <p:sldId id="369" r:id="rId14"/>
    <p:sldId id="366" r:id="rId15"/>
    <p:sldId id="367" r:id="rId16"/>
    <p:sldId id="363" r:id="rId17"/>
    <p:sldId id="362" r:id="rId18"/>
    <p:sldId id="375" r:id="rId19"/>
    <p:sldId id="350" r:id="rId20"/>
    <p:sldId id="353" r:id="rId21"/>
    <p:sldId id="287" r:id="rId22"/>
  </p:sldIdLst>
  <p:sldSz cx="9144000" cy="6858000" type="screen4x3"/>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029" autoAdjust="0"/>
    <p:restoredTop sz="87934" autoAdjust="0"/>
  </p:normalViewPr>
  <p:slideViewPr>
    <p:cSldViewPr>
      <p:cViewPr varScale="1">
        <p:scale>
          <a:sx n="117" d="100"/>
          <a:sy n="117" d="100"/>
        </p:scale>
        <p:origin x="-408" y="-96"/>
      </p:cViewPr>
      <p:guideLst>
        <p:guide orient="horz" pos="2999"/>
        <p:guide pos="158"/>
      </p:guideLst>
    </p:cSldViewPr>
  </p:slideViewPr>
  <p:outlineViewPr>
    <p:cViewPr>
      <p:scale>
        <a:sx n="33" d="100"/>
        <a:sy n="33" d="100"/>
      </p:scale>
      <p:origin x="0" y="1974"/>
    </p:cViewPr>
  </p:outlineViewPr>
  <p:notesTextViewPr>
    <p:cViewPr>
      <p:scale>
        <a:sx n="100" d="100"/>
        <a:sy n="100" d="100"/>
      </p:scale>
      <p:origin x="0" y="0"/>
    </p:cViewPr>
  </p:notesTextViewPr>
  <p:sorterViewPr>
    <p:cViewPr>
      <p:scale>
        <a:sx n="80" d="100"/>
        <a:sy n="80" d="100"/>
      </p:scale>
      <p:origin x="0" y="354"/>
    </p:cViewPr>
  </p:sorterViewPr>
  <p:notesViewPr>
    <p:cSldViewPr>
      <p:cViewPr varScale="1">
        <p:scale>
          <a:sx n="83" d="100"/>
          <a:sy n="83" d="100"/>
        </p:scale>
        <p:origin x="-1956" y="-90"/>
      </p:cViewPr>
      <p:guideLst>
        <p:guide orient="horz" pos="2956"/>
        <p:guide pos="2236"/>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69265"/>
          </a:xfrm>
          <a:prstGeom prst="rect">
            <a:avLst/>
          </a:prstGeom>
        </p:spPr>
        <p:txBody>
          <a:bodyPr vert="horz" lIns="92762" tIns="46381" rIns="92762" bIns="46381" rtlCol="0"/>
          <a:lstStyle>
            <a:lvl1pPr algn="l">
              <a:defRPr sz="1200"/>
            </a:lvl1pPr>
          </a:lstStyle>
          <a:p>
            <a:endParaRPr lang="en-US"/>
          </a:p>
        </p:txBody>
      </p:sp>
      <p:sp>
        <p:nvSpPr>
          <p:cNvPr id="3" name="Date Placeholder 2"/>
          <p:cNvSpPr>
            <a:spLocks noGrp="1"/>
          </p:cNvSpPr>
          <p:nvPr>
            <p:ph type="dt" sz="quarter" idx="1"/>
          </p:nvPr>
        </p:nvSpPr>
        <p:spPr>
          <a:xfrm>
            <a:off x="4021294" y="0"/>
            <a:ext cx="3076363" cy="469265"/>
          </a:xfrm>
          <a:prstGeom prst="rect">
            <a:avLst/>
          </a:prstGeom>
        </p:spPr>
        <p:txBody>
          <a:bodyPr vert="horz" lIns="92762" tIns="46381" rIns="92762" bIns="46381" rtlCol="0"/>
          <a:lstStyle>
            <a:lvl1pPr algn="r">
              <a:defRPr sz="1200"/>
            </a:lvl1pPr>
          </a:lstStyle>
          <a:p>
            <a:fld id="{AAFA5720-E2BF-4293-9AB9-79AC0B73CD99}" type="datetimeFigureOut">
              <a:rPr lang="en-US" smtClean="0"/>
              <a:pPr/>
              <a:t>5/28/13</a:t>
            </a:fld>
            <a:endParaRPr lang="en-US"/>
          </a:p>
        </p:txBody>
      </p:sp>
      <p:sp>
        <p:nvSpPr>
          <p:cNvPr id="4" name="Footer Placeholder 3"/>
          <p:cNvSpPr>
            <a:spLocks noGrp="1"/>
          </p:cNvSpPr>
          <p:nvPr>
            <p:ph type="ftr" sz="quarter" idx="2"/>
          </p:nvPr>
        </p:nvSpPr>
        <p:spPr>
          <a:xfrm>
            <a:off x="0" y="8914407"/>
            <a:ext cx="3076363" cy="469265"/>
          </a:xfrm>
          <a:prstGeom prst="rect">
            <a:avLst/>
          </a:prstGeom>
        </p:spPr>
        <p:txBody>
          <a:bodyPr vert="horz" lIns="92762" tIns="46381" rIns="92762" bIns="46381" rtlCol="0" anchor="b"/>
          <a:lstStyle>
            <a:lvl1pPr algn="l">
              <a:defRPr sz="1200"/>
            </a:lvl1pPr>
          </a:lstStyle>
          <a:p>
            <a:endParaRPr lang="en-US"/>
          </a:p>
        </p:txBody>
      </p:sp>
      <p:sp>
        <p:nvSpPr>
          <p:cNvPr id="5" name="Slide Number Placeholder 4"/>
          <p:cNvSpPr>
            <a:spLocks noGrp="1"/>
          </p:cNvSpPr>
          <p:nvPr>
            <p:ph type="sldNum" sz="quarter" idx="3"/>
          </p:nvPr>
        </p:nvSpPr>
        <p:spPr>
          <a:xfrm>
            <a:off x="4021294" y="8914407"/>
            <a:ext cx="3076363" cy="469265"/>
          </a:xfrm>
          <a:prstGeom prst="rect">
            <a:avLst/>
          </a:prstGeom>
        </p:spPr>
        <p:txBody>
          <a:bodyPr vert="horz" lIns="92762" tIns="46381" rIns="92762" bIns="46381" rtlCol="0" anchor="b"/>
          <a:lstStyle>
            <a:lvl1pPr algn="r">
              <a:defRPr sz="1200"/>
            </a:lvl1pPr>
          </a:lstStyle>
          <a:p>
            <a:fld id="{B0E6DFD2-932B-4211-9E32-9CD05C446610}" type="slidenum">
              <a:rPr lang="en-US" smtClean="0"/>
              <a:pPr/>
              <a:t>‹#›</a:t>
            </a:fld>
            <a:endParaRPr lang="en-US"/>
          </a:p>
        </p:txBody>
      </p:sp>
    </p:spTree>
    <p:extLst>
      <p:ext uri="{BB962C8B-B14F-4D97-AF65-F5344CB8AC3E}">
        <p14:creationId xmlns:p14="http://schemas.microsoft.com/office/powerpoint/2010/main" val="15181091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69265"/>
          </a:xfrm>
          <a:prstGeom prst="rect">
            <a:avLst/>
          </a:prstGeom>
        </p:spPr>
        <p:txBody>
          <a:bodyPr vert="horz" lIns="92762" tIns="46381" rIns="92762" bIns="46381" rtlCol="0"/>
          <a:lstStyle>
            <a:lvl1pPr algn="l">
              <a:defRPr sz="1200"/>
            </a:lvl1pPr>
          </a:lstStyle>
          <a:p>
            <a:endParaRPr lang="en-US"/>
          </a:p>
        </p:txBody>
      </p:sp>
      <p:sp>
        <p:nvSpPr>
          <p:cNvPr id="3" name="Date Placeholder 2"/>
          <p:cNvSpPr>
            <a:spLocks noGrp="1"/>
          </p:cNvSpPr>
          <p:nvPr>
            <p:ph type="dt" idx="1"/>
          </p:nvPr>
        </p:nvSpPr>
        <p:spPr>
          <a:xfrm>
            <a:off x="4021294" y="0"/>
            <a:ext cx="3076363" cy="469265"/>
          </a:xfrm>
          <a:prstGeom prst="rect">
            <a:avLst/>
          </a:prstGeom>
        </p:spPr>
        <p:txBody>
          <a:bodyPr vert="horz" lIns="92762" tIns="46381" rIns="92762" bIns="46381" rtlCol="0"/>
          <a:lstStyle>
            <a:lvl1pPr algn="r">
              <a:defRPr sz="1200"/>
            </a:lvl1pPr>
          </a:lstStyle>
          <a:p>
            <a:fld id="{D9E7FA3B-B24F-41A0-9F70-661D1D847EDC}" type="datetimeFigureOut">
              <a:rPr lang="en-US" smtClean="0"/>
              <a:pPr/>
              <a:t>5/28/13</a:t>
            </a:fld>
            <a:endParaRPr lang="en-US"/>
          </a:p>
        </p:txBody>
      </p:sp>
      <p:sp>
        <p:nvSpPr>
          <p:cNvPr id="4" name="Slide Image Placeholder 3"/>
          <p:cNvSpPr>
            <a:spLocks noGrp="1" noRot="1" noChangeAspect="1"/>
          </p:cNvSpPr>
          <p:nvPr>
            <p:ph type="sldImg" idx="2"/>
          </p:nvPr>
        </p:nvSpPr>
        <p:spPr>
          <a:xfrm>
            <a:off x="1203325" y="703263"/>
            <a:ext cx="4692650" cy="3519487"/>
          </a:xfrm>
          <a:prstGeom prst="rect">
            <a:avLst/>
          </a:prstGeom>
          <a:noFill/>
          <a:ln w="12700">
            <a:solidFill>
              <a:prstClr val="black"/>
            </a:solidFill>
          </a:ln>
        </p:spPr>
        <p:txBody>
          <a:bodyPr vert="horz" lIns="92762" tIns="46381" rIns="92762" bIns="46381" rtlCol="0" anchor="ctr"/>
          <a:lstStyle/>
          <a:p>
            <a:endParaRPr lang="en-US"/>
          </a:p>
        </p:txBody>
      </p:sp>
      <p:sp>
        <p:nvSpPr>
          <p:cNvPr id="5" name="Notes Placeholder 4"/>
          <p:cNvSpPr>
            <a:spLocks noGrp="1"/>
          </p:cNvSpPr>
          <p:nvPr>
            <p:ph type="body" sz="quarter" idx="3"/>
          </p:nvPr>
        </p:nvSpPr>
        <p:spPr>
          <a:xfrm>
            <a:off x="709930" y="4458018"/>
            <a:ext cx="5679440" cy="4223385"/>
          </a:xfrm>
          <a:prstGeom prst="rect">
            <a:avLst/>
          </a:prstGeom>
        </p:spPr>
        <p:txBody>
          <a:bodyPr vert="horz" lIns="92762" tIns="46381" rIns="92762" bIns="4638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4407"/>
            <a:ext cx="3076363" cy="469265"/>
          </a:xfrm>
          <a:prstGeom prst="rect">
            <a:avLst/>
          </a:prstGeom>
        </p:spPr>
        <p:txBody>
          <a:bodyPr vert="horz" lIns="92762" tIns="46381" rIns="92762" bIns="46381"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69265"/>
          </a:xfrm>
          <a:prstGeom prst="rect">
            <a:avLst/>
          </a:prstGeom>
        </p:spPr>
        <p:txBody>
          <a:bodyPr vert="horz" lIns="92762" tIns="46381" rIns="92762" bIns="46381" rtlCol="0" anchor="b"/>
          <a:lstStyle>
            <a:lvl1pPr algn="r">
              <a:defRPr sz="1200"/>
            </a:lvl1pPr>
          </a:lstStyle>
          <a:p>
            <a:fld id="{6210E7F4-E6AB-4F67-8558-27B3EA39E5FD}" type="slidenum">
              <a:rPr lang="en-US" smtClean="0"/>
              <a:pPr/>
              <a:t>‹#›</a:t>
            </a:fld>
            <a:endParaRPr lang="en-US"/>
          </a:p>
        </p:txBody>
      </p:sp>
    </p:spTree>
    <p:extLst>
      <p:ext uri="{BB962C8B-B14F-4D97-AF65-F5344CB8AC3E}">
        <p14:creationId xmlns:p14="http://schemas.microsoft.com/office/powerpoint/2010/main" val="2709386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Placeholder 2"/>
          <p:cNvSpPr>
            <a:spLocks noGrp="1" noRot="1" noChangeAspect="1" noChangeArrowheads="1" noTextEdit="1"/>
          </p:cNvSpPr>
          <p:nvPr>
            <p:ph type="sldImg"/>
          </p:nvPr>
        </p:nvSpPr>
        <p:spPr>
          <a:ln/>
        </p:spPr>
      </p:sp>
      <p:sp>
        <p:nvSpPr>
          <p:cNvPr id="57347" name="Placeholder 3"/>
          <p:cNvSpPr>
            <a:spLocks noGrp="1" noChangeArrowheads="1"/>
          </p:cNvSpPr>
          <p:nvPr>
            <p:ph type="body" idx="1"/>
          </p:nvPr>
        </p:nvSpPr>
        <p:spPr>
          <a:noFill/>
          <a:ln/>
        </p:spPr>
        <p:txBody>
          <a:bodyPr/>
          <a:lstStyle/>
          <a:p>
            <a:endParaRPr lang="en-US">
              <a:latin typeface="Calibri" pitchFamily="-123"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709930" y="6382279"/>
            <a:ext cx="5679440" cy="374859"/>
          </a:xfrm>
          <a:prstGeom prst="rect">
            <a:avLst/>
          </a:prstGeom>
        </p:spPr>
        <p:txBody>
          <a:bodyPr lIns="94177" tIns="94177" rIns="94177" bIns="94177" anchor="ctr" anchorCtr="0">
            <a:spAutoFit/>
          </a:bodyPr>
          <a:lstStyle/>
          <a:p>
            <a:pPr>
              <a:buNone/>
            </a:pPr>
            <a:r>
              <a:rPr lang="en-US" dirty="0" smtClean="0"/>
              <a:t>I collect</a:t>
            </a:r>
            <a:r>
              <a:rPr lang="en-US" baseline="0" dirty="0" smtClean="0"/>
              <a:t> entrepreneurs. </a:t>
            </a:r>
            <a:r>
              <a:rPr lang="en-US" baseline="0" dirty="0" smtClean="0">
                <a:sym typeface="Wingdings"/>
              </a:rPr>
              <a:t></a:t>
            </a:r>
            <a:endParaRPr lang="x-none" dirty="0"/>
          </a:p>
        </p:txBody>
      </p:sp>
      <p:sp>
        <p:nvSpPr>
          <p:cNvPr id="103" name="Shape 103"/>
          <p:cNvSpPr>
            <a:spLocks noGrp="1" noRot="1" noChangeAspect="1"/>
          </p:cNvSpPr>
          <p:nvPr>
            <p:ph type="sldImg" idx="2"/>
          </p:nvPr>
        </p:nvSpPr>
        <p:spPr>
          <a:xfrm>
            <a:off x="1204913" y="704850"/>
            <a:ext cx="4689475" cy="3517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ceholder 2"/>
          <p:cNvSpPr>
            <a:spLocks noGrp="1" noRot="1" noChangeAspect="1" noChangeArrowheads="1" noTextEdit="1"/>
          </p:cNvSpPr>
          <p:nvPr>
            <p:ph type="sldImg"/>
          </p:nvPr>
        </p:nvSpPr>
        <p:spPr>
          <a:ln/>
        </p:spPr>
      </p:sp>
      <p:sp>
        <p:nvSpPr>
          <p:cNvPr id="71683" name="Placeholder 3"/>
          <p:cNvSpPr>
            <a:spLocks noGrp="1" noChangeArrowheads="1"/>
          </p:cNvSpPr>
          <p:nvPr>
            <p:ph type="body" idx="1"/>
          </p:nvPr>
        </p:nvSpPr>
        <p:spPr>
          <a:noFill/>
          <a:ln/>
        </p:spPr>
        <p:txBody>
          <a:bodyPr/>
          <a:lstStyle/>
          <a:p>
            <a:endParaRPr lang="en-US" dirty="0">
              <a:latin typeface="Calibri" pitchFamily="-123"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0E7F4-E6AB-4F67-8558-27B3EA39E5FD}" type="slidenum">
              <a:rPr lang="en-US" smtClean="0"/>
              <a:pPr/>
              <a:t>4</a:t>
            </a:fld>
            <a:endParaRPr lang="en-US"/>
          </a:p>
        </p:txBody>
      </p:sp>
    </p:spTree>
    <p:extLst>
      <p:ext uri="{BB962C8B-B14F-4D97-AF65-F5344CB8AC3E}">
        <p14:creationId xmlns:p14="http://schemas.microsoft.com/office/powerpoint/2010/main" val="1839409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ceholder 2"/>
          <p:cNvSpPr>
            <a:spLocks noGrp="1" noRot="1" noChangeAspect="1" noChangeArrowheads="1" noTextEdit="1"/>
          </p:cNvSpPr>
          <p:nvPr>
            <p:ph type="sldImg"/>
          </p:nvPr>
        </p:nvSpPr>
        <p:spPr>
          <a:ln/>
        </p:spPr>
      </p:sp>
      <p:sp>
        <p:nvSpPr>
          <p:cNvPr id="62467" name="Placeholder 3"/>
          <p:cNvSpPr>
            <a:spLocks noGrp="1" noChangeArrowheads="1"/>
          </p:cNvSpPr>
          <p:nvPr>
            <p:ph type="body" idx="1"/>
          </p:nvPr>
        </p:nvSpPr>
        <p:spPr>
          <a:noFill/>
          <a:ln/>
        </p:spPr>
        <p:txBody>
          <a:bodyPr/>
          <a:lstStyle/>
          <a:p>
            <a:endParaRPr lang="en-US" dirty="0">
              <a:latin typeface="Calibri" pitchFamily="-123"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10E7F4-E6AB-4F67-8558-27B3EA39E5FD}"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10E7F4-E6AB-4F67-8558-27B3EA39E5FD}" type="slidenum">
              <a:rPr lang="en-US" smtClean="0"/>
              <a:pPr/>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Placeholder 2"/>
          <p:cNvSpPr>
            <a:spLocks noGrp="1" noRot="1" noChangeAspect="1" noChangeArrowheads="1" noTextEdit="1"/>
          </p:cNvSpPr>
          <p:nvPr>
            <p:ph type="sldImg"/>
          </p:nvPr>
        </p:nvSpPr>
        <p:spPr>
          <a:ln/>
        </p:spPr>
      </p:sp>
      <p:sp>
        <p:nvSpPr>
          <p:cNvPr id="74755" name="Placeholder 3"/>
          <p:cNvSpPr>
            <a:spLocks noGrp="1" noChangeArrowheads="1"/>
          </p:cNvSpPr>
          <p:nvPr>
            <p:ph type="body" idx="1"/>
          </p:nvPr>
        </p:nvSpPr>
        <p:spPr>
          <a:noFill/>
          <a:ln/>
        </p:spPr>
        <p:txBody>
          <a:bodyPr/>
          <a:lstStyle/>
          <a:p>
            <a:endParaRPr lang="en-US" dirty="0">
              <a:latin typeface="Calibri" pitchFamily="-123"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cap="all" baseline="0"/>
            </a:lvl1pPr>
          </a:lstStyle>
          <a:p>
            <a:r>
              <a:rPr lang="en-US" smtClean="0"/>
              <a:t>Click to edit Master title style</a:t>
            </a:r>
            <a:endParaRPr lang="en-US"/>
          </a:p>
        </p:txBody>
      </p:sp>
      <p:sp>
        <p:nvSpPr>
          <p:cNvPr id="3" name="Footer Placeholder 2"/>
          <p:cNvSpPr>
            <a:spLocks noGrp="1"/>
          </p:cNvSpPr>
          <p:nvPr>
            <p:ph type="ftr" sz="quarter" idx="10"/>
          </p:nvPr>
        </p:nvSpPr>
        <p:spPr>
          <a:xfrm>
            <a:off x="164232" y="6356350"/>
            <a:ext cx="2895600" cy="365125"/>
          </a:xfrm>
        </p:spPr>
        <p:txBody>
          <a:bodyPr/>
          <a:lstStyle>
            <a:lvl1pPr algn="l">
              <a:defRPr/>
            </a:lvl1pPr>
          </a:lstStyle>
          <a:p>
            <a:endParaRPr lang="en-US"/>
          </a:p>
        </p:txBody>
      </p:sp>
      <p:sp>
        <p:nvSpPr>
          <p:cNvPr id="4" name="Slide Number Placeholder 3"/>
          <p:cNvSpPr>
            <a:spLocks noGrp="1"/>
          </p:cNvSpPr>
          <p:nvPr>
            <p:ph type="sldNum" sz="quarter" idx="11"/>
          </p:nvPr>
        </p:nvSpPr>
        <p:spPr>
          <a:xfrm>
            <a:off x="6768244" y="6356350"/>
            <a:ext cx="2133600" cy="365125"/>
          </a:xfrm>
        </p:spPr>
        <p:txBody>
          <a:bodyPr/>
          <a:lstStyle/>
          <a:p>
            <a:fld id="{A0A8553D-13CD-438D-9206-41FE83397EEA}" type="slidenum">
              <a:rPr lang="en-US" smtClean="0"/>
              <a:pPr/>
              <a:t>‹#›</a:t>
            </a:fld>
            <a:endParaRPr lang="en-US"/>
          </a:p>
        </p:txBody>
      </p:sp>
      <p:sp>
        <p:nvSpPr>
          <p:cNvPr id="6" name="Content Placeholder 5"/>
          <p:cNvSpPr>
            <a:spLocks noGrp="1"/>
          </p:cNvSpPr>
          <p:nvPr>
            <p:ph sz="quarter" idx="12"/>
          </p:nvPr>
        </p:nvSpPr>
        <p:spPr>
          <a:xfrm>
            <a:off x="215900" y="981075"/>
            <a:ext cx="8604250" cy="5184775"/>
          </a:xfrm>
        </p:spPr>
        <p:txBody>
          <a:bodyPr>
            <a:normAutofit/>
          </a:bodyPr>
          <a:lstStyle>
            <a:lvl1pPr>
              <a:buSzPct val="60000"/>
              <a:defRPr sz="1800"/>
            </a:lvl1pPr>
            <a:lvl2pPr>
              <a:buSzPct val="60000"/>
              <a:defRPr sz="1800"/>
            </a:lvl2pPr>
            <a:lvl3pPr>
              <a:buSzPct val="60000"/>
              <a:defRPr sz="1800"/>
            </a:lvl3pPr>
            <a:lvl4pPr>
              <a:buSzPct val="60000"/>
              <a:defRPr sz="1800"/>
            </a:lvl4pPr>
            <a:lvl5pPr>
              <a:buSzPct val="60000"/>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6852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14"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cap="all" baseline="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182880" y="6446520"/>
            <a:ext cx="1905953" cy="260033"/>
          </a:xfrm>
          <a:prstGeom prst="rect">
            <a:avLst/>
          </a:prstGeom>
          <a:ln/>
        </p:spPr>
        <p:txBody>
          <a:bodyPr lIns="82296" tIns="41148" rIns="82296" bIns="41148"/>
          <a:lstStyle>
            <a:lvl1pPr>
              <a:defRPr/>
            </a:lvl1pPr>
          </a:lstStyle>
          <a:p>
            <a:pPr>
              <a:defRPr/>
            </a:pPr>
            <a:r>
              <a:rPr lang="en-US" dirty="0"/>
              <a:t>Confidential &amp; Proprietary</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9BE740-7302-45C2-B9C7-E858F54758B3}" type="slidenum">
              <a:rPr lang="en-US"/>
              <a:pPr>
                <a:defRPr/>
              </a:pPr>
              <a:t>‹#›</a:t>
            </a:fld>
            <a:endParaRPr lang="en-US" dirty="0"/>
          </a:p>
        </p:txBody>
      </p:sp>
    </p:spTree>
    <p:extLst>
      <p:ext uri="{BB962C8B-B14F-4D97-AF65-F5344CB8AC3E}">
        <p14:creationId xmlns:p14="http://schemas.microsoft.com/office/powerpoint/2010/main" val="3962115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82880" y="6446520"/>
            <a:ext cx="1905953" cy="260033"/>
          </a:xfrm>
          <a:prstGeom prst="rect">
            <a:avLst/>
          </a:prstGeom>
          <a:ln/>
        </p:spPr>
        <p:txBody>
          <a:bodyPr lIns="82296" tIns="41148" rIns="82296" bIns="41148"/>
          <a:lstStyle>
            <a:lvl1pPr>
              <a:defRPr/>
            </a:lvl1pPr>
          </a:lstStyle>
          <a:p>
            <a:pPr>
              <a:defRPr/>
            </a:pPr>
            <a:r>
              <a:rPr lang="en-US" dirty="0"/>
              <a:t>Confidential &amp; Proprietary</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E93DC84-7EF6-440E-9521-9A61DB1FFB19}" type="slidenum">
              <a:rPr lang="en-US"/>
              <a:pPr>
                <a:defRPr/>
              </a:pPr>
              <a:t>‹#›</a:t>
            </a:fld>
            <a:endParaRPr lang="en-US" dirty="0"/>
          </a:p>
        </p:txBody>
      </p:sp>
    </p:spTree>
    <p:extLst>
      <p:ext uri="{BB962C8B-B14F-4D97-AF65-F5344CB8AC3E}">
        <p14:creationId xmlns:p14="http://schemas.microsoft.com/office/powerpoint/2010/main" val="108879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267"/>
            <a:ext cx="7772400" cy="147018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3077"/>
          </a:xfrm>
        </p:spPr>
        <p:txBody>
          <a:bodyPr/>
          <a:lstStyle>
            <a:lvl1pPr marL="0" indent="0" algn="ctr">
              <a:buNone/>
              <a:defRPr/>
            </a:lvl1pPr>
            <a:lvl2pPr marL="411480" indent="0" algn="ctr">
              <a:buNone/>
              <a:defRPr/>
            </a:lvl2pPr>
            <a:lvl3pPr marL="822960" indent="0" algn="ctr">
              <a:buNone/>
              <a:defRPr/>
            </a:lvl3pPr>
            <a:lvl4pPr marL="1234440" indent="0" algn="ctr">
              <a:buNone/>
              <a:defRPr/>
            </a:lvl4pPr>
            <a:lvl5pPr marL="1645920" indent="0" algn="ctr">
              <a:buNone/>
              <a:defRPr/>
            </a:lvl5pPr>
            <a:lvl6pPr marL="2057400" indent="0" algn="ctr">
              <a:buNone/>
              <a:defRPr/>
            </a:lvl6pPr>
            <a:lvl7pPr marL="2468880" indent="0" algn="ctr">
              <a:buNone/>
              <a:defRPr/>
            </a:lvl7pPr>
            <a:lvl8pPr marL="2880360" indent="0" algn="ctr">
              <a:buNone/>
              <a:defRPr/>
            </a:lvl8pPr>
            <a:lvl9pPr marL="329184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182880" y="6446520"/>
            <a:ext cx="1905953" cy="260033"/>
          </a:xfrm>
          <a:prstGeom prst="rect">
            <a:avLst/>
          </a:prstGeom>
          <a:ln/>
        </p:spPr>
        <p:txBody>
          <a:bodyPr lIns="82296" tIns="41148" rIns="82296" bIns="41148"/>
          <a:lstStyle>
            <a:lvl1pPr>
              <a:defRPr/>
            </a:lvl1pPr>
          </a:lstStyle>
          <a:p>
            <a:pPr>
              <a:defRPr/>
            </a:pPr>
            <a:r>
              <a:rPr lang="en-US"/>
              <a:t>Confidential &amp; Proprietary</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1377DF-0C0C-4166-906C-2C9EBAC230C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0"/>
        <p:cNvGrpSpPr/>
        <p:nvPr/>
      </p:nvGrpSpPr>
      <p:grpSpPr>
        <a:xfrm>
          <a:off x="0" y="0"/>
          <a:ext cx="0" cy="0"/>
          <a:chOff x="0" y="0"/>
          <a:chExt cx="0" cy="0"/>
        </a:xfrm>
      </p:grpSpPr>
      <p:sp>
        <p:nvSpPr>
          <p:cNvPr id="22" name="Shape 22"/>
          <p:cNvSpPr txBox="1">
            <a:spLocks noGrp="1"/>
          </p:cNvSpPr>
          <p:nvPr>
            <p:ph type="title"/>
          </p:nvPr>
        </p:nvSpPr>
        <p:spPr>
          <a:xfrm>
            <a:off x="76200" y="152400"/>
            <a:ext cx="8229600" cy="1143000"/>
          </a:xfrm>
          <a:prstGeom prst="rect">
            <a:avLst/>
          </a:prstGeom>
          <a:noFill/>
          <a:ln>
            <a:noFill/>
          </a:ln>
        </p:spPr>
        <p:txBody>
          <a:bodyPr lIns="91425" tIns="91425" rIns="91425" bIns="91425" anchor="ctr" anchorCtr="0"/>
          <a:lstStyle>
            <a:lvl1pPr algn="l" rtl="0">
              <a:defRPr sz="20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25" name="Shape 25"/>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sz="1200" b="0" i="0" u="none" strike="noStrike" cap="none" baseline="0">
                <a:solidFill>
                  <a:srgbClr val="888888"/>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2810314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jpeg"/><Relationship Id="rId10"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0" y="116632"/>
            <a:ext cx="7086600" cy="64536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2400" y="872716"/>
            <a:ext cx="8763000" cy="525344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50">
                <a:solidFill>
                  <a:schemeClr val="tx1">
                    <a:tint val="75000"/>
                  </a:schemeClr>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6804248" y="6356350"/>
            <a:ext cx="2133600" cy="365125"/>
          </a:xfrm>
          <a:prstGeom prst="rect">
            <a:avLst/>
          </a:prstGeom>
        </p:spPr>
        <p:txBody>
          <a:bodyPr vert="horz" lIns="91440" tIns="45720" rIns="91440" bIns="45720" rtlCol="0" anchor="ctr"/>
          <a:lstStyle>
            <a:lvl1pPr algn="r">
              <a:defRPr sz="1050">
                <a:solidFill>
                  <a:schemeClr val="tx1">
                    <a:tint val="75000"/>
                  </a:schemeClr>
                </a:solidFill>
                <a:latin typeface="Arial" pitchFamily="34" charset="0"/>
                <a:cs typeface="Arial" pitchFamily="34" charset="0"/>
              </a:defRPr>
            </a:lvl1pPr>
          </a:lstStyle>
          <a:p>
            <a:fld id="{A0A8553D-13CD-438D-9206-41FE83397EEA}" type="slidenum">
              <a:rPr lang="en-US" smtClean="0"/>
              <a:pPr/>
              <a:t>‹#›</a:t>
            </a:fld>
            <a:endParaRPr lang="en-US"/>
          </a:p>
        </p:txBody>
      </p:sp>
      <p:cxnSp>
        <p:nvCxnSpPr>
          <p:cNvPr id="11" name="Straight Connector 10"/>
          <p:cNvCxnSpPr/>
          <p:nvPr/>
        </p:nvCxnSpPr>
        <p:spPr>
          <a:xfrm>
            <a:off x="152400" y="762000"/>
            <a:ext cx="876300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rot="5400000">
            <a:off x="1600200" y="457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152400" y="6324600"/>
            <a:ext cx="8763000" cy="0"/>
          </a:xfrm>
          <a:prstGeom prst="line">
            <a:avLst/>
          </a:prstGeom>
        </p:spPr>
        <p:style>
          <a:lnRef idx="1">
            <a:schemeClr val="dk1"/>
          </a:lnRef>
          <a:fillRef idx="0">
            <a:schemeClr val="dk1"/>
          </a:fillRef>
          <a:effectRef idx="0">
            <a:schemeClr val="dk1"/>
          </a:effectRef>
          <a:fontRef idx="minor">
            <a:schemeClr val="tx1"/>
          </a:fontRef>
        </p:style>
      </p:cxnSp>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9512" y="251547"/>
            <a:ext cx="1395264" cy="434253"/>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49" r:id="rId3"/>
    <p:sldLayoutId id="2147483665" r:id="rId4"/>
    <p:sldLayoutId id="2147483667" r:id="rId5"/>
    <p:sldLayoutId id="2147483685" r:id="rId6"/>
    <p:sldLayoutId id="2147483686" r:id="rId7"/>
  </p:sldLayoutIdLst>
  <p:hf hdr="0" ftr="0"/>
  <p:txStyles>
    <p:titleStyle>
      <a:lvl1pPr algn="l" defTabSz="914400" rtl="0" eaLnBrk="1" latinLnBrk="0" hangingPunct="1">
        <a:spcBef>
          <a:spcPct val="0"/>
        </a:spcBef>
        <a:buNone/>
        <a:defRPr sz="2000" kern="1200" cap="all" baseline="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Tx/>
        <a:buBlip>
          <a:blip r:embed="rId10"/>
        </a:buBlip>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Tx/>
        <a:buBlip>
          <a:blip r:embed="rId10"/>
        </a:buBlip>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Tx/>
        <a:buBlip>
          <a:blip r:embed="rId10"/>
        </a:buBlip>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Tx/>
        <a:buBlip>
          <a:blip r:embed="rId10"/>
        </a:buBlip>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Tx/>
        <a:buBlip>
          <a:blip r:embed="rId10"/>
        </a:buBlip>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2.jpe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jpe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jpe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p:cNvPicPr>
            <a:picLocks noChangeAspect="1" noChangeArrowheads="1"/>
          </p:cNvPicPr>
          <p:nvPr/>
        </p:nvPicPr>
        <p:blipFill>
          <a:blip r:embed="rId3" cstate="print"/>
          <a:srcRect/>
          <a:stretch>
            <a:fillRect/>
          </a:stretch>
        </p:blipFill>
        <p:spPr bwMode="auto">
          <a:xfrm>
            <a:off x="2807804" y="792271"/>
            <a:ext cx="3564396" cy="3932873"/>
          </a:xfrm>
          <a:prstGeom prst="rect">
            <a:avLst/>
          </a:prstGeom>
          <a:noFill/>
          <a:ln w="3175">
            <a:noFill/>
            <a:miter lim="800000"/>
            <a:headEnd/>
            <a:tailEnd/>
          </a:ln>
        </p:spPr>
      </p:pic>
      <p:sp>
        <p:nvSpPr>
          <p:cNvPr id="3" name="Rectangle 3"/>
          <p:cNvSpPr txBox="1">
            <a:spLocks noChangeArrowheads="1"/>
          </p:cNvSpPr>
          <p:nvPr/>
        </p:nvSpPr>
        <p:spPr bwMode="auto">
          <a:xfrm>
            <a:off x="2274945" y="4653136"/>
            <a:ext cx="4601311" cy="1555373"/>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lvl1pPr marL="0" indent="0" algn="ctr" rtl="0" eaLnBrk="0" fontAlgn="base" hangingPunct="0">
              <a:spcBef>
                <a:spcPct val="20000"/>
              </a:spcBef>
              <a:spcAft>
                <a:spcPct val="0"/>
              </a:spcAft>
              <a:buClr>
                <a:srgbClr val="660066"/>
              </a:buClr>
              <a:buSzPct val="80000"/>
              <a:buNone/>
              <a:defRPr sz="2000" b="1">
                <a:solidFill>
                  <a:schemeClr val="tx1"/>
                </a:solidFill>
                <a:latin typeface="Arial Narrow" pitchFamily="34" charset="0"/>
                <a:ea typeface="ＭＳ Ｐゴシック" pitchFamily="-123" charset="-128"/>
                <a:cs typeface="ＭＳ Ｐゴシック" pitchFamily="-123" charset="-128"/>
              </a:defRPr>
            </a:lvl1pPr>
            <a:lvl2pPr marL="457200" indent="0" algn="ctr" rtl="0" eaLnBrk="0" fontAlgn="base" hangingPunct="0">
              <a:spcBef>
                <a:spcPct val="20000"/>
              </a:spcBef>
              <a:spcAft>
                <a:spcPct val="0"/>
              </a:spcAft>
              <a:buClr>
                <a:srgbClr val="660066"/>
              </a:buClr>
              <a:buSzPct val="80000"/>
              <a:buNone/>
              <a:defRPr sz="2000" b="1">
                <a:solidFill>
                  <a:schemeClr val="tx1"/>
                </a:solidFill>
                <a:latin typeface="Arial Narrow" pitchFamily="34" charset="0"/>
                <a:ea typeface="ＭＳ Ｐゴシック" pitchFamily="-123" charset="-128"/>
              </a:defRPr>
            </a:lvl2pPr>
            <a:lvl3pPr marL="914400" indent="0" algn="ctr" rtl="0" eaLnBrk="0" fontAlgn="base" hangingPunct="0">
              <a:spcBef>
                <a:spcPct val="20000"/>
              </a:spcBef>
              <a:spcAft>
                <a:spcPct val="0"/>
              </a:spcAft>
              <a:buClr>
                <a:srgbClr val="660066"/>
              </a:buClr>
              <a:buSzPct val="80000"/>
              <a:buNone/>
              <a:defRPr sz="2000" b="1">
                <a:solidFill>
                  <a:schemeClr val="tx1"/>
                </a:solidFill>
                <a:latin typeface="Arial Narrow" pitchFamily="34" charset="0"/>
                <a:ea typeface="ＭＳ Ｐゴシック" pitchFamily="-123" charset="-128"/>
              </a:defRPr>
            </a:lvl3pPr>
            <a:lvl4pPr marL="1371600" indent="0" algn="ctr" rtl="0" eaLnBrk="0" fontAlgn="base" hangingPunct="0">
              <a:spcBef>
                <a:spcPct val="20000"/>
              </a:spcBef>
              <a:spcAft>
                <a:spcPct val="0"/>
              </a:spcAft>
              <a:buClr>
                <a:srgbClr val="660066"/>
              </a:buClr>
              <a:buSzPct val="80000"/>
              <a:buNone/>
              <a:defRPr sz="2000" b="1">
                <a:solidFill>
                  <a:schemeClr val="tx1"/>
                </a:solidFill>
                <a:latin typeface="Arial Narrow" pitchFamily="34" charset="0"/>
                <a:ea typeface="ＭＳ Ｐゴシック" pitchFamily="-123" charset="-128"/>
              </a:defRPr>
            </a:lvl4pPr>
            <a:lvl5pPr marL="1828800" indent="0" algn="ctr" rtl="0" eaLnBrk="0" fontAlgn="base" hangingPunct="0">
              <a:spcBef>
                <a:spcPct val="20000"/>
              </a:spcBef>
              <a:spcAft>
                <a:spcPct val="0"/>
              </a:spcAft>
              <a:buClr>
                <a:srgbClr val="660066"/>
              </a:buClr>
              <a:buSzPct val="80000"/>
              <a:buNone/>
              <a:defRPr sz="2000" b="1">
                <a:solidFill>
                  <a:schemeClr val="tx1"/>
                </a:solidFill>
                <a:latin typeface="Arial Narrow" pitchFamily="34" charset="0"/>
                <a:ea typeface="ＭＳ Ｐゴシック" pitchFamily="-123"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eaLnBrk="1" hangingPunct="1">
              <a:spcBef>
                <a:spcPts val="0"/>
              </a:spcBef>
              <a:spcAft>
                <a:spcPts val="540"/>
              </a:spcAft>
            </a:pPr>
            <a:r>
              <a:rPr lang="en-US" sz="3400" dirty="0" smtClean="0">
                <a:latin typeface="Helvetica Neue" pitchFamily="-123" charset="0"/>
              </a:rPr>
              <a:t>Murat </a:t>
            </a:r>
            <a:r>
              <a:rPr lang="en-US" sz="3400" dirty="0" err="1" smtClean="0">
                <a:latin typeface="Helvetica Neue" pitchFamily="-123" charset="0"/>
              </a:rPr>
              <a:t>Aktihanoglu</a:t>
            </a:r>
            <a:endParaRPr lang="en-US" sz="3400" dirty="0" smtClean="0">
              <a:latin typeface="Helvetica Neue" pitchFamily="-123" charset="0"/>
            </a:endParaRPr>
          </a:p>
          <a:p>
            <a:pPr eaLnBrk="1" hangingPunct="1">
              <a:spcBef>
                <a:spcPts val="0"/>
              </a:spcBef>
              <a:spcAft>
                <a:spcPts val="540"/>
              </a:spcAft>
            </a:pPr>
            <a:r>
              <a:rPr lang="en-US" b="0" dirty="0" smtClean="0">
                <a:latin typeface="Helvetica Neue" pitchFamily="-123" charset="0"/>
              </a:rPr>
              <a:t>General Partner</a:t>
            </a:r>
          </a:p>
          <a:p>
            <a:pPr eaLnBrk="1" hangingPunct="1">
              <a:spcBef>
                <a:spcPts val="0"/>
              </a:spcBef>
              <a:spcAft>
                <a:spcPts val="540"/>
              </a:spcAft>
            </a:pPr>
            <a:r>
              <a:rPr lang="en-US" b="0" dirty="0" smtClean="0">
                <a:latin typeface="Helvetica Neue" pitchFamily="-123" charset="0"/>
              </a:rPr>
              <a:t>murat@eranyc.com </a:t>
            </a:r>
          </a:p>
          <a:p>
            <a:pPr eaLnBrk="1" hangingPunct="1">
              <a:spcBef>
                <a:spcPts val="0"/>
              </a:spcBef>
              <a:spcAft>
                <a:spcPts val="540"/>
              </a:spcAft>
            </a:pPr>
            <a:r>
              <a:rPr lang="en-US" b="0" dirty="0" smtClean="0">
                <a:latin typeface="Helvetica Neue" pitchFamily="-123" charset="0"/>
              </a:rPr>
              <a:t>http://eranyc.com</a:t>
            </a:r>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3" name="Rectangle 2"/>
          <p:cNvSpPr/>
          <p:nvPr/>
        </p:nvSpPr>
        <p:spPr>
          <a:xfrm>
            <a:off x="152400" y="1066800"/>
            <a:ext cx="5715000" cy="381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 name="Picture 1" descr="Screen Shot 2013-03-05 at 8.03.4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334" y="1219200"/>
            <a:ext cx="5494866" cy="3532414"/>
          </a:xfrm>
          <a:prstGeom prst="rect">
            <a:avLst/>
          </a:prstGeom>
        </p:spPr>
      </p:pic>
      <p:pic>
        <p:nvPicPr>
          <p:cNvPr id="5" name="Picture 4" descr="locationawareapp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066800"/>
            <a:ext cx="2933904" cy="3810000"/>
          </a:xfrm>
          <a:prstGeom prst="rect">
            <a:avLst/>
          </a:prstGeom>
        </p:spPr>
      </p:pic>
      <p:pic>
        <p:nvPicPr>
          <p:cNvPr id="6" name="Picture 5" descr="centr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532" y="4953000"/>
            <a:ext cx="2124348" cy="1326516"/>
          </a:xfrm>
          <a:prstGeom prst="rect">
            <a:avLst/>
          </a:prstGeom>
        </p:spPr>
      </p:pic>
      <p:sp>
        <p:nvSpPr>
          <p:cNvPr id="4" name="Title 3"/>
          <p:cNvSpPr>
            <a:spLocks noGrp="1"/>
          </p:cNvSpPr>
          <p:nvPr>
            <p:ph type="title"/>
          </p:nvPr>
        </p:nvSpPr>
        <p:spPr>
          <a:xfrm>
            <a:off x="1907704" y="152400"/>
            <a:ext cx="6398096" cy="576300"/>
          </a:xfrm>
        </p:spPr>
        <p:txBody>
          <a:bodyPr/>
          <a:lstStyle/>
          <a:p>
            <a:r>
              <a:rPr lang="en-US" dirty="0" smtClean="0"/>
              <a:t>background</a:t>
            </a:r>
            <a:endParaRPr lang="en-US" dirty="0"/>
          </a:p>
        </p:txBody>
      </p:sp>
      <p:sp>
        <p:nvSpPr>
          <p:cNvPr id="8" name="TextBox 7"/>
          <p:cNvSpPr txBox="1"/>
          <p:nvPr/>
        </p:nvSpPr>
        <p:spPr>
          <a:xfrm>
            <a:off x="2598315" y="5265204"/>
            <a:ext cx="6438181" cy="584776"/>
          </a:xfrm>
          <a:prstGeom prst="rect">
            <a:avLst/>
          </a:prstGeom>
          <a:noFill/>
        </p:spPr>
        <p:txBody>
          <a:bodyPr wrap="none" rtlCol="0">
            <a:spAutoFit/>
          </a:bodyPr>
          <a:lstStyle/>
          <a:p>
            <a:r>
              <a:rPr lang="en-US" sz="3200" dirty="0" smtClean="0"/>
              <a:t>Computer Science + Silicon Valley</a:t>
            </a:r>
            <a:endParaRPr lang="en-US" sz="3200" dirty="0"/>
          </a:p>
        </p:txBody>
      </p:sp>
    </p:spTree>
    <p:extLst>
      <p:ext uri="{BB962C8B-B14F-4D97-AF65-F5344CB8AC3E}">
        <p14:creationId xmlns:p14="http://schemas.microsoft.com/office/powerpoint/2010/main" val="30089255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body" idx="4294967295"/>
          </p:nvPr>
        </p:nvSpPr>
        <p:spPr>
          <a:xfrm>
            <a:off x="0" y="3223261"/>
            <a:ext cx="5623560" cy="3014051"/>
          </a:xfrm>
        </p:spPr>
        <p:txBody>
          <a:bodyPr>
            <a:noAutofit/>
          </a:bodyPr>
          <a:lstStyle/>
          <a:p>
            <a:pPr>
              <a:spcBef>
                <a:spcPct val="0"/>
              </a:spcBef>
            </a:pPr>
            <a:r>
              <a:rPr lang="en-US" sz="2000" dirty="0" smtClean="0"/>
              <a:t>Non-profit</a:t>
            </a:r>
            <a:r>
              <a:rPr lang="en-US" sz="2000" dirty="0"/>
              <a:t/>
            </a:r>
            <a:br>
              <a:rPr lang="en-US" sz="2000" dirty="0"/>
            </a:br>
            <a:r>
              <a:rPr lang="en-US" sz="2000" dirty="0"/>
              <a:t> </a:t>
            </a:r>
          </a:p>
          <a:p>
            <a:pPr>
              <a:spcBef>
                <a:spcPct val="0"/>
              </a:spcBef>
            </a:pPr>
            <a:r>
              <a:rPr lang="en-US" sz="2000" dirty="0" smtClean="0"/>
              <a:t>Educational</a:t>
            </a:r>
          </a:p>
          <a:p>
            <a:pPr>
              <a:spcBef>
                <a:spcPct val="0"/>
              </a:spcBef>
            </a:pPr>
            <a:endParaRPr lang="en-US" sz="2000" dirty="0"/>
          </a:p>
          <a:p>
            <a:pPr>
              <a:spcBef>
                <a:spcPct val="0"/>
              </a:spcBef>
            </a:pPr>
            <a:r>
              <a:rPr lang="en-US" sz="2000" dirty="0" smtClean="0"/>
              <a:t>Community Building</a:t>
            </a:r>
          </a:p>
          <a:p>
            <a:pPr>
              <a:spcBef>
                <a:spcPct val="0"/>
              </a:spcBef>
            </a:pPr>
            <a:endParaRPr lang="en-US" sz="2000" dirty="0"/>
          </a:p>
          <a:p>
            <a:pPr>
              <a:spcBef>
                <a:spcPct val="0"/>
              </a:spcBef>
            </a:pPr>
            <a:r>
              <a:rPr lang="en-US" sz="2000" dirty="0"/>
              <a:t>M</a:t>
            </a:r>
            <a:r>
              <a:rPr lang="en-US" sz="2000" dirty="0" smtClean="0"/>
              <a:t>onthly roundtables</a:t>
            </a:r>
          </a:p>
          <a:p>
            <a:pPr>
              <a:spcBef>
                <a:spcPct val="0"/>
              </a:spcBef>
            </a:pPr>
            <a:endParaRPr lang="en-US" sz="2000" dirty="0" smtClean="0"/>
          </a:p>
          <a:p>
            <a:pPr>
              <a:spcBef>
                <a:spcPct val="0"/>
              </a:spcBef>
            </a:pPr>
            <a:r>
              <a:rPr lang="en-US" sz="2000" dirty="0" smtClean="0"/>
              <a:t>Startups present to investors, network</a:t>
            </a:r>
            <a:endParaRPr lang="en-US" sz="2000" dirty="0"/>
          </a:p>
        </p:txBody>
      </p:sp>
      <p:sp>
        <p:nvSpPr>
          <p:cNvPr id="15367" name="Text Box 7"/>
          <p:cNvSpPr txBox="1">
            <a:spLocks noChangeArrowheads="1"/>
          </p:cNvSpPr>
          <p:nvPr/>
        </p:nvSpPr>
        <p:spPr bwMode="auto">
          <a:xfrm>
            <a:off x="5829300" y="3248980"/>
            <a:ext cx="3086100" cy="2936189"/>
          </a:xfrm>
          <a:prstGeom prst="rect">
            <a:avLst/>
          </a:prstGeom>
          <a:solidFill>
            <a:srgbClr val="EAEAEA"/>
          </a:solidFill>
          <a:ln w="9525">
            <a:noFill/>
            <a:miter lim="800000"/>
            <a:headEnd/>
            <a:tailEnd/>
          </a:ln>
          <a:effectLst>
            <a:outerShdw dist="107763" dir="2700000" algn="ctr" rotWithShape="0">
              <a:schemeClr val="bg2">
                <a:alpha val="50000"/>
              </a:schemeClr>
            </a:outerShdw>
          </a:effectLst>
        </p:spPr>
        <p:txBody>
          <a:bodyPr lIns="82296" tIns="41148" rIns="82296" bIns="41148">
            <a:prstTxWarp prst="textNoShape">
              <a:avLst/>
            </a:prstTxWarp>
            <a:spAutoFit/>
          </a:bodyPr>
          <a:lstStyle/>
          <a:p>
            <a:pPr marL="205740" indent="-205740"/>
            <a:r>
              <a:rPr lang="en-US" sz="1600" i="1" dirty="0">
                <a:latin typeface="Arial" pitchFamily="34" charset="0"/>
                <a:cs typeface="Arial" pitchFamily="34" charset="0"/>
              </a:rPr>
              <a:t>ER Hightlights</a:t>
            </a:r>
            <a:endParaRPr lang="en-US" sz="1600" dirty="0">
              <a:latin typeface="Arial" pitchFamily="34" charset="0"/>
              <a:cs typeface="Arial" pitchFamily="34" charset="0"/>
            </a:endParaRPr>
          </a:p>
          <a:p>
            <a:pPr marL="205740" indent="-205740">
              <a:buFontTx/>
              <a:buChar char="•"/>
            </a:pPr>
            <a:r>
              <a:rPr lang="en-US" sz="1500" dirty="0">
                <a:latin typeface="Arial" pitchFamily="34" charset="0"/>
                <a:cs typeface="Arial" pitchFamily="34" charset="0"/>
              </a:rPr>
              <a:t>6</a:t>
            </a:r>
            <a:r>
              <a:rPr lang="ru-RU" sz="1500" dirty="0">
                <a:latin typeface="Arial" pitchFamily="34" charset="0"/>
                <a:cs typeface="Arial" pitchFamily="34" charset="0"/>
              </a:rPr>
              <a:t> year</a:t>
            </a:r>
            <a:r>
              <a:rPr lang="en-US" sz="1500" dirty="0">
                <a:latin typeface="Arial" pitchFamily="34" charset="0"/>
                <a:cs typeface="Arial" pitchFamily="34" charset="0"/>
              </a:rPr>
              <a:t> history of community development</a:t>
            </a:r>
            <a:endParaRPr lang="ru-RU" sz="1500" dirty="0">
              <a:latin typeface="Arial" pitchFamily="34" charset="0"/>
              <a:cs typeface="Arial" pitchFamily="34" charset="0"/>
            </a:endParaRPr>
          </a:p>
          <a:p>
            <a:pPr marL="205740" indent="-205740">
              <a:buFontTx/>
              <a:buChar char="•"/>
            </a:pPr>
            <a:r>
              <a:rPr lang="en-US" sz="1500" dirty="0" smtClean="0">
                <a:latin typeface="Arial" pitchFamily="34" charset="0"/>
                <a:cs typeface="Arial" pitchFamily="34" charset="0"/>
              </a:rPr>
              <a:t>100</a:t>
            </a:r>
            <a:r>
              <a:rPr lang="ru-RU" sz="1500" dirty="0" smtClean="0">
                <a:latin typeface="Arial" pitchFamily="34" charset="0"/>
                <a:cs typeface="Arial" pitchFamily="34" charset="0"/>
              </a:rPr>
              <a:t>+</a:t>
            </a:r>
            <a:r>
              <a:rPr lang="ru-RU" sz="1500" dirty="0">
                <a:latin typeface="Arial" pitchFamily="34" charset="0"/>
                <a:cs typeface="Arial" pitchFamily="34" charset="0"/>
              </a:rPr>
              <a:t> events</a:t>
            </a:r>
            <a:r>
              <a:rPr lang="en-US" sz="1500" dirty="0">
                <a:latin typeface="Arial" pitchFamily="34" charset="0"/>
                <a:cs typeface="Arial" pitchFamily="34" charset="0"/>
              </a:rPr>
              <a:t> in NYC</a:t>
            </a:r>
            <a:endParaRPr lang="ru-RU" sz="1500" dirty="0">
              <a:latin typeface="Arial" pitchFamily="34" charset="0"/>
              <a:cs typeface="Arial" pitchFamily="34" charset="0"/>
            </a:endParaRPr>
          </a:p>
          <a:p>
            <a:pPr marL="205740" indent="-205740">
              <a:buFontTx/>
              <a:buChar char="•"/>
            </a:pPr>
            <a:r>
              <a:rPr lang="en-US" sz="1500" dirty="0" smtClean="0">
                <a:latin typeface="Arial" pitchFamily="34" charset="0"/>
                <a:cs typeface="Arial" pitchFamily="34" charset="0"/>
              </a:rPr>
              <a:t>100</a:t>
            </a:r>
            <a:r>
              <a:rPr lang="ru-RU" sz="1500" dirty="0">
                <a:latin typeface="Arial" pitchFamily="34" charset="0"/>
                <a:cs typeface="Arial" pitchFamily="34" charset="0"/>
              </a:rPr>
              <a:t>+ VC and Angel Investor speakers </a:t>
            </a:r>
          </a:p>
          <a:p>
            <a:pPr marL="205740" indent="-205740">
              <a:buFontTx/>
              <a:buChar char="•"/>
            </a:pPr>
            <a:r>
              <a:rPr lang="en-US" sz="1500" dirty="0" smtClean="0">
                <a:latin typeface="Arial" pitchFamily="34" charset="0"/>
                <a:cs typeface="Arial" pitchFamily="34" charset="0"/>
              </a:rPr>
              <a:t>300</a:t>
            </a:r>
            <a:r>
              <a:rPr lang="ru-RU" sz="1500" dirty="0" smtClean="0">
                <a:latin typeface="Arial" pitchFamily="34" charset="0"/>
                <a:cs typeface="Arial" pitchFamily="34" charset="0"/>
              </a:rPr>
              <a:t>+</a:t>
            </a:r>
            <a:r>
              <a:rPr lang="ru-RU" sz="1500" dirty="0">
                <a:latin typeface="Arial" pitchFamily="34" charset="0"/>
                <a:cs typeface="Arial" pitchFamily="34" charset="0"/>
              </a:rPr>
              <a:t> startups pitched at ER events </a:t>
            </a:r>
          </a:p>
          <a:p>
            <a:pPr marL="205740" indent="-205740">
              <a:buFontTx/>
              <a:buChar char="•"/>
            </a:pPr>
            <a:r>
              <a:rPr lang="en-US" sz="1500" dirty="0" smtClean="0">
                <a:latin typeface="Arial" pitchFamily="34" charset="0"/>
                <a:cs typeface="Arial" pitchFamily="34" charset="0"/>
              </a:rPr>
              <a:t>20</a:t>
            </a:r>
            <a:r>
              <a:rPr lang="ru-RU" sz="1500" dirty="0" smtClean="0">
                <a:latin typeface="Arial" pitchFamily="34" charset="0"/>
                <a:cs typeface="Arial" pitchFamily="34" charset="0"/>
              </a:rPr>
              <a:t>00</a:t>
            </a:r>
            <a:r>
              <a:rPr lang="ru-RU" sz="1500" dirty="0">
                <a:latin typeface="Arial" pitchFamily="34" charset="0"/>
                <a:cs typeface="Arial" pitchFamily="34" charset="0"/>
              </a:rPr>
              <a:t>+ startups applied to pitch at ER events</a:t>
            </a:r>
          </a:p>
          <a:p>
            <a:pPr marL="205740" indent="-205740">
              <a:buFontTx/>
              <a:buChar char="•"/>
            </a:pPr>
            <a:r>
              <a:rPr lang="en-US" sz="1500" dirty="0">
                <a:latin typeface="Arial" pitchFamily="34" charset="0"/>
                <a:cs typeface="Arial" pitchFamily="34" charset="0"/>
              </a:rPr>
              <a:t>2</a:t>
            </a:r>
            <a:r>
              <a:rPr lang="en-US" sz="1500" dirty="0" smtClean="0">
                <a:latin typeface="Arial" pitchFamily="34" charset="0"/>
                <a:cs typeface="Arial" pitchFamily="34" charset="0"/>
              </a:rPr>
              <a:t>0</a:t>
            </a:r>
            <a:r>
              <a:rPr lang="ru-RU" sz="1500" dirty="0" smtClean="0">
                <a:latin typeface="Arial" pitchFamily="34" charset="0"/>
                <a:cs typeface="Arial" pitchFamily="34" charset="0"/>
              </a:rPr>
              <a:t>,000</a:t>
            </a:r>
            <a:r>
              <a:rPr lang="ru-RU" sz="1500" dirty="0">
                <a:latin typeface="Arial" pitchFamily="34" charset="0"/>
                <a:cs typeface="Arial" pitchFamily="34" charset="0"/>
              </a:rPr>
              <a:t>+ entrepreneurs on </a:t>
            </a:r>
            <a:r>
              <a:rPr lang="en-US" sz="1500" dirty="0">
                <a:latin typeface="Arial" pitchFamily="34" charset="0"/>
                <a:cs typeface="Arial" pitchFamily="34" charset="0"/>
              </a:rPr>
              <a:t>the mailing </a:t>
            </a:r>
            <a:r>
              <a:rPr lang="ru-RU" sz="1500" dirty="0">
                <a:latin typeface="Arial" pitchFamily="34" charset="0"/>
                <a:cs typeface="Arial" pitchFamily="34" charset="0"/>
              </a:rPr>
              <a:t>list</a:t>
            </a:r>
            <a:r>
              <a:rPr lang="ru-RU" sz="1600" dirty="0">
                <a:latin typeface="Arial" pitchFamily="34" charset="0"/>
                <a:cs typeface="Arial" pitchFamily="34" charset="0"/>
              </a:rPr>
              <a:t> </a:t>
            </a:r>
            <a:endParaRPr lang="en-US" sz="1600" dirty="0">
              <a:latin typeface="Arial" pitchFamily="34" charset="0"/>
              <a:cs typeface="Arial" pitchFamily="34" charset="0"/>
            </a:endParaRPr>
          </a:p>
        </p:txBody>
      </p:sp>
      <p:pic>
        <p:nvPicPr>
          <p:cNvPr id="15368" name="Picture 8"/>
          <p:cNvPicPr>
            <a:picLocks noChangeAspect="1" noChangeArrowheads="1"/>
          </p:cNvPicPr>
          <p:nvPr/>
        </p:nvPicPr>
        <p:blipFill>
          <a:blip r:embed="rId3" cstate="print"/>
          <a:srcRect/>
          <a:stretch>
            <a:fillRect/>
          </a:stretch>
        </p:blipFill>
        <p:spPr bwMode="auto">
          <a:xfrm>
            <a:off x="287524" y="980728"/>
            <a:ext cx="8627876" cy="2040065"/>
          </a:xfrm>
          <a:prstGeom prst="rect">
            <a:avLst/>
          </a:prstGeom>
          <a:ln>
            <a:noFill/>
          </a:ln>
          <a:effectLst>
            <a:outerShdw blurRad="190500" algn="tl" rotWithShape="0">
              <a:srgbClr val="000000">
                <a:alpha val="70000"/>
              </a:srgbClr>
            </a:outerShdw>
          </a:effectLst>
        </p:spPr>
      </p:pic>
      <p:sp>
        <p:nvSpPr>
          <p:cNvPr id="6" name="Title 1"/>
          <p:cNvSpPr txBox="1">
            <a:spLocks/>
          </p:cNvSpPr>
          <p:nvPr/>
        </p:nvSpPr>
        <p:spPr>
          <a:xfrm>
            <a:off x="1828800" y="116632"/>
            <a:ext cx="7086600" cy="64536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400" kern="1200" cap="small" baseline="0">
                <a:solidFill>
                  <a:schemeClr val="tx1"/>
                </a:solidFill>
                <a:latin typeface="Arial" pitchFamily="34" charset="0"/>
                <a:ea typeface="+mj-ea"/>
                <a:cs typeface="Arial" pitchFamily="34" charset="0"/>
              </a:defRPr>
            </a:lvl1pPr>
          </a:lstStyle>
          <a:p>
            <a:r>
              <a:rPr lang="en-US" sz="2000" cap="all" dirty="0" smtClean="0"/>
              <a:t>Entrepreneurs roundtable (2007 - )</a:t>
            </a:r>
            <a:endParaRPr lang="en-US" sz="2000" cap="all" dirty="0"/>
          </a:p>
        </p:txBody>
      </p:sp>
      <p:sp>
        <p:nvSpPr>
          <p:cNvPr id="7" name="Slide Number Placeholder 2"/>
          <p:cNvSpPr>
            <a:spLocks noGrp="1"/>
          </p:cNvSpPr>
          <p:nvPr>
            <p:ph type="sldNum" sz="quarter" idx="11"/>
          </p:nvPr>
        </p:nvSpPr>
        <p:spPr>
          <a:xfrm>
            <a:off x="6768244" y="6356350"/>
            <a:ext cx="2133600" cy="365125"/>
          </a:xfrm>
        </p:spPr>
        <p:txBody>
          <a:bodyPr/>
          <a:lstStyle/>
          <a:p>
            <a:pPr algn="r"/>
            <a:fld id="{A0A8553D-13CD-438D-9206-41FE83397EEA}" type="slidenum">
              <a:rPr lang="en-US" smtClean="0">
                <a:solidFill>
                  <a:prstClr val="black">
                    <a:tint val="75000"/>
                  </a:prstClr>
                </a:solidFill>
              </a:rPr>
              <a:pPr algn="r"/>
              <a:t>3</a:t>
            </a:fld>
            <a:endParaRPr lang="en-US" dirty="0">
              <a:solidFill>
                <a:prstClr val="black">
                  <a:tint val="75000"/>
                </a:prstClr>
              </a:solidFill>
            </a:endParaRPr>
          </a:p>
        </p:txBody>
      </p:sp>
    </p:spTree>
    <p:extLst>
      <p:ext uri="{BB962C8B-B14F-4D97-AF65-F5344CB8AC3E}">
        <p14:creationId xmlns:p14="http://schemas.microsoft.com/office/powerpoint/2010/main" val="2058838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Entrepreneurs roundtable accelerator ( 2011 - )</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4</a:t>
            </a:fld>
            <a:endParaRPr lang="en-US"/>
          </a:p>
        </p:txBody>
      </p:sp>
      <p:sp>
        <p:nvSpPr>
          <p:cNvPr id="4" name="Content Placeholder 3"/>
          <p:cNvSpPr>
            <a:spLocks noGrp="1"/>
          </p:cNvSpPr>
          <p:nvPr>
            <p:ph sz="quarter" idx="12"/>
          </p:nvPr>
        </p:nvSpPr>
        <p:spPr>
          <a:xfrm>
            <a:off x="215900" y="981075"/>
            <a:ext cx="8604250" cy="5328245"/>
          </a:xfrm>
        </p:spPr>
        <p:txBody>
          <a:bodyPr>
            <a:noAutofit/>
          </a:bodyPr>
          <a:lstStyle/>
          <a:p>
            <a:pPr>
              <a:spcBef>
                <a:spcPts val="600"/>
              </a:spcBef>
              <a:spcAft>
                <a:spcPts val="600"/>
              </a:spcAft>
              <a:buSzPct val="100000"/>
            </a:pPr>
            <a:r>
              <a:rPr lang="en-US" sz="1600" dirty="0" smtClean="0"/>
              <a:t>Technology Accelerator / Investment Fund / 2 </a:t>
            </a:r>
            <a:r>
              <a:rPr lang="en-US" sz="1600" dirty="0" smtClean="0"/>
              <a:t>sessions a year / 10 companies per session</a:t>
            </a:r>
          </a:p>
          <a:p>
            <a:pPr>
              <a:spcBef>
                <a:spcPts val="600"/>
              </a:spcBef>
              <a:spcAft>
                <a:spcPts val="600"/>
              </a:spcAft>
              <a:buSzPct val="100000"/>
            </a:pPr>
            <a:r>
              <a:rPr lang="en-US" sz="1600" dirty="0" smtClean="0"/>
              <a:t>$40,000 initial investment</a:t>
            </a:r>
          </a:p>
          <a:p>
            <a:pPr>
              <a:spcBef>
                <a:spcPts val="600"/>
              </a:spcBef>
              <a:spcAft>
                <a:spcPts val="600"/>
              </a:spcAft>
              <a:buSzPct val="100000"/>
            </a:pPr>
            <a:r>
              <a:rPr lang="en-US" sz="1600" dirty="0" smtClean="0"/>
              <a:t>$50,000 - $200,000 follow-on investment</a:t>
            </a:r>
          </a:p>
          <a:p>
            <a:pPr>
              <a:spcBef>
                <a:spcPts val="600"/>
              </a:spcBef>
              <a:spcAft>
                <a:spcPts val="600"/>
              </a:spcAft>
              <a:buSzPct val="100000"/>
            </a:pPr>
            <a:r>
              <a:rPr lang="en-US" sz="1600" dirty="0" smtClean="0"/>
              <a:t>Four-month program with free </a:t>
            </a:r>
            <a:r>
              <a:rPr lang="en-US" sz="1600" dirty="0"/>
              <a:t>collaborative office </a:t>
            </a:r>
            <a:r>
              <a:rPr lang="en-US" sz="1600" dirty="0" smtClean="0"/>
              <a:t>space </a:t>
            </a:r>
          </a:p>
          <a:p>
            <a:pPr>
              <a:spcBef>
                <a:spcPts val="600"/>
              </a:spcBef>
              <a:spcAft>
                <a:spcPts val="600"/>
              </a:spcAft>
              <a:buSzPct val="100000"/>
            </a:pPr>
            <a:r>
              <a:rPr lang="en-US" sz="1600" dirty="0" smtClean="0"/>
              <a:t>Daily access to 250+ mentors (investors, serial entrepreneurs, subject experts </a:t>
            </a:r>
            <a:r>
              <a:rPr lang="en-US" sz="1600" dirty="0"/>
              <a:t>and industry </a:t>
            </a:r>
            <a:r>
              <a:rPr lang="en-US" sz="1600" dirty="0" smtClean="0"/>
              <a:t>executives)</a:t>
            </a:r>
          </a:p>
          <a:p>
            <a:pPr>
              <a:spcBef>
                <a:spcPts val="600"/>
              </a:spcBef>
              <a:spcAft>
                <a:spcPts val="600"/>
              </a:spcAft>
              <a:buSzPct val="100000"/>
            </a:pPr>
            <a:r>
              <a:rPr lang="en-US" sz="1600" dirty="0"/>
              <a:t>Exclusive access to alumni network of 50 companies </a:t>
            </a:r>
            <a:r>
              <a:rPr lang="en-US" sz="1600" dirty="0" smtClean="0"/>
              <a:t>(as of 2013 </a:t>
            </a:r>
            <a:r>
              <a:rPr lang="en-US" sz="1600" dirty="0"/>
              <a:t>Summer)</a:t>
            </a:r>
          </a:p>
          <a:p>
            <a:pPr>
              <a:spcBef>
                <a:spcPts val="600"/>
              </a:spcBef>
              <a:spcAft>
                <a:spcPts val="600"/>
              </a:spcAft>
              <a:buSzPct val="100000"/>
            </a:pPr>
            <a:r>
              <a:rPr lang="en-US" sz="1600" dirty="0" smtClean="0"/>
              <a:t>Free </a:t>
            </a:r>
            <a:r>
              <a:rPr lang="en-US" sz="1600" dirty="0"/>
              <a:t>legal services, free </a:t>
            </a:r>
            <a:r>
              <a:rPr lang="en-US" sz="1600" dirty="0" smtClean="0"/>
              <a:t>consulting services, free hosting, 5 free flights from AA</a:t>
            </a:r>
          </a:p>
          <a:p>
            <a:pPr>
              <a:spcBef>
                <a:spcPts val="600"/>
              </a:spcBef>
              <a:spcAft>
                <a:spcPts val="600"/>
              </a:spcAft>
              <a:buSzPct val="100000"/>
            </a:pPr>
            <a:r>
              <a:rPr lang="en-US" sz="1600" dirty="0" smtClean="0"/>
              <a:t>Demo Day in New York and California and </a:t>
            </a:r>
            <a:r>
              <a:rPr lang="en-US" sz="1600" dirty="0"/>
              <a:t>o</a:t>
            </a:r>
            <a:r>
              <a:rPr lang="en-US" sz="1600" dirty="0" smtClean="0"/>
              <a:t>n-going support </a:t>
            </a:r>
            <a:endParaRPr lang="en-US" sz="16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01650"/>
            <a:ext cx="9144000" cy="2555742"/>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1882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logo"/>
          <p:cNvSpPr>
            <a:spLocks noChangeArrowheads="1"/>
          </p:cNvSpPr>
          <p:nvPr/>
        </p:nvSpPr>
        <p:spPr bwMode="auto">
          <a:xfrm>
            <a:off x="1115616" y="1327910"/>
            <a:ext cx="2088232" cy="1921070"/>
          </a:xfrm>
          <a:prstGeom prst="rect">
            <a:avLst/>
          </a:prstGeom>
          <a:blipFill dpi="0" rotWithShape="1">
            <a:blip r:embed="rId3" cstate="print"/>
            <a:srcRect/>
            <a:stretch>
              <a:fillRect/>
            </a:stretch>
          </a:blipFill>
          <a:ln w="9525">
            <a:solidFill>
              <a:schemeClr val="tx1"/>
            </a:solidFill>
            <a:miter lim="800000"/>
            <a:headEnd/>
            <a:tailEnd/>
          </a:ln>
          <a:effectLst>
            <a:outerShdw blurRad="40000" dist="23000" dir="5400000" rotWithShape="0">
              <a:srgbClr val="000000">
                <a:alpha val="34999"/>
              </a:srgbClr>
            </a:outerShdw>
          </a:effectLst>
        </p:spPr>
        <p:txBody>
          <a:bodyPr lIns="82296" tIns="41148" rIns="82296" bIns="41148" anchor="ctr">
            <a:prstTxWarp prst="textNoShape">
              <a:avLst/>
            </a:prstTxWarp>
          </a:bodyPr>
          <a:lstStyle/>
          <a:p>
            <a:pPr algn="ctr">
              <a:defRPr/>
            </a:pPr>
            <a:endParaRPr lang="en-US" dirty="0">
              <a:solidFill>
                <a:srgbClr val="FFFFFF"/>
              </a:solidFill>
              <a:latin typeface="Arial" pitchFamily="-123" charset="0"/>
            </a:endParaRPr>
          </a:p>
        </p:txBody>
      </p:sp>
      <p:sp>
        <p:nvSpPr>
          <p:cNvPr id="7" name="Rectangle 6"/>
          <p:cNvSpPr>
            <a:spLocks noChangeArrowheads="1"/>
          </p:cNvSpPr>
          <p:nvPr/>
        </p:nvSpPr>
        <p:spPr bwMode="auto">
          <a:xfrm>
            <a:off x="2168724" y="3892517"/>
            <a:ext cx="2947511" cy="1355883"/>
          </a:xfrm>
          <a:prstGeom prst="rect">
            <a:avLst/>
          </a:prstGeom>
          <a:solidFill>
            <a:schemeClr val="accent1">
              <a:lumMod val="20000"/>
              <a:lumOff val="80000"/>
            </a:schemeClr>
          </a:solidFill>
          <a:ln w="9525">
            <a:solidFill>
              <a:schemeClr val="tx1"/>
            </a:solidFill>
            <a:miter lim="800000"/>
            <a:headEnd/>
            <a:tailEnd/>
          </a:ln>
          <a:effectLst>
            <a:outerShdw blurRad="40000" dist="20000" dir="5400000" rotWithShape="0">
              <a:srgbClr val="000000">
                <a:alpha val="37999"/>
              </a:srgbClr>
            </a:outerShdw>
          </a:effectLst>
        </p:spPr>
        <p:txBody>
          <a:bodyPr lIns="82296" tIns="41148" rIns="82296" bIns="41148" anchor="ctr">
            <a:prstTxWarp prst="textNoShape">
              <a:avLst/>
            </a:prstTxWarp>
          </a:bodyPr>
          <a:lstStyle/>
          <a:p>
            <a:pPr algn="ctr">
              <a:lnSpc>
                <a:spcPct val="70000"/>
              </a:lnSpc>
              <a:defRPr/>
            </a:pPr>
            <a:r>
              <a:rPr lang="en-US" sz="1400" dirty="0">
                <a:solidFill>
                  <a:srgbClr val="000000"/>
                </a:solidFill>
                <a:latin typeface="Helvetica Neue" pitchFamily="-123" charset="0"/>
              </a:rPr>
              <a:t>Super </a:t>
            </a:r>
          </a:p>
          <a:p>
            <a:pPr algn="ctr">
              <a:lnSpc>
                <a:spcPct val="70000"/>
              </a:lnSpc>
              <a:defRPr/>
            </a:pPr>
            <a:r>
              <a:rPr lang="en-US" sz="1400" dirty="0">
                <a:solidFill>
                  <a:srgbClr val="000000"/>
                </a:solidFill>
                <a:latin typeface="Helvetica Neue" pitchFamily="-123" charset="0"/>
              </a:rPr>
              <a:t>Angels</a:t>
            </a:r>
          </a:p>
        </p:txBody>
      </p:sp>
      <p:sp>
        <p:nvSpPr>
          <p:cNvPr id="6" name="Rectangle 5"/>
          <p:cNvSpPr>
            <a:spLocks noChangeArrowheads="1"/>
          </p:cNvSpPr>
          <p:nvPr/>
        </p:nvSpPr>
        <p:spPr bwMode="auto">
          <a:xfrm>
            <a:off x="1578650" y="4213984"/>
            <a:ext cx="1441609" cy="762953"/>
          </a:xfrm>
          <a:prstGeom prst="rect">
            <a:avLst/>
          </a:prstGeom>
          <a:solidFill>
            <a:schemeClr val="accent1">
              <a:lumMod val="40000"/>
              <a:lumOff val="60000"/>
            </a:schemeClr>
          </a:solidFill>
          <a:ln w="9525">
            <a:solidFill>
              <a:schemeClr val="tx1"/>
            </a:solidFill>
            <a:miter lim="800000"/>
            <a:headEnd/>
            <a:tailEnd/>
          </a:ln>
          <a:effectLst>
            <a:outerShdw blurRad="40000" dist="20000" dir="5400000" rotWithShape="0">
              <a:srgbClr val="000000">
                <a:alpha val="37999"/>
              </a:srgbClr>
            </a:outerShdw>
          </a:effectLst>
        </p:spPr>
        <p:txBody>
          <a:bodyPr lIns="82296" tIns="41148" rIns="82296" bIns="41148" anchor="ctr">
            <a:prstTxWarp prst="textNoShape">
              <a:avLst/>
            </a:prstTxWarp>
          </a:bodyPr>
          <a:lstStyle/>
          <a:p>
            <a:pPr algn="ctr">
              <a:defRPr/>
            </a:pPr>
            <a:r>
              <a:rPr lang="en-US" sz="1400" dirty="0">
                <a:solidFill>
                  <a:srgbClr val="000000"/>
                </a:solidFill>
                <a:latin typeface="Helvetica Neue" pitchFamily="-123" charset="0"/>
              </a:rPr>
              <a:t>Angels</a:t>
            </a:r>
          </a:p>
        </p:txBody>
      </p:sp>
      <p:sp>
        <p:nvSpPr>
          <p:cNvPr id="8" name="Rectangle 7"/>
          <p:cNvSpPr>
            <a:spLocks noChangeArrowheads="1"/>
          </p:cNvSpPr>
          <p:nvPr/>
        </p:nvSpPr>
        <p:spPr bwMode="auto">
          <a:xfrm>
            <a:off x="4328994" y="2768090"/>
            <a:ext cx="2948940" cy="1801654"/>
          </a:xfrm>
          <a:prstGeom prst="rect">
            <a:avLst/>
          </a:prstGeom>
          <a:solidFill>
            <a:schemeClr val="tx2">
              <a:lumMod val="20000"/>
              <a:lumOff val="80000"/>
            </a:schemeClr>
          </a:solidFill>
          <a:ln w="9525">
            <a:solidFill>
              <a:schemeClr val="tx1"/>
            </a:solidFill>
            <a:miter lim="800000"/>
            <a:headEnd/>
            <a:tailEnd/>
          </a:ln>
          <a:effectLst>
            <a:outerShdw blurRad="40000" dist="20000" dir="5400000" rotWithShape="0">
              <a:srgbClr val="000000">
                <a:alpha val="37999"/>
              </a:srgbClr>
            </a:outerShdw>
          </a:effectLst>
        </p:spPr>
        <p:txBody>
          <a:bodyPr lIns="82296" tIns="41148" rIns="82296" bIns="41148" anchor="ctr">
            <a:prstTxWarp prst="textNoShape">
              <a:avLst/>
            </a:prstTxWarp>
          </a:bodyPr>
          <a:lstStyle/>
          <a:p>
            <a:pPr algn="ctr">
              <a:defRPr/>
            </a:pPr>
            <a:r>
              <a:rPr lang="en-US" sz="1400" dirty="0">
                <a:solidFill>
                  <a:srgbClr val="000000"/>
                </a:solidFill>
                <a:latin typeface="Helvetica Neue" pitchFamily="-123" charset="0"/>
              </a:rPr>
              <a:t>VCs</a:t>
            </a:r>
          </a:p>
        </p:txBody>
      </p:sp>
      <p:cxnSp>
        <p:nvCxnSpPr>
          <p:cNvPr id="10" name="Straight Connector 9"/>
          <p:cNvCxnSpPr/>
          <p:nvPr/>
        </p:nvCxnSpPr>
        <p:spPr>
          <a:xfrm rot="16200000" flipH="1">
            <a:off x="-1278850" y="3519613"/>
            <a:ext cx="4340543" cy="65723"/>
          </a:xfrm>
          <a:prstGeom prst="line">
            <a:avLst/>
          </a:prstGeom>
          <a:ln>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924283" y="5722745"/>
            <a:ext cx="6615113" cy="0"/>
          </a:xfrm>
          <a:prstGeom prst="line">
            <a:avLst/>
          </a:prstGeom>
          <a:ln>
            <a:solidFill>
              <a:schemeClr val="tx1"/>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31751" name="TextBox 15"/>
          <p:cNvSpPr txBox="1">
            <a:spLocks noChangeArrowheads="1"/>
          </p:cNvSpPr>
          <p:nvPr/>
        </p:nvSpPr>
        <p:spPr bwMode="auto">
          <a:xfrm>
            <a:off x="4920819" y="5722745"/>
            <a:ext cx="2402835" cy="298543"/>
          </a:xfrm>
          <a:prstGeom prst="rect">
            <a:avLst/>
          </a:prstGeom>
          <a:noFill/>
          <a:ln w="9525">
            <a:noFill/>
            <a:miter lim="800000"/>
            <a:headEnd/>
            <a:tailEnd/>
          </a:ln>
        </p:spPr>
        <p:txBody>
          <a:bodyPr wrap="square" lIns="82296" tIns="41148" rIns="82296" bIns="41148">
            <a:prstTxWarp prst="textNoShape">
              <a:avLst/>
            </a:prstTxWarp>
            <a:spAutoFit/>
          </a:bodyPr>
          <a:lstStyle/>
          <a:p>
            <a:r>
              <a:rPr lang="en-US" sz="1400" dirty="0" smtClean="0">
                <a:latin typeface="Helvetica Neue" pitchFamily="-123" charset="0"/>
              </a:rPr>
              <a:t>STAGE OF INVESTMENT</a:t>
            </a:r>
            <a:endParaRPr lang="en-US" sz="1400" dirty="0">
              <a:latin typeface="Helvetica Neue" pitchFamily="-123" charset="0"/>
            </a:endParaRPr>
          </a:p>
        </p:txBody>
      </p:sp>
      <p:sp>
        <p:nvSpPr>
          <p:cNvPr id="31752" name="TextBox 16"/>
          <p:cNvSpPr txBox="1">
            <a:spLocks noChangeArrowheads="1"/>
          </p:cNvSpPr>
          <p:nvPr/>
        </p:nvSpPr>
        <p:spPr bwMode="auto">
          <a:xfrm rot="-5400000">
            <a:off x="-695920" y="2715973"/>
            <a:ext cx="2697480" cy="298543"/>
          </a:xfrm>
          <a:prstGeom prst="rect">
            <a:avLst/>
          </a:prstGeom>
          <a:noFill/>
          <a:ln w="9525">
            <a:noFill/>
            <a:miter lim="800000"/>
            <a:headEnd/>
            <a:tailEnd/>
          </a:ln>
        </p:spPr>
        <p:txBody>
          <a:bodyPr lIns="82296" tIns="41148" rIns="82296" bIns="41148">
            <a:prstTxWarp prst="textNoShape">
              <a:avLst/>
            </a:prstTxWarp>
            <a:spAutoFit/>
          </a:bodyPr>
          <a:lstStyle/>
          <a:p>
            <a:r>
              <a:rPr lang="en-US" sz="1400" dirty="0">
                <a:latin typeface="Helvetica Neue" pitchFamily="-123" charset="0"/>
              </a:rPr>
              <a:t>AMOUNT OF HELP</a:t>
            </a:r>
          </a:p>
        </p:txBody>
      </p:sp>
      <p:sp>
        <p:nvSpPr>
          <p:cNvPr id="20" name="Freeform 19"/>
          <p:cNvSpPr/>
          <p:nvPr/>
        </p:nvSpPr>
        <p:spPr>
          <a:xfrm>
            <a:off x="1104395" y="1613659"/>
            <a:ext cx="6364992" cy="3111485"/>
          </a:xfrm>
          <a:custGeom>
            <a:avLst/>
            <a:gdLst>
              <a:gd name="connsiteX0" fmla="*/ 0 w 7498080"/>
              <a:gd name="connsiteY0" fmla="*/ 0 h 3261360"/>
              <a:gd name="connsiteX1" fmla="*/ 1920240 w 7498080"/>
              <a:gd name="connsiteY1" fmla="*/ 1584960 h 3261360"/>
              <a:gd name="connsiteX2" fmla="*/ 3992880 w 7498080"/>
              <a:gd name="connsiteY2" fmla="*/ 2606040 h 3261360"/>
              <a:gd name="connsiteX3" fmla="*/ 7498080 w 7498080"/>
              <a:gd name="connsiteY3" fmla="*/ 3261360 h 3261360"/>
            </a:gdLst>
            <a:ahLst/>
            <a:cxnLst>
              <a:cxn ang="0">
                <a:pos x="connsiteX0" y="connsiteY0"/>
              </a:cxn>
              <a:cxn ang="0">
                <a:pos x="connsiteX1" y="connsiteY1"/>
              </a:cxn>
              <a:cxn ang="0">
                <a:pos x="connsiteX2" y="connsiteY2"/>
              </a:cxn>
              <a:cxn ang="0">
                <a:pos x="connsiteX3" y="connsiteY3"/>
              </a:cxn>
            </a:cxnLst>
            <a:rect l="l" t="t" r="r" b="b"/>
            <a:pathLst>
              <a:path w="7498080" h="3261360">
                <a:moveTo>
                  <a:pt x="0" y="0"/>
                </a:moveTo>
                <a:cubicBezTo>
                  <a:pt x="627380" y="575310"/>
                  <a:pt x="1254760" y="1150620"/>
                  <a:pt x="1920240" y="1584960"/>
                </a:cubicBezTo>
                <a:cubicBezTo>
                  <a:pt x="2585720" y="2019300"/>
                  <a:pt x="3063240" y="2326640"/>
                  <a:pt x="3992880" y="2606040"/>
                </a:cubicBezTo>
                <a:cubicBezTo>
                  <a:pt x="4922520" y="2885440"/>
                  <a:pt x="6979920" y="3129280"/>
                  <a:pt x="7498080" y="3261360"/>
                </a:cubicBezTo>
              </a:path>
            </a:pathLst>
          </a:custGeom>
          <a:ln w="127000" cap="rnd" cmpd="sng">
            <a:solidFill>
              <a:schemeClr val="tx2"/>
            </a:solidFill>
            <a:tailEnd type="triangle" w="lg" len="lg"/>
          </a:ln>
        </p:spPr>
        <p:style>
          <a:lnRef idx="1">
            <a:schemeClr val="accent1"/>
          </a:lnRef>
          <a:fillRef idx="0">
            <a:schemeClr val="accent1"/>
          </a:fillRef>
          <a:effectRef idx="0">
            <a:schemeClr val="accent1"/>
          </a:effectRef>
          <a:fontRef idx="minor">
            <a:schemeClr val="tx1"/>
          </a:fontRef>
        </p:style>
        <p:txBody>
          <a:bodyPr lIns="82296" tIns="41148" rIns="82296" bIns="41148" anchor="ctr"/>
          <a:lstStyle/>
          <a:p>
            <a:pPr algn="ctr">
              <a:defRPr/>
            </a:pPr>
            <a:endParaRPr lang="en-US" dirty="0"/>
          </a:p>
        </p:txBody>
      </p:sp>
      <p:sp>
        <p:nvSpPr>
          <p:cNvPr id="31754" name="TextBox 20"/>
          <p:cNvSpPr txBox="1">
            <a:spLocks noChangeArrowheads="1"/>
          </p:cNvSpPr>
          <p:nvPr/>
        </p:nvSpPr>
        <p:spPr bwMode="auto">
          <a:xfrm>
            <a:off x="7520822" y="4322570"/>
            <a:ext cx="1249829" cy="513987"/>
          </a:xfrm>
          <a:prstGeom prst="rect">
            <a:avLst/>
          </a:prstGeom>
          <a:noFill/>
          <a:ln w="9525">
            <a:noFill/>
            <a:miter lim="800000"/>
            <a:headEnd/>
            <a:tailEnd/>
          </a:ln>
        </p:spPr>
        <p:txBody>
          <a:bodyPr wrap="none" lIns="82296" tIns="41148" rIns="82296" bIns="41148">
            <a:prstTxWarp prst="textNoShape">
              <a:avLst/>
            </a:prstTxWarp>
            <a:spAutoFit/>
          </a:bodyPr>
          <a:lstStyle/>
          <a:p>
            <a:r>
              <a:rPr lang="en-US" sz="1400" b="1" i="1" dirty="0">
                <a:solidFill>
                  <a:schemeClr val="tx2"/>
                </a:solidFill>
                <a:latin typeface="Helvetica Neue" pitchFamily="-123" charset="0"/>
              </a:rPr>
              <a:t>Help Needed</a:t>
            </a:r>
          </a:p>
          <a:p>
            <a:r>
              <a:rPr lang="en-US" sz="1400" b="1" i="1" dirty="0">
                <a:solidFill>
                  <a:schemeClr val="tx2"/>
                </a:solidFill>
                <a:latin typeface="Helvetica Neue" pitchFamily="-123" charset="0"/>
              </a:rPr>
              <a:t>by Startup</a:t>
            </a:r>
          </a:p>
        </p:txBody>
      </p:sp>
      <p:sp>
        <p:nvSpPr>
          <p:cNvPr id="31757" name="TextBox 15"/>
          <p:cNvSpPr txBox="1">
            <a:spLocks noChangeArrowheads="1"/>
          </p:cNvSpPr>
          <p:nvPr/>
        </p:nvSpPr>
        <p:spPr bwMode="auto">
          <a:xfrm>
            <a:off x="1115616" y="2910081"/>
            <a:ext cx="1115853" cy="302895"/>
          </a:xfrm>
          <a:prstGeom prst="rect">
            <a:avLst/>
          </a:prstGeom>
          <a:noFill/>
          <a:ln w="9525">
            <a:noFill/>
            <a:miter lim="800000"/>
            <a:headEnd/>
            <a:tailEnd/>
          </a:ln>
        </p:spPr>
        <p:txBody>
          <a:bodyPr lIns="82296" tIns="41148" rIns="82296" bIns="41148">
            <a:prstTxWarp prst="textNoShape">
              <a:avLst/>
            </a:prstTxWarp>
            <a:spAutoFit/>
          </a:bodyPr>
          <a:lstStyle/>
          <a:p>
            <a:r>
              <a:rPr lang="en-US" sz="1400" dirty="0">
                <a:latin typeface="Helvetica Neue" pitchFamily="-123" charset="0"/>
              </a:rPr>
              <a:t>ERA</a:t>
            </a:r>
            <a:endParaRPr lang="en-US" dirty="0">
              <a:latin typeface="Helvetica Neue" pitchFamily="-123" charset="0"/>
            </a:endParaRPr>
          </a:p>
        </p:txBody>
      </p:sp>
      <p:sp>
        <p:nvSpPr>
          <p:cNvPr id="14" name="Title 1"/>
          <p:cNvSpPr txBox="1">
            <a:spLocks/>
          </p:cNvSpPr>
          <p:nvPr/>
        </p:nvSpPr>
        <p:spPr>
          <a:xfrm>
            <a:off x="1828800" y="116632"/>
            <a:ext cx="7086600" cy="64536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400" kern="1200" cap="small" baseline="0">
                <a:solidFill>
                  <a:schemeClr val="tx1"/>
                </a:solidFill>
                <a:latin typeface="Arial" pitchFamily="34" charset="0"/>
                <a:ea typeface="+mj-ea"/>
                <a:cs typeface="Arial" pitchFamily="34" charset="0"/>
              </a:defRPr>
            </a:lvl1pPr>
          </a:lstStyle>
          <a:p>
            <a:r>
              <a:rPr lang="en-US" sz="2000" cap="all" dirty="0" smtClean="0"/>
              <a:t>Accelerators </a:t>
            </a:r>
            <a:r>
              <a:rPr lang="en-US" sz="2000" cap="all" dirty="0"/>
              <a:t>in </a:t>
            </a:r>
            <a:r>
              <a:rPr lang="en-US" sz="2000" cap="all" dirty="0" smtClean="0"/>
              <a:t>the Startup </a:t>
            </a:r>
            <a:r>
              <a:rPr lang="en-US" sz="2000" cap="all" dirty="0"/>
              <a:t>Ecosystem</a:t>
            </a:r>
          </a:p>
        </p:txBody>
      </p:sp>
      <p:sp>
        <p:nvSpPr>
          <p:cNvPr id="2" name="Rectangle 1"/>
          <p:cNvSpPr/>
          <p:nvPr/>
        </p:nvSpPr>
        <p:spPr>
          <a:xfrm>
            <a:off x="5696136" y="1124743"/>
            <a:ext cx="3016324" cy="1323439"/>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a:spAutoFit/>
          </a:bodyPr>
          <a:lstStyle/>
          <a:p>
            <a:pPr marL="285750" indent="-285750">
              <a:spcBef>
                <a:spcPts val="600"/>
              </a:spcBef>
              <a:spcAft>
                <a:spcPts val="600"/>
              </a:spcAft>
              <a:buBlip>
                <a:blip r:embed="rId4"/>
              </a:buBlip>
            </a:pPr>
            <a:r>
              <a:rPr lang="en-US" sz="1400" dirty="0" smtClean="0"/>
              <a:t>Companies need the most help at the earliest stages</a:t>
            </a:r>
          </a:p>
          <a:p>
            <a:pPr marL="285750" indent="-285750">
              <a:spcBef>
                <a:spcPts val="600"/>
              </a:spcBef>
              <a:spcAft>
                <a:spcPts val="600"/>
              </a:spcAft>
              <a:buBlip>
                <a:blip r:embed="rId4"/>
              </a:buBlip>
            </a:pPr>
            <a:r>
              <a:rPr lang="en-US" sz="1400" dirty="0" smtClean="0"/>
              <a:t>Core driver </a:t>
            </a:r>
            <a:r>
              <a:rPr lang="en-US" sz="1400" dirty="0"/>
              <a:t>of </a:t>
            </a:r>
            <a:r>
              <a:rPr lang="en-US" sz="1400" dirty="0" smtClean="0"/>
              <a:t>successful outcomes is the ability </a:t>
            </a:r>
            <a:r>
              <a:rPr lang="en-US" sz="1400" dirty="0"/>
              <a:t>to </a:t>
            </a:r>
            <a:r>
              <a:rPr lang="en-US" sz="1400" dirty="0" smtClean="0"/>
              <a:t>guide </a:t>
            </a:r>
            <a:r>
              <a:rPr lang="en-US" sz="1400" dirty="0"/>
              <a:t>entrepreneurs to </a:t>
            </a:r>
            <a:r>
              <a:rPr lang="en-US" sz="1400" dirty="0" smtClean="0"/>
              <a:t>success</a:t>
            </a:r>
            <a:endParaRPr lang="en-US" sz="1400" dirty="0"/>
          </a:p>
        </p:txBody>
      </p:sp>
      <p:sp>
        <p:nvSpPr>
          <p:cNvPr id="15" name="Slide Number Placeholder 2"/>
          <p:cNvSpPr>
            <a:spLocks noGrp="1"/>
          </p:cNvSpPr>
          <p:nvPr>
            <p:ph type="sldNum" sz="quarter" idx="11"/>
          </p:nvPr>
        </p:nvSpPr>
        <p:spPr>
          <a:xfrm>
            <a:off x="6768244" y="6356350"/>
            <a:ext cx="2133600" cy="365125"/>
          </a:xfrm>
        </p:spPr>
        <p:txBody>
          <a:bodyPr/>
          <a:lstStyle/>
          <a:p>
            <a:pPr algn="r"/>
            <a:fld id="{A0A8553D-13CD-438D-9206-41FE83397EEA}" type="slidenum">
              <a:rPr lang="en-US" smtClean="0">
                <a:solidFill>
                  <a:prstClr val="black">
                    <a:tint val="75000"/>
                  </a:prstClr>
                </a:solidFill>
              </a:rPr>
              <a:pPr algn="r"/>
              <a:t>5</a:t>
            </a:fld>
            <a:endParaRPr lang="en-US" dirty="0">
              <a:solidFill>
                <a:prstClr val="black">
                  <a:tint val="75000"/>
                </a:prstClr>
              </a:solidFill>
            </a:endParaRPr>
          </a:p>
        </p:txBody>
      </p:sp>
      <p:sp>
        <p:nvSpPr>
          <p:cNvPr id="16" name="TextBox 20"/>
          <p:cNvSpPr txBox="1">
            <a:spLocks noChangeArrowheads="1"/>
          </p:cNvSpPr>
          <p:nvPr/>
        </p:nvSpPr>
        <p:spPr bwMode="auto">
          <a:xfrm>
            <a:off x="3631722" y="1583446"/>
            <a:ext cx="1516342" cy="729430"/>
          </a:xfrm>
          <a:prstGeom prst="rect">
            <a:avLst/>
          </a:prstGeom>
          <a:noFill/>
          <a:ln w="9525">
            <a:noFill/>
            <a:miter lim="800000"/>
            <a:headEnd/>
            <a:tailEnd/>
          </a:ln>
        </p:spPr>
        <p:txBody>
          <a:bodyPr wrap="square" lIns="82296" tIns="41148" rIns="82296" bIns="41148">
            <a:prstTxWarp prst="textNoShape">
              <a:avLst/>
            </a:prstTxWarp>
            <a:spAutoFit/>
          </a:bodyPr>
          <a:lstStyle/>
          <a:p>
            <a:r>
              <a:rPr lang="en-US" sz="1400" b="1" i="1" dirty="0" smtClean="0">
                <a:solidFill>
                  <a:schemeClr val="tx2"/>
                </a:solidFill>
                <a:latin typeface="Helvetica Neue" pitchFamily="-123" charset="0"/>
              </a:rPr>
              <a:t>ERA provides access to qualified help!</a:t>
            </a:r>
            <a:endParaRPr lang="en-US" sz="1400" b="1" i="1" dirty="0">
              <a:solidFill>
                <a:schemeClr val="tx2"/>
              </a:solidFill>
              <a:latin typeface="Helvetica Neue" pitchFamily="-123" charset="0"/>
            </a:endParaRPr>
          </a:p>
        </p:txBody>
      </p:sp>
      <p:sp>
        <p:nvSpPr>
          <p:cNvPr id="3" name="Right Brace 2"/>
          <p:cNvSpPr/>
          <p:nvPr/>
        </p:nvSpPr>
        <p:spPr>
          <a:xfrm>
            <a:off x="3343690" y="1516504"/>
            <a:ext cx="261743" cy="93167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94581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ERA </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6</a:t>
            </a:fld>
            <a:endParaRPr lang="en-US"/>
          </a:p>
        </p:txBody>
      </p:sp>
      <p:sp>
        <p:nvSpPr>
          <p:cNvPr id="4" name="Content Placeholder 3"/>
          <p:cNvSpPr>
            <a:spLocks noGrp="1"/>
          </p:cNvSpPr>
          <p:nvPr>
            <p:ph sz="quarter" idx="12"/>
          </p:nvPr>
        </p:nvSpPr>
        <p:spPr/>
        <p:txBody>
          <a:bodyPr/>
          <a:lstStyle/>
          <a:p>
            <a:pPr marL="0" indent="0">
              <a:buNone/>
            </a:pPr>
            <a:endParaRPr lang="en-US" dirty="0"/>
          </a:p>
          <a:p>
            <a:r>
              <a:rPr lang="en-US" dirty="0"/>
              <a:t>3 years</a:t>
            </a:r>
          </a:p>
          <a:p>
            <a:endParaRPr lang="en-US" dirty="0"/>
          </a:p>
          <a:p>
            <a:r>
              <a:rPr lang="en-US" dirty="0"/>
              <a:t>50 companies</a:t>
            </a:r>
          </a:p>
          <a:p>
            <a:endParaRPr lang="en-US" dirty="0"/>
          </a:p>
          <a:p>
            <a:r>
              <a:rPr lang="en-US" dirty="0"/>
              <a:t>90% fundraising rate</a:t>
            </a:r>
          </a:p>
          <a:p>
            <a:endParaRPr lang="en-US" dirty="0" smtClean="0"/>
          </a:p>
          <a:p>
            <a:r>
              <a:rPr lang="en-US" dirty="0" smtClean="0"/>
              <a:t>250 mentors</a:t>
            </a:r>
          </a:p>
          <a:p>
            <a:endParaRPr lang="en-US" dirty="0"/>
          </a:p>
          <a:p>
            <a:r>
              <a:rPr lang="en-US" dirty="0" smtClean="0"/>
              <a:t>25+ sponsors</a:t>
            </a:r>
          </a:p>
          <a:p>
            <a:endParaRPr lang="en-US" dirty="0"/>
          </a:p>
          <a:p>
            <a:r>
              <a:rPr lang="en-US" dirty="0" smtClean="0"/>
              <a:t>100+ people co-working space in Midtown, Manhattan with alumni companies co-located</a:t>
            </a:r>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val="572123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value</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7</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Adding value should be goal number ONE.</a:t>
            </a:r>
          </a:p>
          <a:p>
            <a:endParaRPr lang="en-US" dirty="0"/>
          </a:p>
          <a:p>
            <a:r>
              <a:rPr lang="en-US" dirty="0" smtClean="0"/>
              <a:t>GET FEEDBACK from the companies throughout the program</a:t>
            </a:r>
          </a:p>
          <a:p>
            <a:endParaRPr lang="en-US" dirty="0"/>
          </a:p>
          <a:p>
            <a:r>
              <a:rPr lang="en-US" dirty="0" smtClean="0"/>
              <a:t>APPLY THE FEEDBACK</a:t>
            </a:r>
          </a:p>
          <a:p>
            <a:pPr lvl="1"/>
            <a:r>
              <a:rPr lang="en-US" dirty="0" smtClean="0"/>
              <a:t>Recycle mentors</a:t>
            </a:r>
          </a:p>
          <a:p>
            <a:pPr lvl="1"/>
            <a:r>
              <a:rPr lang="en-US" dirty="0" smtClean="0"/>
              <a:t>Bring in necessary skills/workshops/resources</a:t>
            </a:r>
          </a:p>
          <a:p>
            <a:pPr lvl="1"/>
            <a:r>
              <a:rPr lang="en-US" dirty="0" smtClean="0"/>
              <a:t>Adjust the program</a:t>
            </a:r>
          </a:p>
          <a:p>
            <a:pPr lvl="1"/>
            <a:endParaRPr lang="en-US" dirty="0"/>
          </a:p>
          <a:p>
            <a:r>
              <a:rPr lang="en-US" dirty="0" smtClean="0"/>
              <a:t>RE-ASSESS after each session</a:t>
            </a:r>
            <a:endParaRPr lang="en-US" dirty="0"/>
          </a:p>
        </p:txBody>
      </p:sp>
    </p:spTree>
    <p:extLst>
      <p:ext uri="{BB962C8B-B14F-4D97-AF65-F5344CB8AC3E}">
        <p14:creationId xmlns:p14="http://schemas.microsoft.com/office/powerpoint/2010/main" val="2618025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Involve the community</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8</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Local serial entrepreneurs as mentors</a:t>
            </a:r>
          </a:p>
          <a:p>
            <a:endParaRPr lang="en-US" dirty="0"/>
          </a:p>
          <a:p>
            <a:r>
              <a:rPr lang="en-US" dirty="0" smtClean="0"/>
              <a:t>Local investors</a:t>
            </a:r>
          </a:p>
          <a:p>
            <a:endParaRPr lang="en-US" dirty="0"/>
          </a:p>
          <a:p>
            <a:r>
              <a:rPr lang="en-US" dirty="0" smtClean="0"/>
              <a:t>Service providers (anyone who would benefit from a strong entrepreneurial ecosystem): Lawyers, accountants, banks</a:t>
            </a:r>
          </a:p>
          <a:p>
            <a:endParaRPr lang="en-US" dirty="0"/>
          </a:p>
          <a:p>
            <a:r>
              <a:rPr lang="en-US" dirty="0" smtClean="0"/>
              <a:t>Local subject experts: marketing, sales, engineers</a:t>
            </a:r>
          </a:p>
          <a:p>
            <a:endParaRPr lang="en-US" dirty="0"/>
          </a:p>
          <a:p>
            <a:r>
              <a:rPr lang="en-US" dirty="0" smtClean="0"/>
              <a:t>Press</a:t>
            </a:r>
          </a:p>
          <a:p>
            <a:endParaRPr lang="en-US" dirty="0"/>
          </a:p>
          <a:p>
            <a:r>
              <a:rPr lang="en-US" dirty="0" smtClean="0"/>
              <a:t>Local governments</a:t>
            </a:r>
            <a:endParaRPr lang="en-US" dirty="0"/>
          </a:p>
        </p:txBody>
      </p:sp>
    </p:spTree>
    <p:extLst>
      <p:ext uri="{BB962C8B-B14F-4D97-AF65-F5344CB8AC3E}">
        <p14:creationId xmlns:p14="http://schemas.microsoft.com/office/powerpoint/2010/main" val="281552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Leverage each mentor optimally</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9</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Use each mentor in the best possible way</a:t>
            </a:r>
          </a:p>
          <a:p>
            <a:endParaRPr lang="en-US" dirty="0"/>
          </a:p>
          <a:p>
            <a:r>
              <a:rPr lang="en-US" dirty="0" smtClean="0"/>
              <a:t>Two-way matching with the company and the mentor</a:t>
            </a:r>
          </a:p>
          <a:p>
            <a:endParaRPr lang="en-US" dirty="0"/>
          </a:p>
          <a:p>
            <a:r>
              <a:rPr lang="en-US" dirty="0" smtClean="0"/>
              <a:t>Get out of the way if there is a match</a:t>
            </a:r>
            <a:endParaRPr lang="en-US" dirty="0"/>
          </a:p>
        </p:txBody>
      </p:sp>
    </p:spTree>
    <p:extLst>
      <p:ext uri="{BB962C8B-B14F-4D97-AF65-F5344CB8AC3E}">
        <p14:creationId xmlns:p14="http://schemas.microsoft.com/office/powerpoint/2010/main" val="1647261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MENTORS AT THE right time</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10</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Not all mentors should come in at the same time</a:t>
            </a:r>
          </a:p>
          <a:p>
            <a:endParaRPr lang="en-US" dirty="0"/>
          </a:p>
          <a:p>
            <a:r>
              <a:rPr lang="en-US" dirty="0" smtClean="0"/>
              <a:t>Stage the program: Customer Discovery, Product, Customer Validation, Traction/Marketing, Fundraising</a:t>
            </a:r>
          </a:p>
          <a:p>
            <a:endParaRPr lang="en-US" dirty="0"/>
          </a:p>
          <a:p>
            <a:r>
              <a:rPr lang="en-US" dirty="0" smtClean="0"/>
              <a:t>Bring in serial entrepreneurs/product mentors first</a:t>
            </a:r>
          </a:p>
          <a:p>
            <a:endParaRPr lang="en-US" dirty="0"/>
          </a:p>
          <a:p>
            <a:r>
              <a:rPr lang="en-US" dirty="0" smtClean="0"/>
              <a:t>Then subject experts</a:t>
            </a:r>
          </a:p>
          <a:p>
            <a:endParaRPr lang="en-US" dirty="0"/>
          </a:p>
          <a:p>
            <a:r>
              <a:rPr lang="en-US" dirty="0" smtClean="0"/>
              <a:t>Then investors towards the end of the program</a:t>
            </a:r>
            <a:endParaRPr lang="en-US" dirty="0"/>
          </a:p>
        </p:txBody>
      </p:sp>
    </p:spTree>
    <p:extLst>
      <p:ext uri="{BB962C8B-B14F-4D97-AF65-F5344CB8AC3E}">
        <p14:creationId xmlns:p14="http://schemas.microsoft.com/office/powerpoint/2010/main" val="2179167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Weekly support groups</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11</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Group should self-organize to support each other</a:t>
            </a:r>
          </a:p>
          <a:p>
            <a:endParaRPr lang="en-US" dirty="0" smtClean="0"/>
          </a:p>
          <a:p>
            <a:r>
              <a:rPr lang="en-US" dirty="0" smtClean="0"/>
              <a:t>CEO Roundtables</a:t>
            </a:r>
          </a:p>
          <a:p>
            <a:endParaRPr lang="en-US" dirty="0"/>
          </a:p>
          <a:p>
            <a:r>
              <a:rPr lang="en-US" dirty="0" smtClean="0"/>
              <a:t>CTO Roundtables with CTO’s and Resident Technologists</a:t>
            </a:r>
          </a:p>
          <a:p>
            <a:endParaRPr lang="en-US" dirty="0"/>
          </a:p>
          <a:p>
            <a:r>
              <a:rPr lang="en-US" dirty="0" smtClean="0"/>
              <a:t>Product feedback sessions – bring in students/other entrepreneurs</a:t>
            </a:r>
          </a:p>
          <a:p>
            <a:endParaRPr lang="en-US" dirty="0"/>
          </a:p>
          <a:p>
            <a:endParaRPr lang="en-US" dirty="0"/>
          </a:p>
        </p:txBody>
      </p:sp>
    </p:spTree>
    <p:extLst>
      <p:ext uri="{BB962C8B-B14F-4D97-AF65-F5344CB8AC3E}">
        <p14:creationId xmlns:p14="http://schemas.microsoft.com/office/powerpoint/2010/main" val="151895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Pivots are part of the process</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12</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Support the entrepreneurs</a:t>
            </a:r>
          </a:p>
          <a:p>
            <a:endParaRPr lang="en-US" dirty="0"/>
          </a:p>
          <a:p>
            <a:r>
              <a:rPr lang="en-US" dirty="0" smtClean="0"/>
              <a:t>Entrepreneurs have the most information</a:t>
            </a:r>
          </a:p>
          <a:p>
            <a:endParaRPr lang="en-US" dirty="0"/>
          </a:p>
          <a:p>
            <a:r>
              <a:rPr lang="en-US" dirty="0" smtClean="0"/>
              <a:t>Let them make the decision</a:t>
            </a:r>
          </a:p>
          <a:p>
            <a:endParaRPr lang="en-US" dirty="0"/>
          </a:p>
          <a:p>
            <a:r>
              <a:rPr lang="en-US" dirty="0" smtClean="0"/>
              <a:t>Make sure the decision is INFORMED</a:t>
            </a:r>
            <a:endParaRPr lang="en-US" dirty="0"/>
          </a:p>
        </p:txBody>
      </p:sp>
    </p:spTree>
    <p:extLst>
      <p:ext uri="{BB962C8B-B14F-4D97-AF65-F5344CB8AC3E}">
        <p14:creationId xmlns:p14="http://schemas.microsoft.com/office/powerpoint/2010/main" val="1308265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Pitching is a sport – takes practice</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13</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Enable entrepreneurs to pitch throughout the program</a:t>
            </a:r>
          </a:p>
          <a:p>
            <a:endParaRPr lang="en-US" dirty="0"/>
          </a:p>
          <a:p>
            <a:r>
              <a:rPr lang="en-US" dirty="0" smtClean="0"/>
              <a:t>Bring in qualified help to give feedback every week</a:t>
            </a:r>
          </a:p>
          <a:p>
            <a:endParaRPr lang="en-US" dirty="0"/>
          </a:p>
          <a:p>
            <a:r>
              <a:rPr lang="en-US" dirty="0" smtClean="0"/>
              <a:t>Find the pitch before Demo Day, recycle what doesn’t work</a:t>
            </a:r>
            <a:endParaRPr lang="en-US" dirty="0"/>
          </a:p>
        </p:txBody>
      </p:sp>
    </p:spTree>
    <p:extLst>
      <p:ext uri="{BB962C8B-B14F-4D97-AF65-F5344CB8AC3E}">
        <p14:creationId xmlns:p14="http://schemas.microsoft.com/office/powerpoint/2010/main" val="1589494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raise is important</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14</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First money raised is VERY IMPORTANT</a:t>
            </a:r>
          </a:p>
          <a:p>
            <a:endParaRPr lang="en-US" dirty="0"/>
          </a:p>
          <a:p>
            <a:r>
              <a:rPr lang="en-US" dirty="0" smtClean="0"/>
              <a:t>CONFIDENCE</a:t>
            </a:r>
          </a:p>
          <a:p>
            <a:endParaRPr lang="en-US" dirty="0"/>
          </a:p>
          <a:p>
            <a:r>
              <a:rPr lang="en-US" dirty="0" smtClean="0"/>
              <a:t>ADDS to the perseverance</a:t>
            </a:r>
          </a:p>
          <a:p>
            <a:endParaRPr lang="en-US" dirty="0"/>
          </a:p>
          <a:p>
            <a:r>
              <a:rPr lang="en-US" dirty="0" smtClean="0"/>
              <a:t>PROVES a fundable business</a:t>
            </a:r>
          </a:p>
          <a:p>
            <a:endParaRPr lang="en-US" dirty="0"/>
          </a:p>
          <a:p>
            <a:r>
              <a:rPr lang="en-US" dirty="0" smtClean="0"/>
              <a:t>ENCOURAGES to carry on</a:t>
            </a:r>
            <a:endParaRPr lang="en-US" dirty="0"/>
          </a:p>
        </p:txBody>
      </p:sp>
    </p:spTree>
    <p:extLst>
      <p:ext uri="{BB962C8B-B14F-4D97-AF65-F5344CB8AC3E}">
        <p14:creationId xmlns:p14="http://schemas.microsoft.com/office/powerpoint/2010/main" val="3057772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Fundraising is relationship-building</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15</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Transitive trust – PASS THE NETWORK ON TO THE STARTUPS</a:t>
            </a:r>
          </a:p>
          <a:p>
            <a:endParaRPr lang="en-US" dirty="0"/>
          </a:p>
          <a:p>
            <a:r>
              <a:rPr lang="en-US" dirty="0" smtClean="0"/>
              <a:t>Teach BEST PRACTICES</a:t>
            </a:r>
          </a:p>
          <a:p>
            <a:endParaRPr lang="en-US" dirty="0"/>
          </a:p>
          <a:p>
            <a:r>
              <a:rPr lang="en-US" dirty="0" smtClean="0"/>
              <a:t>Companies should learn to send out INVESTOR UPDATES</a:t>
            </a:r>
          </a:p>
          <a:p>
            <a:endParaRPr lang="en-US" dirty="0"/>
          </a:p>
          <a:p>
            <a:r>
              <a:rPr lang="en-US" dirty="0" smtClean="0"/>
              <a:t>Cohorts encourage good practices from investors</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990731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days work</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16</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Visibility for startups</a:t>
            </a:r>
          </a:p>
          <a:p>
            <a:endParaRPr lang="en-US" dirty="0"/>
          </a:p>
          <a:p>
            <a:r>
              <a:rPr lang="en-US" dirty="0" smtClean="0"/>
              <a:t>Investment timeline compression</a:t>
            </a:r>
          </a:p>
          <a:p>
            <a:endParaRPr lang="en-US" dirty="0"/>
          </a:p>
          <a:p>
            <a:r>
              <a:rPr lang="en-US" dirty="0" smtClean="0"/>
              <a:t>Event to create publicity around the ecosystem</a:t>
            </a:r>
          </a:p>
          <a:p>
            <a:endParaRPr lang="en-US" dirty="0"/>
          </a:p>
          <a:p>
            <a:r>
              <a:rPr lang="en-US" dirty="0" smtClean="0"/>
              <a:t>Do Demo Days “WHERE” necessary</a:t>
            </a:r>
          </a:p>
          <a:p>
            <a:endParaRPr lang="en-US" dirty="0"/>
          </a:p>
          <a:p>
            <a:r>
              <a:rPr lang="en-US" dirty="0" smtClean="0"/>
              <a:t>2 WEEKS TO A PERFECT PITCH with daily practice sessions</a:t>
            </a:r>
            <a:endParaRPr lang="en-US" dirty="0"/>
          </a:p>
        </p:txBody>
      </p:sp>
    </p:spTree>
    <p:extLst>
      <p:ext uri="{BB962C8B-B14F-4D97-AF65-F5344CB8AC3E}">
        <p14:creationId xmlns:p14="http://schemas.microsoft.com/office/powerpoint/2010/main" val="689488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Alumni should stay connected</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17</a:t>
            </a:fld>
            <a:endParaRPr lang="en-US"/>
          </a:p>
        </p:txBody>
      </p:sp>
      <p:sp>
        <p:nvSpPr>
          <p:cNvPr id="4" name="Content Placeholder 3"/>
          <p:cNvSpPr>
            <a:spLocks noGrp="1"/>
          </p:cNvSpPr>
          <p:nvPr>
            <p:ph sz="quarter" idx="12"/>
          </p:nvPr>
        </p:nvSpPr>
        <p:spPr/>
        <p:txBody>
          <a:bodyPr/>
          <a:lstStyle/>
          <a:p>
            <a:r>
              <a:rPr lang="en-US" dirty="0" smtClean="0"/>
              <a:t>Synergy is TREMENDOUS</a:t>
            </a:r>
          </a:p>
          <a:p>
            <a:endParaRPr lang="en-US" dirty="0"/>
          </a:p>
          <a:p>
            <a:r>
              <a:rPr lang="en-US" dirty="0" smtClean="0"/>
              <a:t>Build an internal system for information </a:t>
            </a:r>
            <a:r>
              <a:rPr lang="en-US" dirty="0" smtClean="0"/>
              <a:t>exchange and </a:t>
            </a:r>
            <a:r>
              <a:rPr lang="en-US" smtClean="0"/>
              <a:t>mentor matching</a:t>
            </a:r>
            <a:endParaRPr lang="en-US" dirty="0" smtClean="0"/>
          </a:p>
          <a:p>
            <a:endParaRPr lang="en-US" dirty="0"/>
          </a:p>
          <a:p>
            <a:r>
              <a:rPr lang="en-US" dirty="0" smtClean="0"/>
              <a:t>Build your own Knowledge Base</a:t>
            </a:r>
          </a:p>
          <a:p>
            <a:endParaRPr lang="en-US" dirty="0"/>
          </a:p>
          <a:p>
            <a:r>
              <a:rPr lang="en-US" dirty="0" smtClean="0"/>
              <a:t>Organize on-going events between the alumni</a:t>
            </a:r>
          </a:p>
          <a:p>
            <a:endParaRPr lang="en-US" dirty="0"/>
          </a:p>
          <a:p>
            <a:r>
              <a:rPr lang="en-US" dirty="0" smtClean="0"/>
              <a:t>Make sure the alumni know each other and USE each others’ PRODUCTS</a:t>
            </a:r>
            <a:endParaRPr lang="en-US" dirty="0"/>
          </a:p>
        </p:txBody>
      </p:sp>
    </p:spTree>
    <p:extLst>
      <p:ext uri="{BB962C8B-B14F-4D97-AF65-F5344CB8AC3E}">
        <p14:creationId xmlns:p14="http://schemas.microsoft.com/office/powerpoint/2010/main" val="1468212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most important: </a:t>
            </a:r>
            <a:r>
              <a:rPr lang="en-US" dirty="0" smtClean="0"/>
              <a:t>unblock </a:t>
            </a:r>
            <a:r>
              <a:rPr lang="en-US" dirty="0" smtClean="0"/>
              <a:t>the startup</a:t>
            </a:r>
            <a:endParaRPr lang="en-US" dirty="0"/>
          </a:p>
        </p:txBody>
      </p:sp>
      <p:sp>
        <p:nvSpPr>
          <p:cNvPr id="3" name="Slide Number Placeholder 2"/>
          <p:cNvSpPr>
            <a:spLocks noGrp="1"/>
          </p:cNvSpPr>
          <p:nvPr>
            <p:ph type="sldNum" sz="quarter" idx="11"/>
          </p:nvPr>
        </p:nvSpPr>
        <p:spPr/>
        <p:txBody>
          <a:bodyPr/>
          <a:lstStyle/>
          <a:p>
            <a:fld id="{A0A8553D-13CD-438D-9206-41FE83397EEA}" type="slidenum">
              <a:rPr lang="en-US" smtClean="0"/>
              <a:pPr/>
              <a:t>18</a:t>
            </a:fld>
            <a:endParaRPr lang="en-US"/>
          </a:p>
        </p:txBody>
      </p:sp>
      <p:sp>
        <p:nvSpPr>
          <p:cNvPr id="4" name="Content Placeholder 3"/>
          <p:cNvSpPr>
            <a:spLocks noGrp="1"/>
          </p:cNvSpPr>
          <p:nvPr>
            <p:ph sz="quarter" idx="12"/>
          </p:nvPr>
        </p:nvSpPr>
        <p:spPr/>
        <p:txBody>
          <a:bodyPr/>
          <a:lstStyle/>
          <a:p>
            <a:endParaRPr lang="en-US" dirty="0" smtClean="0"/>
          </a:p>
          <a:p>
            <a:r>
              <a:rPr lang="en-US" dirty="0" smtClean="0"/>
              <a:t>The goal of the program should be to </a:t>
            </a:r>
            <a:r>
              <a:rPr lang="en-US" b="1" dirty="0" smtClean="0"/>
              <a:t>UNBLOCK</a:t>
            </a:r>
            <a:r>
              <a:rPr lang="en-US" dirty="0" smtClean="0"/>
              <a:t> </a:t>
            </a:r>
            <a:r>
              <a:rPr lang="en-US" dirty="0" smtClean="0"/>
              <a:t>the startup</a:t>
            </a:r>
          </a:p>
          <a:p>
            <a:endParaRPr lang="en-US" dirty="0"/>
          </a:p>
          <a:p>
            <a:r>
              <a:rPr lang="en-US" dirty="0" smtClean="0"/>
              <a:t>Track progress closely with MONTHLY REVIEW MEETINGS</a:t>
            </a:r>
          </a:p>
          <a:p>
            <a:endParaRPr lang="en-US" dirty="0"/>
          </a:p>
          <a:p>
            <a:r>
              <a:rPr lang="en-US" dirty="0" smtClean="0"/>
              <a:t>Track feedback from mentors</a:t>
            </a:r>
          </a:p>
          <a:p>
            <a:endParaRPr lang="en-US" dirty="0"/>
          </a:p>
          <a:p>
            <a:r>
              <a:rPr lang="en-US" dirty="0" smtClean="0"/>
              <a:t>Have an OPEN DOOR POLICY</a:t>
            </a:r>
          </a:p>
          <a:p>
            <a:endParaRPr lang="en-US" dirty="0"/>
          </a:p>
          <a:p>
            <a:r>
              <a:rPr lang="en-US" dirty="0" smtClean="0"/>
              <a:t>Provide IMMEDIATE help when the startup is blocked: Bring in help, make necessary introductions</a:t>
            </a:r>
            <a:endParaRPr lang="en-US" dirty="0"/>
          </a:p>
        </p:txBody>
      </p:sp>
    </p:spTree>
    <p:extLst>
      <p:ext uri="{BB962C8B-B14F-4D97-AF65-F5344CB8AC3E}">
        <p14:creationId xmlns:p14="http://schemas.microsoft.com/office/powerpoint/2010/main" val="1184022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a:t>
            </a:r>
            <a:r>
              <a:rPr lang="en-US" dirty="0" err="1" smtClean="0"/>
              <a:t>Centzy</a:t>
            </a:r>
            <a:r>
              <a:rPr lang="en-US" dirty="0" smtClean="0"/>
              <a:t> </a:t>
            </a:r>
            <a:endParaRPr lang="en-US" dirty="0"/>
          </a:p>
        </p:txBody>
      </p:sp>
      <p:sp>
        <p:nvSpPr>
          <p:cNvPr id="5" name="Slide Number Placeholder 4"/>
          <p:cNvSpPr>
            <a:spLocks noGrp="1"/>
          </p:cNvSpPr>
          <p:nvPr>
            <p:ph type="sldNum" sz="quarter" idx="12"/>
          </p:nvPr>
        </p:nvSpPr>
        <p:spPr/>
        <p:txBody>
          <a:bodyPr/>
          <a:lstStyle/>
          <a:p>
            <a:pPr>
              <a:defRPr/>
            </a:pPr>
            <a:fld id="{C39BE740-7302-45C2-B9C7-E858F54758B3}" type="slidenum">
              <a:rPr lang="en-US" smtClean="0"/>
              <a:pPr>
                <a:defRPr/>
              </a:pPr>
              <a:t>19</a:t>
            </a:fld>
            <a:endParaRPr lang="en-US" dirty="0"/>
          </a:p>
        </p:txBody>
      </p:sp>
      <p:cxnSp>
        <p:nvCxnSpPr>
          <p:cNvPr id="6" name="Straight Connector 5"/>
          <p:cNvCxnSpPr/>
          <p:nvPr/>
        </p:nvCxnSpPr>
        <p:spPr>
          <a:xfrm>
            <a:off x="152400" y="1554480"/>
            <a:ext cx="8839200" cy="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2400" y="4937760"/>
            <a:ext cx="8839200" cy="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35697" y="908720"/>
            <a:ext cx="6992228" cy="523220"/>
          </a:xfrm>
          <a:prstGeom prst="rect">
            <a:avLst/>
          </a:prstGeom>
          <a:noFill/>
        </p:spPr>
        <p:txBody>
          <a:bodyPr wrap="square" rtlCol="0">
            <a:spAutoFit/>
          </a:bodyPr>
          <a:lstStyle/>
          <a:p>
            <a:r>
              <a:rPr lang="en-US" sz="1400" dirty="0"/>
              <a:t>S</a:t>
            </a:r>
            <a:r>
              <a:rPr lang="en-US" sz="1400" dirty="0" smtClean="0"/>
              <a:t>ystematically brings local </a:t>
            </a:r>
            <a:r>
              <a:rPr lang="en-US" sz="1400" dirty="0"/>
              <a:t>business </a:t>
            </a:r>
            <a:r>
              <a:rPr lang="en-US" sz="1400" dirty="0" smtClean="0"/>
              <a:t>information, such as price and hours, </a:t>
            </a:r>
            <a:r>
              <a:rPr lang="en-US" sz="1400" i="1" dirty="0" smtClean="0"/>
              <a:t>online</a:t>
            </a:r>
            <a:r>
              <a:rPr lang="en-US" sz="1400" dirty="0" smtClean="0"/>
              <a:t>, providing a valuable big data service to a still offline industry.</a:t>
            </a:r>
            <a:endParaRPr lang="en-US" sz="1400" dirty="0"/>
          </a:p>
        </p:txBody>
      </p:sp>
      <p:sp>
        <p:nvSpPr>
          <p:cNvPr id="13" name="TextBox 12"/>
          <p:cNvSpPr txBox="1"/>
          <p:nvPr/>
        </p:nvSpPr>
        <p:spPr>
          <a:xfrm>
            <a:off x="2362200" y="3717032"/>
            <a:ext cx="4262028" cy="1169551"/>
          </a:xfrm>
          <a:prstGeom prst="rect">
            <a:avLst/>
          </a:prstGeom>
          <a:noFill/>
        </p:spPr>
        <p:txBody>
          <a:bodyPr wrap="square" rtlCol="0">
            <a:spAutoFit/>
          </a:bodyPr>
          <a:lstStyle/>
          <a:p>
            <a:pPr marL="285750" indent="-285750">
              <a:buFont typeface="Arial" pitchFamily="34" charset="0"/>
              <a:buChar char="•"/>
            </a:pPr>
            <a:r>
              <a:rPr lang="en-US" sz="1400" dirty="0">
                <a:latin typeface="Arial" pitchFamily="34" charset="0"/>
                <a:cs typeface="Arial" pitchFamily="34" charset="0"/>
              </a:rPr>
              <a:t>Less than 25% of local businesses have websites and less than 10% post prices </a:t>
            </a:r>
            <a:r>
              <a:rPr lang="en-US" sz="1400" dirty="0" smtClean="0">
                <a:latin typeface="Arial" pitchFamily="34" charset="0"/>
                <a:cs typeface="Arial" pitchFamily="34" charset="0"/>
              </a:rPr>
              <a:t>online</a:t>
            </a:r>
            <a:endParaRPr lang="en-US" sz="1400" b="1" i="1" dirty="0" smtClean="0">
              <a:latin typeface="Arial" pitchFamily="34" charset="0"/>
              <a:cs typeface="Arial" pitchFamily="34" charset="0"/>
            </a:endParaRPr>
          </a:p>
          <a:p>
            <a:pPr marL="285750" indent="-285750">
              <a:buFont typeface="Arial" pitchFamily="34" charset="0"/>
              <a:buChar char="•"/>
            </a:pPr>
            <a:r>
              <a:rPr lang="en-US" sz="1400" b="1" i="1" dirty="0" smtClean="0">
                <a:latin typeface="Arial" pitchFamily="34" charset="0"/>
                <a:cs typeface="Arial" pitchFamily="34" charset="0"/>
              </a:rPr>
              <a:t>$</a:t>
            </a:r>
            <a:r>
              <a:rPr lang="en-US" sz="1400" b="1" i="1" dirty="0">
                <a:latin typeface="Arial" pitchFamily="34" charset="0"/>
                <a:cs typeface="Arial" pitchFamily="34" charset="0"/>
              </a:rPr>
              <a:t>350B </a:t>
            </a:r>
            <a:r>
              <a:rPr lang="en-US" sz="1400" dirty="0" smtClean="0">
                <a:latin typeface="Arial" pitchFamily="34" charset="0"/>
                <a:cs typeface="Arial" pitchFamily="34" charset="0"/>
              </a:rPr>
              <a:t>market and </a:t>
            </a:r>
            <a:r>
              <a:rPr lang="en-US" sz="1400" dirty="0">
                <a:latin typeface="Arial" pitchFamily="34" charset="0"/>
                <a:cs typeface="Arial" pitchFamily="34" charset="0"/>
              </a:rPr>
              <a:t>there is no </a:t>
            </a:r>
            <a:r>
              <a:rPr lang="en-US" sz="1400" dirty="0" smtClean="0">
                <a:latin typeface="Arial" pitchFamily="34" charset="0"/>
                <a:cs typeface="Arial" pitchFamily="34" charset="0"/>
              </a:rPr>
              <a:t>existing online </a:t>
            </a:r>
            <a:r>
              <a:rPr lang="en-US" sz="1400" dirty="0">
                <a:latin typeface="Arial" pitchFamily="34" charset="0"/>
                <a:cs typeface="Arial" pitchFamily="34" charset="0"/>
              </a:rPr>
              <a:t>discovery </a:t>
            </a:r>
            <a:r>
              <a:rPr lang="en-US" sz="1400" dirty="0" smtClean="0">
                <a:latin typeface="Arial" pitchFamily="34" charset="0"/>
                <a:cs typeface="Arial" pitchFamily="34" charset="0"/>
              </a:rPr>
              <a:t>tools for local prices and hours</a:t>
            </a:r>
          </a:p>
          <a:p>
            <a:pPr marL="285750" indent="-285750">
              <a:buFont typeface="Arial" pitchFamily="34" charset="0"/>
              <a:buChar char="•"/>
            </a:pPr>
            <a:endParaRPr lang="en-US" sz="1400" dirty="0" smtClean="0">
              <a:latin typeface="Arial" pitchFamily="34" charset="0"/>
              <a:cs typeface="Arial" pitchFamily="34" charset="0"/>
            </a:endParaRPr>
          </a:p>
        </p:txBody>
      </p:sp>
      <p:sp>
        <p:nvSpPr>
          <p:cNvPr id="14" name="TextBox 13"/>
          <p:cNvSpPr txBox="1"/>
          <p:nvPr/>
        </p:nvSpPr>
        <p:spPr>
          <a:xfrm>
            <a:off x="2362200" y="2564904"/>
            <a:ext cx="4262028" cy="954107"/>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Collected data in NYC, SF, and Chi for salons, spas, gyms, cleaning </a:t>
            </a:r>
            <a:r>
              <a:rPr lang="en-US" sz="1400" dirty="0">
                <a:latin typeface="Arial" pitchFamily="34" charset="0"/>
                <a:cs typeface="Arial" pitchFamily="34" charset="0"/>
              </a:rPr>
              <a:t>s</a:t>
            </a:r>
            <a:r>
              <a:rPr lang="en-US" sz="1400" dirty="0" smtClean="0">
                <a:latin typeface="Arial" pitchFamily="34" charset="0"/>
                <a:cs typeface="Arial" pitchFamily="34" charset="0"/>
              </a:rPr>
              <a:t>ervices, etc.</a:t>
            </a:r>
          </a:p>
          <a:p>
            <a:pPr marL="285750" indent="-285750">
              <a:buFont typeface="Arial" pitchFamily="34" charset="0"/>
              <a:buChar char="•"/>
            </a:pPr>
            <a:r>
              <a:rPr lang="en-US" sz="1400" dirty="0" smtClean="0">
                <a:latin typeface="Arial" pitchFamily="34" charset="0"/>
                <a:cs typeface="Arial" pitchFamily="34" charset="0"/>
              </a:rPr>
              <a:t>Uses </a:t>
            </a:r>
            <a:r>
              <a:rPr lang="en-US" sz="1400" dirty="0">
                <a:latin typeface="Arial" pitchFamily="34" charset="0"/>
                <a:cs typeface="Arial" pitchFamily="34" charset="0"/>
              </a:rPr>
              <a:t>a </a:t>
            </a:r>
            <a:r>
              <a:rPr lang="en-US" sz="1400" dirty="0" smtClean="0">
                <a:latin typeface="Arial" pitchFamily="34" charset="0"/>
                <a:cs typeface="Arial" pitchFamily="34" charset="0"/>
              </a:rPr>
              <a:t>paid crowdsourcing platform: people pulling </a:t>
            </a:r>
            <a:r>
              <a:rPr lang="en-US" sz="1400" dirty="0">
                <a:latin typeface="Arial" pitchFamily="34" charset="0"/>
                <a:cs typeface="Arial" pitchFamily="34" charset="0"/>
              </a:rPr>
              <a:t>offline data online. </a:t>
            </a:r>
            <a:endParaRPr lang="en-US" sz="1400" dirty="0" smtClean="0">
              <a:latin typeface="Arial" pitchFamily="34" charset="0"/>
              <a:cs typeface="Arial" pitchFamily="34" charset="0"/>
            </a:endParaRPr>
          </a:p>
        </p:txBody>
      </p:sp>
      <p:sp>
        <p:nvSpPr>
          <p:cNvPr id="15" name="TextBox 14"/>
          <p:cNvSpPr txBox="1"/>
          <p:nvPr/>
        </p:nvSpPr>
        <p:spPr>
          <a:xfrm>
            <a:off x="2362200" y="1700569"/>
            <a:ext cx="4262028" cy="738664"/>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Kayak for local services’ prices and hours</a:t>
            </a:r>
          </a:p>
          <a:p>
            <a:pPr marL="285750" indent="-285750">
              <a:buFont typeface="Arial" pitchFamily="34" charset="0"/>
              <a:buChar char="•"/>
            </a:pPr>
            <a:r>
              <a:rPr lang="en-US" sz="1400" dirty="0" smtClean="0">
                <a:latin typeface="Arial" pitchFamily="34" charset="0"/>
                <a:cs typeface="Arial" pitchFamily="34" charset="0"/>
              </a:rPr>
              <a:t>Collects local price and hours data to </a:t>
            </a:r>
            <a:r>
              <a:rPr lang="en-US" sz="1400" b="1" i="1" dirty="0" smtClean="0">
                <a:latin typeface="Arial" pitchFamily="34" charset="0"/>
                <a:cs typeface="Arial" pitchFamily="34" charset="0"/>
              </a:rPr>
              <a:t>deliver niche and specific value to consumers</a:t>
            </a:r>
          </a:p>
        </p:txBody>
      </p:sp>
      <p:sp>
        <p:nvSpPr>
          <p:cNvPr id="16" name="TextBox 15"/>
          <p:cNvSpPr txBox="1"/>
          <p:nvPr/>
        </p:nvSpPr>
        <p:spPr>
          <a:xfrm>
            <a:off x="2362200" y="5168463"/>
            <a:ext cx="6781800" cy="523220"/>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ERA helped take a </a:t>
            </a:r>
            <a:r>
              <a:rPr lang="en-US" sz="1400" dirty="0" err="1" smtClean="0">
                <a:latin typeface="Arial" pitchFamily="34" charset="0"/>
                <a:cs typeface="Arial" pitchFamily="34" charset="0"/>
              </a:rPr>
              <a:t>powerpoint</a:t>
            </a:r>
            <a:r>
              <a:rPr lang="en-US" sz="1400" dirty="0" smtClean="0">
                <a:latin typeface="Arial" pitchFamily="34" charset="0"/>
                <a:cs typeface="Arial" pitchFamily="34" charset="0"/>
              </a:rPr>
              <a:t> concept to a viable funded business</a:t>
            </a:r>
          </a:p>
          <a:p>
            <a:pPr marL="285750" indent="-285750">
              <a:buFont typeface="Arial" pitchFamily="34" charset="0"/>
              <a:buChar char="•"/>
            </a:pPr>
            <a:r>
              <a:rPr lang="en-US" sz="1400" dirty="0" smtClean="0">
                <a:latin typeface="Arial" pitchFamily="34" charset="0"/>
                <a:cs typeface="Arial" pitchFamily="34" charset="0"/>
              </a:rPr>
              <a:t>Gave </a:t>
            </a:r>
            <a:r>
              <a:rPr lang="en-US" sz="1400" dirty="0" err="1" smtClean="0">
                <a:latin typeface="Arial" pitchFamily="34" charset="0"/>
                <a:cs typeface="Arial" pitchFamily="34" charset="0"/>
              </a:rPr>
              <a:t>Centzy</a:t>
            </a:r>
            <a:r>
              <a:rPr lang="en-US" sz="1400" dirty="0" smtClean="0">
                <a:latin typeface="Arial" pitchFamily="34" charset="0"/>
                <a:cs typeface="Arial" pitchFamily="34" charset="0"/>
              </a:rPr>
              <a:t> (west coast guys) access to the NYC startup ecosystem</a:t>
            </a:r>
          </a:p>
        </p:txBody>
      </p:sp>
      <p:sp>
        <p:nvSpPr>
          <p:cNvPr id="17" name="TextBox 16"/>
          <p:cNvSpPr txBox="1"/>
          <p:nvPr/>
        </p:nvSpPr>
        <p:spPr>
          <a:xfrm>
            <a:off x="152400" y="5805264"/>
            <a:ext cx="8763000" cy="523220"/>
          </a:xfrm>
          <a:prstGeom prst="rect">
            <a:avLst/>
          </a:prstGeom>
          <a:noFill/>
        </p:spPr>
        <p:txBody>
          <a:bodyPr wrap="square" rtlCol="0">
            <a:spAutoFit/>
          </a:bodyPr>
          <a:lstStyle/>
          <a:p>
            <a:r>
              <a:rPr lang="en-US" sz="1400" i="1" dirty="0" smtClean="0">
                <a:latin typeface="Arial" pitchFamily="34" charset="0"/>
                <a:cs typeface="Arial" pitchFamily="34" charset="0"/>
              </a:rPr>
              <a:t>“ERA is the reason we are in New York. Through ERA’s network, we were introduced to all of our interested seed investors and they helped us build an oversubscribed seed round.” </a:t>
            </a:r>
            <a:r>
              <a:rPr lang="en-US" sz="1400" dirty="0" smtClean="0">
                <a:latin typeface="Arial" pitchFamily="34" charset="0"/>
                <a:cs typeface="Arial" pitchFamily="34" charset="0"/>
              </a:rPr>
              <a:t>– </a:t>
            </a:r>
            <a:r>
              <a:rPr lang="en-US" sz="1400" b="1" dirty="0" smtClean="0">
                <a:latin typeface="Arial" pitchFamily="34" charset="0"/>
                <a:cs typeface="Arial" pitchFamily="34" charset="0"/>
              </a:rPr>
              <a:t>Jay </a:t>
            </a:r>
            <a:r>
              <a:rPr lang="en-US" sz="1400" b="1" dirty="0" err="1" smtClean="0">
                <a:latin typeface="Arial" pitchFamily="34" charset="0"/>
                <a:cs typeface="Arial" pitchFamily="34" charset="0"/>
              </a:rPr>
              <a:t>Shek</a:t>
            </a:r>
            <a:r>
              <a:rPr lang="en-US" sz="1400" b="1" dirty="0" smtClean="0">
                <a:latin typeface="Arial" pitchFamily="34" charset="0"/>
                <a:cs typeface="Arial" pitchFamily="34" charset="0"/>
              </a:rPr>
              <a:t>, CEO</a:t>
            </a:r>
            <a:endParaRPr lang="en-US" sz="1400" b="1" dirty="0">
              <a:latin typeface="Arial" pitchFamily="34" charset="0"/>
              <a:cs typeface="Arial" pitchFamily="34" charset="0"/>
            </a:endParaRPr>
          </a:p>
        </p:txBody>
      </p:sp>
      <p:sp>
        <p:nvSpPr>
          <p:cNvPr id="20" name="Rectangle 19"/>
          <p:cNvSpPr/>
          <p:nvPr/>
        </p:nvSpPr>
        <p:spPr>
          <a:xfrm>
            <a:off x="108012" y="5119464"/>
            <a:ext cx="2195736" cy="548640"/>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smtClean="0">
                <a:solidFill>
                  <a:schemeClr val="tx1"/>
                </a:solidFill>
                <a:latin typeface="Arial" pitchFamily="34" charset="0"/>
                <a:cs typeface="Arial" pitchFamily="34" charset="0"/>
              </a:rPr>
              <a:t>ERA’S IMPACT</a:t>
            </a:r>
            <a:endParaRPr lang="en-US" sz="1400" b="1" i="1" dirty="0">
              <a:solidFill>
                <a:schemeClr val="tx1"/>
              </a:solidFill>
              <a:latin typeface="Arial" pitchFamily="34" charset="0"/>
              <a:cs typeface="Arial" pitchFamily="34" charset="0"/>
            </a:endParaRPr>
          </a:p>
        </p:txBody>
      </p:sp>
      <p:sp>
        <p:nvSpPr>
          <p:cNvPr id="21" name="Rectangle 20"/>
          <p:cNvSpPr/>
          <p:nvPr/>
        </p:nvSpPr>
        <p:spPr>
          <a:xfrm>
            <a:off x="108012" y="1664804"/>
            <a:ext cx="2195736" cy="3004800"/>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1" dirty="0" smtClean="0">
                <a:solidFill>
                  <a:schemeClr val="tx1"/>
                </a:solidFill>
                <a:latin typeface="Arial" pitchFamily="34" charset="0"/>
                <a:cs typeface="Arial" pitchFamily="34" charset="0"/>
              </a:rPr>
              <a:t>Key Facts:</a:t>
            </a:r>
          </a:p>
          <a:p>
            <a:r>
              <a:rPr lang="en-US" sz="1200" b="1" dirty="0" smtClean="0">
                <a:solidFill>
                  <a:schemeClr val="tx1"/>
                </a:solidFill>
                <a:latin typeface="Arial" pitchFamily="34" charset="0"/>
                <a:cs typeface="Arial" pitchFamily="34" charset="0"/>
              </a:rPr>
              <a:t>Founders:</a:t>
            </a:r>
          </a:p>
          <a:p>
            <a:r>
              <a:rPr lang="en-US" sz="1200" b="1" dirty="0">
                <a:solidFill>
                  <a:schemeClr val="tx1"/>
                </a:solidFill>
                <a:latin typeface="Arial" pitchFamily="34" charset="0"/>
                <a:cs typeface="Arial" pitchFamily="34" charset="0"/>
              </a:rPr>
              <a:t> </a:t>
            </a:r>
            <a:r>
              <a:rPr lang="en-US" sz="1200" b="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Jay </a:t>
            </a:r>
            <a:r>
              <a:rPr lang="en-US" sz="1100" dirty="0" err="1" smtClean="0">
                <a:solidFill>
                  <a:schemeClr val="tx1"/>
                </a:solidFill>
                <a:latin typeface="Arial" pitchFamily="34" charset="0"/>
                <a:cs typeface="Arial" pitchFamily="34" charset="0"/>
              </a:rPr>
              <a:t>Shek</a:t>
            </a:r>
            <a:r>
              <a:rPr lang="en-US" sz="1100" dirty="0" smtClean="0">
                <a:solidFill>
                  <a:schemeClr val="tx1"/>
                </a:solidFill>
                <a:latin typeface="Arial" pitchFamily="34" charset="0"/>
                <a:cs typeface="Arial" pitchFamily="34" charset="0"/>
              </a:rPr>
              <a:t>, CEO</a:t>
            </a:r>
          </a:p>
          <a:p>
            <a:r>
              <a:rPr lang="en-US" sz="1100" dirty="0" smtClean="0">
                <a:solidFill>
                  <a:schemeClr val="tx1"/>
                </a:solidFill>
                <a:latin typeface="Arial" pitchFamily="34" charset="0"/>
                <a:cs typeface="Arial" pitchFamily="34" charset="0"/>
              </a:rPr>
              <a:t>  Jeremy </a:t>
            </a:r>
            <a:r>
              <a:rPr lang="en-US" sz="1100" dirty="0" err="1" smtClean="0">
                <a:solidFill>
                  <a:schemeClr val="tx1"/>
                </a:solidFill>
                <a:latin typeface="Arial" pitchFamily="34" charset="0"/>
                <a:cs typeface="Arial" pitchFamily="34" charset="0"/>
              </a:rPr>
              <a:t>Clemenson</a:t>
            </a:r>
            <a:r>
              <a:rPr lang="en-US" sz="1100" dirty="0" smtClean="0">
                <a:solidFill>
                  <a:schemeClr val="tx1"/>
                </a:solidFill>
                <a:latin typeface="Arial" pitchFamily="34" charset="0"/>
                <a:cs typeface="Arial" pitchFamily="34" charset="0"/>
              </a:rPr>
              <a:t>, CTO</a:t>
            </a:r>
          </a:p>
          <a:p>
            <a:endParaRPr lang="en-US" sz="600" dirty="0" smtClean="0">
              <a:solidFill>
                <a:schemeClr val="tx1"/>
              </a:solidFill>
              <a:latin typeface="Arial" pitchFamily="34" charset="0"/>
              <a:cs typeface="Arial" pitchFamily="34" charset="0"/>
            </a:endParaRPr>
          </a:p>
          <a:p>
            <a:r>
              <a:rPr lang="en-US" sz="1200" b="1" dirty="0" smtClean="0">
                <a:solidFill>
                  <a:schemeClr val="tx1"/>
                </a:solidFill>
                <a:latin typeface="Arial" pitchFamily="34" charset="0"/>
                <a:cs typeface="Arial" pitchFamily="34" charset="0"/>
              </a:rPr>
              <a:t>Founded:</a:t>
            </a:r>
            <a:endParaRPr lang="en-US" sz="1200" b="1" dirty="0">
              <a:solidFill>
                <a:schemeClr val="tx1"/>
              </a:solidFill>
              <a:latin typeface="Arial" pitchFamily="34" charset="0"/>
              <a:cs typeface="Arial" pitchFamily="34" charset="0"/>
            </a:endParaRPr>
          </a:p>
          <a:p>
            <a:r>
              <a:rPr lang="en-US" sz="1200" b="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San Francisco, CA</a:t>
            </a:r>
          </a:p>
          <a:p>
            <a:endParaRPr lang="en-US" sz="600" dirty="0">
              <a:solidFill>
                <a:schemeClr val="tx1"/>
              </a:solidFill>
              <a:latin typeface="Arial" pitchFamily="34" charset="0"/>
              <a:cs typeface="Arial" pitchFamily="34" charset="0"/>
            </a:endParaRPr>
          </a:p>
          <a:p>
            <a:r>
              <a:rPr lang="en-US" sz="1200" b="1" i="1" dirty="0" smtClean="0">
                <a:solidFill>
                  <a:schemeClr val="tx1"/>
                </a:solidFill>
                <a:latin typeface="Arial" pitchFamily="34" charset="0"/>
                <a:cs typeface="Arial" pitchFamily="34" charset="0"/>
              </a:rPr>
              <a:t>ERA Investment:</a:t>
            </a:r>
          </a:p>
          <a:p>
            <a:r>
              <a:rPr lang="en-US" sz="1200" b="1" i="1" dirty="0">
                <a:solidFill>
                  <a:schemeClr val="tx1"/>
                </a:solidFill>
                <a:latin typeface="Arial" pitchFamily="34" charset="0"/>
                <a:cs typeface="Arial" pitchFamily="34" charset="0"/>
              </a:rPr>
              <a:t> </a:t>
            </a:r>
            <a:r>
              <a:rPr lang="en-US" sz="1200" b="1" i="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$25K, Summer 2011</a:t>
            </a:r>
          </a:p>
          <a:p>
            <a:endParaRPr lang="en-US" sz="600" b="1" i="1" dirty="0">
              <a:solidFill>
                <a:schemeClr val="tx1"/>
              </a:solidFill>
              <a:latin typeface="Arial" pitchFamily="34" charset="0"/>
              <a:cs typeface="Arial" pitchFamily="34" charset="0"/>
            </a:endParaRPr>
          </a:p>
          <a:p>
            <a:r>
              <a:rPr lang="en-US" sz="1200" b="1" i="1" dirty="0" smtClean="0">
                <a:solidFill>
                  <a:schemeClr val="tx1"/>
                </a:solidFill>
                <a:latin typeface="Arial" pitchFamily="34" charset="0"/>
                <a:cs typeface="Arial" pitchFamily="34" charset="0"/>
              </a:rPr>
              <a:t>Follow-on Financing:</a:t>
            </a:r>
          </a:p>
          <a:p>
            <a:r>
              <a:rPr lang="en-US" sz="1200" b="1" i="1" dirty="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$800K, Series A Fall 2011</a:t>
            </a:r>
            <a:endParaRPr lang="en-US" sz="1100" b="1" i="1" dirty="0">
              <a:solidFill>
                <a:schemeClr val="tx1"/>
              </a:solidFill>
              <a:latin typeface="Arial" pitchFamily="34" charset="0"/>
              <a:cs typeface="Arial" pitchFamily="34" charset="0"/>
            </a:endParaRPr>
          </a:p>
          <a:p>
            <a:endParaRPr lang="en-US" sz="600" b="1" i="1" dirty="0" smtClean="0">
              <a:solidFill>
                <a:schemeClr val="tx1"/>
              </a:solidFill>
              <a:latin typeface="Arial" pitchFamily="34" charset="0"/>
              <a:cs typeface="Arial" pitchFamily="34" charset="0"/>
            </a:endParaRPr>
          </a:p>
          <a:p>
            <a:r>
              <a:rPr lang="en-US" sz="1200" b="1" i="1" dirty="0" smtClean="0">
                <a:solidFill>
                  <a:schemeClr val="tx1"/>
                </a:solidFill>
                <a:latin typeface="Arial" pitchFamily="34" charset="0"/>
                <a:cs typeface="Arial" pitchFamily="34" charset="0"/>
              </a:rPr>
              <a:t>Follow-on Investor:</a:t>
            </a:r>
          </a:p>
          <a:p>
            <a:r>
              <a:rPr lang="en-US" sz="1100" b="1" i="1" dirty="0" smtClean="0">
                <a:solidFill>
                  <a:schemeClr val="tx1"/>
                </a:solidFill>
                <a:latin typeface="Arial" pitchFamily="34" charset="0"/>
                <a:cs typeface="Arial" pitchFamily="34" charset="0"/>
              </a:rPr>
              <a:t>  </a:t>
            </a:r>
            <a:r>
              <a:rPr lang="en-US" sz="1100" dirty="0" err="1" smtClean="0">
                <a:solidFill>
                  <a:schemeClr val="tx1"/>
                </a:solidFill>
                <a:latin typeface="Arial" pitchFamily="34" charset="0"/>
                <a:cs typeface="Arial" pitchFamily="34" charset="0"/>
              </a:rPr>
              <a:t>ff</a:t>
            </a:r>
            <a:r>
              <a:rPr lang="en-US" sz="1100" dirty="0" smtClean="0">
                <a:solidFill>
                  <a:schemeClr val="tx1"/>
                </a:solidFill>
                <a:latin typeface="Arial" pitchFamily="34" charset="0"/>
                <a:cs typeface="Arial" pitchFamily="34" charset="0"/>
              </a:rPr>
              <a:t> Silver</a:t>
            </a:r>
          </a:p>
          <a:p>
            <a:r>
              <a:rPr lang="en-US" sz="1200" b="1" i="1" dirty="0">
                <a:solidFill>
                  <a:schemeClr val="tx1"/>
                </a:solidFill>
                <a:latin typeface="Arial" pitchFamily="34" charset="0"/>
                <a:cs typeface="Arial" pitchFamily="34" charset="0"/>
              </a:rPr>
              <a:t> </a:t>
            </a:r>
            <a:r>
              <a:rPr lang="en-US" sz="1200" b="1" i="1" dirty="0" smtClean="0">
                <a:solidFill>
                  <a:schemeClr val="tx1"/>
                </a:solidFill>
                <a:latin typeface="Arial" pitchFamily="34" charset="0"/>
                <a:cs typeface="Arial" pitchFamily="34" charset="0"/>
              </a:rPr>
              <a:t> </a:t>
            </a:r>
            <a:r>
              <a:rPr lang="en-US" sz="1100" dirty="0" err="1" smtClean="0">
                <a:solidFill>
                  <a:schemeClr val="tx1"/>
                </a:solidFill>
                <a:latin typeface="Arial" pitchFamily="34" charset="0"/>
                <a:cs typeface="Arial" pitchFamily="34" charset="0"/>
              </a:rPr>
              <a:t>LightBank</a:t>
            </a:r>
            <a:endParaRPr lang="en-US" sz="1200" dirty="0" smtClean="0">
              <a:solidFill>
                <a:schemeClr val="tx1"/>
              </a:solidFill>
              <a:latin typeface="Arial" pitchFamily="34" charset="0"/>
              <a:cs typeface="Arial" pitchFamily="34" charset="0"/>
            </a:endParaRPr>
          </a:p>
          <a:p>
            <a:r>
              <a:rPr lang="en-US" sz="1100" dirty="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 </a:t>
            </a:r>
            <a:endParaRPr lang="en-US" sz="1100" dirty="0">
              <a:solidFill>
                <a:schemeClr val="tx1"/>
              </a:solidFill>
              <a:latin typeface="Arial" pitchFamily="34" charset="0"/>
              <a:cs typeface="Arial" pitchFamily="34" charset="0"/>
            </a:endParaRPr>
          </a:p>
        </p:txBody>
      </p:sp>
      <p:cxnSp>
        <p:nvCxnSpPr>
          <p:cNvPr id="22" name="Straight Connector 21"/>
          <p:cNvCxnSpPr/>
          <p:nvPr/>
        </p:nvCxnSpPr>
        <p:spPr>
          <a:xfrm>
            <a:off x="6876256" y="1554480"/>
            <a:ext cx="34843" cy="338328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3032956"/>
            <a:ext cx="2052228" cy="1820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3034" y="1619052"/>
            <a:ext cx="1263382" cy="441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4328" y="2617090"/>
            <a:ext cx="1512168" cy="2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14838" y="2218576"/>
            <a:ext cx="1342725" cy="27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6476" y="800708"/>
            <a:ext cx="1219200" cy="731520"/>
          </a:xfrm>
          <a:prstGeom prst="rect">
            <a:avLst/>
          </a:prstGeom>
        </p:spPr>
      </p:pic>
    </p:spTree>
    <p:extLst>
      <p:ext uri="{BB962C8B-B14F-4D97-AF65-F5344CB8AC3E}">
        <p14:creationId xmlns:p14="http://schemas.microsoft.com/office/powerpoint/2010/main" val="5901759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Bespoke Post</a:t>
            </a:r>
            <a:endParaRPr lang="en-US" dirty="0"/>
          </a:p>
        </p:txBody>
      </p:sp>
      <p:sp>
        <p:nvSpPr>
          <p:cNvPr id="5" name="Slide Number Placeholder 4"/>
          <p:cNvSpPr>
            <a:spLocks noGrp="1"/>
          </p:cNvSpPr>
          <p:nvPr>
            <p:ph type="sldNum" sz="quarter" idx="12"/>
          </p:nvPr>
        </p:nvSpPr>
        <p:spPr/>
        <p:txBody>
          <a:bodyPr/>
          <a:lstStyle/>
          <a:p>
            <a:pPr>
              <a:defRPr/>
            </a:pPr>
            <a:fld id="{C39BE740-7302-45C2-B9C7-E858F54758B3}" type="slidenum">
              <a:rPr lang="en-US" smtClean="0"/>
              <a:pPr>
                <a:defRPr/>
              </a:pPr>
              <a:t>20</a:t>
            </a:fld>
            <a:endParaRPr lang="en-US" dirty="0"/>
          </a:p>
        </p:txBody>
      </p:sp>
      <p:cxnSp>
        <p:nvCxnSpPr>
          <p:cNvPr id="6" name="Straight Connector 5"/>
          <p:cNvCxnSpPr/>
          <p:nvPr/>
        </p:nvCxnSpPr>
        <p:spPr>
          <a:xfrm>
            <a:off x="152400" y="1556792"/>
            <a:ext cx="8839200" cy="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2400" y="4937760"/>
            <a:ext cx="8839200" cy="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62200" y="3897052"/>
            <a:ext cx="4495800" cy="954107"/>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The company started as a mobile tagging platform</a:t>
            </a:r>
          </a:p>
          <a:p>
            <a:pPr marL="285750" indent="-285750">
              <a:buFont typeface="Arial" pitchFamily="34" charset="0"/>
              <a:buChar char="•"/>
            </a:pPr>
            <a:r>
              <a:rPr lang="en-US" sz="1400" dirty="0" smtClean="0">
                <a:latin typeface="Arial" pitchFamily="34" charset="0"/>
                <a:cs typeface="Arial" pitchFamily="34" charset="0"/>
              </a:rPr>
              <a:t>Through ERA’s mentorship and guidance, the company </a:t>
            </a:r>
            <a:r>
              <a:rPr lang="en-US" sz="1400" b="1" i="1" dirty="0" smtClean="0">
                <a:latin typeface="Arial" pitchFamily="34" charset="0"/>
                <a:cs typeface="Arial" pitchFamily="34" charset="0"/>
              </a:rPr>
              <a:t>pivoted to a more attractive, high growth business </a:t>
            </a:r>
          </a:p>
        </p:txBody>
      </p:sp>
      <p:sp>
        <p:nvSpPr>
          <p:cNvPr id="14" name="TextBox 13"/>
          <p:cNvSpPr txBox="1"/>
          <p:nvPr/>
        </p:nvSpPr>
        <p:spPr>
          <a:xfrm>
            <a:off x="2362200" y="2924944"/>
            <a:ext cx="3886200" cy="738664"/>
          </a:xfrm>
          <a:prstGeom prst="rect">
            <a:avLst/>
          </a:prstGeom>
          <a:noFill/>
        </p:spPr>
        <p:txBody>
          <a:bodyPr wrap="square" rtlCol="0">
            <a:spAutoFit/>
          </a:bodyPr>
          <a:lstStyle/>
          <a:p>
            <a:pPr marL="285750" indent="-285750">
              <a:buFont typeface="Arial" pitchFamily="34" charset="0"/>
              <a:buChar char="•"/>
            </a:pPr>
            <a:r>
              <a:rPr lang="en-US" sz="1400" b="1" dirty="0">
                <a:latin typeface="Arial" pitchFamily="34" charset="0"/>
                <a:cs typeface="Arial" pitchFamily="34" charset="0"/>
              </a:rPr>
              <a:t>P</a:t>
            </a:r>
            <a:r>
              <a:rPr lang="en-US" sz="1400" b="1" dirty="0" smtClean="0">
                <a:latin typeface="Arial" pitchFamily="34" charset="0"/>
                <a:cs typeface="Arial" pitchFamily="34" charset="0"/>
              </a:rPr>
              <a:t>rofitably growing</a:t>
            </a:r>
            <a:r>
              <a:rPr lang="en-US" sz="1400" dirty="0" smtClean="0">
                <a:latin typeface="Arial" pitchFamily="34" charset="0"/>
                <a:cs typeface="Arial" pitchFamily="34" charset="0"/>
              </a:rPr>
              <a:t> customer base</a:t>
            </a:r>
          </a:p>
          <a:p>
            <a:pPr marL="285750" indent="-285750">
              <a:buFont typeface="Arial" pitchFamily="34" charset="0"/>
              <a:buChar char="•"/>
            </a:pPr>
            <a:r>
              <a:rPr lang="en-US" sz="1400" dirty="0" smtClean="0">
                <a:latin typeface="Arial" pitchFamily="34" charset="0"/>
                <a:cs typeface="Arial" pitchFamily="34" charset="0"/>
              </a:rPr>
              <a:t>Opt out revenue model, which creates high customer retention </a:t>
            </a:r>
          </a:p>
        </p:txBody>
      </p:sp>
      <p:sp>
        <p:nvSpPr>
          <p:cNvPr id="16" name="TextBox 15"/>
          <p:cNvSpPr txBox="1"/>
          <p:nvPr/>
        </p:nvSpPr>
        <p:spPr>
          <a:xfrm>
            <a:off x="2362199" y="1720877"/>
            <a:ext cx="4210051" cy="954107"/>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Affluent male focused discovery </a:t>
            </a:r>
            <a:r>
              <a:rPr lang="en-US" sz="1400" dirty="0">
                <a:latin typeface="Arial" pitchFamily="34" charset="0"/>
                <a:cs typeface="Arial" pitchFamily="34" charset="0"/>
              </a:rPr>
              <a:t>platform for contextual commerce </a:t>
            </a:r>
            <a:endParaRPr lang="en-US" sz="1400" dirty="0" smtClean="0">
              <a:latin typeface="Arial" pitchFamily="34" charset="0"/>
              <a:cs typeface="Arial" pitchFamily="34" charset="0"/>
            </a:endParaRPr>
          </a:p>
          <a:p>
            <a:pPr marL="285750" indent="-285750">
              <a:buFont typeface="Arial" pitchFamily="34" charset="0"/>
              <a:buChar char="•"/>
            </a:pPr>
            <a:r>
              <a:rPr lang="en-US" sz="1400" dirty="0" smtClean="0">
                <a:latin typeface="Arial" pitchFamily="34" charset="0"/>
                <a:cs typeface="Arial" pitchFamily="34" charset="0"/>
              </a:rPr>
              <a:t>Acquired several key partnerships, allowing the company to create exclusive product offerings</a:t>
            </a:r>
            <a:endParaRPr lang="en-US" sz="1400" dirty="0">
              <a:latin typeface="Arial" pitchFamily="34" charset="0"/>
              <a:cs typeface="Arial" pitchFamily="34" charset="0"/>
            </a:endParaRPr>
          </a:p>
        </p:txBody>
      </p:sp>
      <p:sp>
        <p:nvSpPr>
          <p:cNvPr id="17" name="TextBox 16"/>
          <p:cNvSpPr txBox="1"/>
          <p:nvPr/>
        </p:nvSpPr>
        <p:spPr>
          <a:xfrm>
            <a:off x="2362200" y="5119953"/>
            <a:ext cx="6629400" cy="523220"/>
          </a:xfrm>
          <a:prstGeom prst="rect">
            <a:avLst/>
          </a:prstGeom>
          <a:noFill/>
        </p:spPr>
        <p:txBody>
          <a:bodyPr wrap="square" rtlCol="0">
            <a:spAutoFit/>
          </a:bodyPr>
          <a:lstStyle/>
          <a:p>
            <a:pPr marL="285750" indent="-285750">
              <a:buFont typeface="Arial" pitchFamily="34" charset="0"/>
              <a:buChar char="•"/>
            </a:pPr>
            <a:r>
              <a:rPr lang="en-US" sz="1400" dirty="0" smtClean="0">
                <a:latin typeface="Arial" pitchFamily="34" charset="0"/>
                <a:cs typeface="Arial" pitchFamily="34" charset="0"/>
              </a:rPr>
              <a:t>Responsible for introducing Bespoke Post to several product &amp; media partners</a:t>
            </a:r>
          </a:p>
          <a:p>
            <a:pPr marL="285750" indent="-285750">
              <a:buFont typeface="Arial" pitchFamily="34" charset="0"/>
              <a:buChar char="•"/>
            </a:pPr>
            <a:r>
              <a:rPr lang="en-US" sz="1400" dirty="0" smtClean="0">
                <a:latin typeface="Arial" pitchFamily="34" charset="0"/>
                <a:cs typeface="Arial" pitchFamily="34" charset="0"/>
              </a:rPr>
              <a:t>Helped the company transform from a concept to a scalable business</a:t>
            </a:r>
          </a:p>
        </p:txBody>
      </p:sp>
      <p:sp>
        <p:nvSpPr>
          <p:cNvPr id="18" name="TextBox 17"/>
          <p:cNvSpPr txBox="1"/>
          <p:nvPr/>
        </p:nvSpPr>
        <p:spPr>
          <a:xfrm>
            <a:off x="108012" y="5786100"/>
            <a:ext cx="8883588" cy="523220"/>
          </a:xfrm>
          <a:prstGeom prst="rect">
            <a:avLst/>
          </a:prstGeom>
          <a:noFill/>
        </p:spPr>
        <p:txBody>
          <a:bodyPr wrap="square" rtlCol="0">
            <a:spAutoFit/>
          </a:bodyPr>
          <a:lstStyle/>
          <a:p>
            <a:r>
              <a:rPr lang="en-US" sz="1400" i="1" dirty="0" smtClean="0">
                <a:latin typeface="Arial" pitchFamily="34" charset="0"/>
                <a:cs typeface="Arial" pitchFamily="34" charset="0"/>
              </a:rPr>
              <a:t>“ERA provided us access to a great mentor network, which enabled us to secure key Fortune 500 business partnerships, and during the West Coast Demo Day we secured our first investor.” </a:t>
            </a:r>
            <a:r>
              <a:rPr lang="en-US" sz="1400" dirty="0" smtClean="0">
                <a:latin typeface="Arial" pitchFamily="34" charset="0"/>
                <a:cs typeface="Arial" pitchFamily="34" charset="0"/>
              </a:rPr>
              <a:t>– </a:t>
            </a:r>
            <a:r>
              <a:rPr lang="en-US" sz="1400" b="1" dirty="0" smtClean="0">
                <a:latin typeface="Arial" pitchFamily="34" charset="0"/>
                <a:cs typeface="Arial" pitchFamily="34" charset="0"/>
              </a:rPr>
              <a:t>Rishi </a:t>
            </a:r>
            <a:r>
              <a:rPr lang="en-US" sz="1400" b="1" dirty="0" err="1" smtClean="0">
                <a:latin typeface="Arial" pitchFamily="34" charset="0"/>
                <a:cs typeface="Arial" pitchFamily="34" charset="0"/>
              </a:rPr>
              <a:t>Prabhu</a:t>
            </a:r>
            <a:r>
              <a:rPr lang="en-US" sz="1400" b="1" dirty="0" smtClean="0">
                <a:latin typeface="Arial" pitchFamily="34" charset="0"/>
                <a:cs typeface="Arial" pitchFamily="34" charset="0"/>
              </a:rPr>
              <a:t>, CEO</a:t>
            </a:r>
            <a:endParaRPr lang="en-US" sz="1400" b="1" dirty="0">
              <a:latin typeface="Arial" pitchFamily="34" charset="0"/>
              <a:cs typeface="Arial" pitchFamily="34" charset="0"/>
            </a:endParaRPr>
          </a:p>
        </p:txBody>
      </p:sp>
      <p:sp>
        <p:nvSpPr>
          <p:cNvPr id="19" name="TextBox 18"/>
          <p:cNvSpPr txBox="1"/>
          <p:nvPr/>
        </p:nvSpPr>
        <p:spPr>
          <a:xfrm>
            <a:off x="1835696" y="908720"/>
            <a:ext cx="6878128" cy="523220"/>
          </a:xfrm>
          <a:prstGeom prst="rect">
            <a:avLst/>
          </a:prstGeom>
          <a:noFill/>
        </p:spPr>
        <p:txBody>
          <a:bodyPr wrap="square" rtlCol="0">
            <a:spAutoFit/>
          </a:bodyPr>
          <a:lstStyle/>
          <a:p>
            <a:r>
              <a:rPr lang="en-US" sz="1400" dirty="0" smtClean="0"/>
              <a:t>A curated subscription club for men, which physically mails a </a:t>
            </a:r>
            <a:r>
              <a:rPr lang="en-US" sz="1400" i="1" dirty="0" smtClean="0"/>
              <a:t>“box of awesome”</a:t>
            </a:r>
            <a:r>
              <a:rPr lang="en-US" sz="1400" dirty="0" smtClean="0"/>
              <a:t> products to targeted affluent customers monthly.</a:t>
            </a:r>
            <a:endParaRPr lang="en-US" sz="1400" dirty="0"/>
          </a:p>
        </p:txBody>
      </p:sp>
      <p:pic>
        <p:nvPicPr>
          <p:cNvPr id="2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2280" y="3345937"/>
            <a:ext cx="1863316" cy="148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p:cNvSpPr/>
          <p:nvPr/>
        </p:nvSpPr>
        <p:spPr>
          <a:xfrm>
            <a:off x="108012" y="5083460"/>
            <a:ext cx="2195736" cy="548640"/>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smtClean="0">
                <a:solidFill>
                  <a:schemeClr val="tx1"/>
                </a:solidFill>
                <a:latin typeface="Arial" pitchFamily="34" charset="0"/>
                <a:cs typeface="Arial" pitchFamily="34" charset="0"/>
              </a:rPr>
              <a:t>ERA’S IMPACT</a:t>
            </a:r>
            <a:endParaRPr lang="en-US" sz="1400" b="1" i="1" dirty="0">
              <a:solidFill>
                <a:schemeClr val="tx1"/>
              </a:solidFill>
              <a:latin typeface="Arial" pitchFamily="34" charset="0"/>
              <a:cs typeface="Arial" pitchFamily="34" charset="0"/>
            </a:endParaRPr>
          </a:p>
        </p:txBody>
      </p:sp>
      <p:sp>
        <p:nvSpPr>
          <p:cNvPr id="26" name="Rectangle 25"/>
          <p:cNvSpPr/>
          <p:nvPr/>
        </p:nvSpPr>
        <p:spPr>
          <a:xfrm>
            <a:off x="108012" y="1664804"/>
            <a:ext cx="2195736" cy="3004800"/>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1" dirty="0" smtClean="0">
                <a:solidFill>
                  <a:schemeClr val="tx1"/>
                </a:solidFill>
                <a:latin typeface="Arial" pitchFamily="34" charset="0"/>
                <a:cs typeface="Arial" pitchFamily="34" charset="0"/>
              </a:rPr>
              <a:t>Key Facts:</a:t>
            </a:r>
          </a:p>
          <a:p>
            <a:r>
              <a:rPr lang="en-US" sz="1200" b="1" dirty="0" smtClean="0">
                <a:solidFill>
                  <a:schemeClr val="tx1"/>
                </a:solidFill>
                <a:latin typeface="Arial" pitchFamily="34" charset="0"/>
                <a:cs typeface="Arial" pitchFamily="34" charset="0"/>
              </a:rPr>
              <a:t>Founders:</a:t>
            </a:r>
          </a:p>
          <a:p>
            <a:r>
              <a:rPr lang="en-US" sz="1200" b="1" dirty="0">
                <a:solidFill>
                  <a:schemeClr val="tx1"/>
                </a:solidFill>
                <a:latin typeface="Arial" pitchFamily="34" charset="0"/>
                <a:cs typeface="Arial" pitchFamily="34" charset="0"/>
              </a:rPr>
              <a:t> </a:t>
            </a:r>
            <a:r>
              <a:rPr lang="en-US" sz="1200" b="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Rishi </a:t>
            </a:r>
            <a:r>
              <a:rPr lang="en-US" sz="1100" dirty="0" err="1" smtClean="0">
                <a:solidFill>
                  <a:schemeClr val="tx1"/>
                </a:solidFill>
                <a:latin typeface="Arial" pitchFamily="34" charset="0"/>
                <a:cs typeface="Arial" pitchFamily="34" charset="0"/>
              </a:rPr>
              <a:t>Prabhu</a:t>
            </a:r>
            <a:r>
              <a:rPr lang="en-US" sz="1100" dirty="0" smtClean="0">
                <a:solidFill>
                  <a:schemeClr val="tx1"/>
                </a:solidFill>
                <a:latin typeface="Arial" pitchFamily="34" charset="0"/>
                <a:cs typeface="Arial" pitchFamily="34" charset="0"/>
              </a:rPr>
              <a:t>, CEO</a:t>
            </a:r>
          </a:p>
          <a:p>
            <a:r>
              <a:rPr lang="en-US" sz="1100" dirty="0" smtClean="0">
                <a:solidFill>
                  <a:schemeClr val="tx1"/>
                </a:solidFill>
                <a:latin typeface="Arial" pitchFamily="34" charset="0"/>
                <a:cs typeface="Arial" pitchFamily="34" charset="0"/>
              </a:rPr>
              <a:t>  Steve </a:t>
            </a:r>
            <a:r>
              <a:rPr lang="en-US" sz="1100" dirty="0" err="1" smtClean="0">
                <a:solidFill>
                  <a:schemeClr val="tx1"/>
                </a:solidFill>
                <a:latin typeface="Arial" pitchFamily="34" charset="0"/>
                <a:cs typeface="Arial" pitchFamily="34" charset="0"/>
              </a:rPr>
              <a:t>Szaronos</a:t>
            </a:r>
            <a:r>
              <a:rPr lang="en-US" sz="1100" dirty="0" smtClean="0">
                <a:solidFill>
                  <a:schemeClr val="tx1"/>
                </a:solidFill>
                <a:latin typeface="Arial" pitchFamily="34" charset="0"/>
                <a:cs typeface="Arial" pitchFamily="34" charset="0"/>
              </a:rPr>
              <a:t>, Co-Founder</a:t>
            </a:r>
          </a:p>
          <a:p>
            <a:endParaRPr lang="en-US" sz="600" dirty="0" smtClean="0">
              <a:solidFill>
                <a:schemeClr val="tx1"/>
              </a:solidFill>
              <a:latin typeface="Arial" pitchFamily="34" charset="0"/>
              <a:cs typeface="Arial" pitchFamily="34" charset="0"/>
            </a:endParaRPr>
          </a:p>
          <a:p>
            <a:r>
              <a:rPr lang="en-US" sz="1200" b="1" dirty="0" smtClean="0">
                <a:solidFill>
                  <a:schemeClr val="tx1"/>
                </a:solidFill>
                <a:latin typeface="Arial" pitchFamily="34" charset="0"/>
                <a:cs typeface="Arial" pitchFamily="34" charset="0"/>
              </a:rPr>
              <a:t>Founded:</a:t>
            </a:r>
            <a:endParaRPr lang="en-US" sz="1200" b="1" dirty="0">
              <a:solidFill>
                <a:schemeClr val="tx1"/>
              </a:solidFill>
              <a:latin typeface="Arial" pitchFamily="34" charset="0"/>
              <a:cs typeface="Arial" pitchFamily="34" charset="0"/>
            </a:endParaRPr>
          </a:p>
          <a:p>
            <a:r>
              <a:rPr lang="en-US" sz="1200" b="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New York, NY</a:t>
            </a:r>
          </a:p>
          <a:p>
            <a:endParaRPr lang="en-US" sz="600" dirty="0">
              <a:solidFill>
                <a:schemeClr val="tx1"/>
              </a:solidFill>
              <a:latin typeface="Arial" pitchFamily="34" charset="0"/>
              <a:cs typeface="Arial" pitchFamily="34" charset="0"/>
            </a:endParaRPr>
          </a:p>
          <a:p>
            <a:r>
              <a:rPr lang="en-US" sz="1200" b="1" i="1" dirty="0" smtClean="0">
                <a:solidFill>
                  <a:schemeClr val="tx1"/>
                </a:solidFill>
                <a:latin typeface="Arial" pitchFamily="34" charset="0"/>
                <a:cs typeface="Arial" pitchFamily="34" charset="0"/>
              </a:rPr>
              <a:t>ERA Investment:</a:t>
            </a:r>
          </a:p>
          <a:p>
            <a:r>
              <a:rPr lang="en-US" sz="1200" b="1" i="1" dirty="0">
                <a:solidFill>
                  <a:schemeClr val="tx1"/>
                </a:solidFill>
                <a:latin typeface="Arial" pitchFamily="34" charset="0"/>
                <a:cs typeface="Arial" pitchFamily="34" charset="0"/>
              </a:rPr>
              <a:t> </a:t>
            </a:r>
            <a:r>
              <a:rPr lang="en-US" sz="1200" b="1" i="1" dirty="0" smtClean="0">
                <a:solidFill>
                  <a:schemeClr val="tx1"/>
                </a:solidFill>
                <a:latin typeface="Arial" pitchFamily="34" charset="0"/>
                <a:cs typeface="Arial" pitchFamily="34" charset="0"/>
              </a:rPr>
              <a:t> </a:t>
            </a:r>
            <a:r>
              <a:rPr lang="en-US" sz="1100" dirty="0" smtClean="0">
                <a:solidFill>
                  <a:schemeClr val="tx1"/>
                </a:solidFill>
                <a:latin typeface="Arial" pitchFamily="34" charset="0"/>
                <a:cs typeface="Arial" pitchFamily="34" charset="0"/>
              </a:rPr>
              <a:t>$25K, Summer 2011</a:t>
            </a:r>
          </a:p>
          <a:p>
            <a:endParaRPr lang="en-US" sz="600" b="1" i="1" dirty="0">
              <a:solidFill>
                <a:schemeClr val="tx1"/>
              </a:solidFill>
              <a:latin typeface="Arial" pitchFamily="34" charset="0"/>
              <a:cs typeface="Arial" pitchFamily="34" charset="0"/>
            </a:endParaRPr>
          </a:p>
          <a:p>
            <a:r>
              <a:rPr lang="en-US" sz="1200" b="1" i="1" dirty="0" smtClean="0">
                <a:solidFill>
                  <a:schemeClr val="tx1"/>
                </a:solidFill>
                <a:latin typeface="Arial" pitchFamily="34" charset="0"/>
                <a:cs typeface="Arial" pitchFamily="34" charset="0"/>
              </a:rPr>
              <a:t>Follow-on Financing:</a:t>
            </a:r>
          </a:p>
          <a:p>
            <a:r>
              <a:rPr lang="en-US" sz="1100" b="1" i="1" dirty="0">
                <a:solidFill>
                  <a:schemeClr val="tx1"/>
                </a:solidFill>
                <a:latin typeface="Arial" pitchFamily="34" charset="0"/>
                <a:cs typeface="Arial" pitchFamily="34" charset="0"/>
              </a:rPr>
              <a:t> </a:t>
            </a:r>
            <a:r>
              <a:rPr lang="en-US" sz="1100" b="1" i="1" dirty="0" smtClean="0">
                <a:solidFill>
                  <a:schemeClr val="tx1"/>
                </a:solidFill>
                <a:latin typeface="Arial" pitchFamily="34" charset="0"/>
                <a:cs typeface="Arial" pitchFamily="34" charset="0"/>
              </a:rPr>
              <a:t> </a:t>
            </a:r>
            <a:r>
              <a:rPr lang="en-US" sz="1100" i="1" dirty="0" smtClean="0">
                <a:solidFill>
                  <a:schemeClr val="tx1"/>
                </a:solidFill>
                <a:latin typeface="Arial" pitchFamily="34" charset="0"/>
                <a:cs typeface="Arial" pitchFamily="34" charset="0"/>
              </a:rPr>
              <a:t>$800K</a:t>
            </a:r>
            <a:endParaRPr lang="en-US" sz="600" b="1" i="1" dirty="0" smtClean="0">
              <a:solidFill>
                <a:schemeClr val="tx1"/>
              </a:solidFill>
              <a:latin typeface="Arial" pitchFamily="34" charset="0"/>
              <a:cs typeface="Arial" pitchFamily="34" charset="0"/>
            </a:endParaRPr>
          </a:p>
          <a:p>
            <a:endParaRPr lang="en-US" sz="1200" b="1" i="1" dirty="0" smtClean="0">
              <a:solidFill>
                <a:schemeClr val="tx1"/>
              </a:solidFill>
              <a:latin typeface="Arial" pitchFamily="34" charset="0"/>
              <a:cs typeface="Arial" pitchFamily="34" charset="0"/>
            </a:endParaRPr>
          </a:p>
        </p:txBody>
      </p:sp>
      <p:cxnSp>
        <p:nvCxnSpPr>
          <p:cNvPr id="27" name="Straight Connector 26"/>
          <p:cNvCxnSpPr/>
          <p:nvPr/>
        </p:nvCxnSpPr>
        <p:spPr>
          <a:xfrm>
            <a:off x="6876256" y="1556792"/>
            <a:ext cx="0" cy="3383280"/>
          </a:xfrm>
          <a:prstGeom prst="line">
            <a:avLst/>
          </a:prstGeom>
          <a:ln>
            <a:solidFill>
              <a:schemeClr val="tx1">
                <a:alpha val="13000"/>
              </a:schemeClr>
            </a:solidFill>
            <a:prstDash val="dash"/>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264" y="1592796"/>
            <a:ext cx="1332148" cy="62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2994" y="2096852"/>
            <a:ext cx="1099486" cy="456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2260" y="2492278"/>
            <a:ext cx="1234162" cy="43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75195" y="2960948"/>
            <a:ext cx="809273" cy="277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012" y="800708"/>
            <a:ext cx="1219200" cy="731520"/>
          </a:xfrm>
          <a:prstGeom prst="rect">
            <a:avLst/>
          </a:prstGeom>
        </p:spPr>
      </p:pic>
    </p:spTree>
    <p:extLst>
      <p:ext uri="{BB962C8B-B14F-4D97-AF65-F5344CB8AC3E}">
        <p14:creationId xmlns:p14="http://schemas.microsoft.com/office/powerpoint/2010/main" val="24026330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5" descr="era.png"/>
          <p:cNvPicPr>
            <a:picLocks noChangeAspect="1"/>
          </p:cNvPicPr>
          <p:nvPr/>
        </p:nvPicPr>
        <p:blipFill>
          <a:blip r:embed="rId3" cstate="print"/>
          <a:srcRect/>
          <a:stretch>
            <a:fillRect/>
          </a:stretch>
        </p:blipFill>
        <p:spPr bwMode="auto">
          <a:xfrm>
            <a:off x="2591780" y="980728"/>
            <a:ext cx="4004415" cy="4176464"/>
          </a:xfrm>
          <a:prstGeom prst="rect">
            <a:avLst/>
          </a:prstGeom>
          <a:noFill/>
          <a:ln w="9525">
            <a:noFill/>
            <a:miter lim="800000"/>
            <a:headEnd/>
            <a:tailEnd/>
          </a:ln>
        </p:spPr>
      </p:pic>
      <p:sp>
        <p:nvSpPr>
          <p:cNvPr id="5" name="Slide Number Placeholder 2"/>
          <p:cNvSpPr>
            <a:spLocks noGrp="1"/>
          </p:cNvSpPr>
          <p:nvPr>
            <p:ph type="sldNum" sz="quarter" idx="11"/>
          </p:nvPr>
        </p:nvSpPr>
        <p:spPr>
          <a:xfrm>
            <a:off x="6768244" y="6356350"/>
            <a:ext cx="2133600" cy="365125"/>
          </a:xfrm>
        </p:spPr>
        <p:txBody>
          <a:bodyPr/>
          <a:lstStyle/>
          <a:p>
            <a:pPr algn="r"/>
            <a:fld id="{A0A8553D-13CD-438D-9206-41FE83397EEA}" type="slidenum">
              <a:rPr lang="en-US" smtClean="0">
                <a:solidFill>
                  <a:prstClr val="black">
                    <a:tint val="75000"/>
                  </a:prstClr>
                </a:solidFill>
              </a:rPr>
              <a:pPr algn="r"/>
              <a:t>21</a:t>
            </a:fld>
            <a:endParaRPr lang="en-US" dirty="0">
              <a:solidFill>
                <a:prstClr val="black">
                  <a:tint val="75000"/>
                </a:prstClr>
              </a:solidFill>
            </a:endParaRPr>
          </a:p>
        </p:txBody>
      </p:sp>
      <p:sp>
        <p:nvSpPr>
          <p:cNvPr id="6" name="Rectangle 5"/>
          <p:cNvSpPr/>
          <p:nvPr/>
        </p:nvSpPr>
        <p:spPr>
          <a:xfrm>
            <a:off x="3491880" y="5337212"/>
            <a:ext cx="2201244" cy="646331"/>
          </a:xfrm>
          <a:prstGeom prst="rect">
            <a:avLst/>
          </a:prstGeom>
        </p:spPr>
        <p:txBody>
          <a:bodyPr wrap="none">
            <a:spAutoFit/>
          </a:bodyPr>
          <a:lstStyle/>
          <a:p>
            <a:pPr algn="ctr"/>
            <a:r>
              <a:rPr lang="en-US" dirty="0" smtClean="0">
                <a:latin typeface="Arial" pitchFamily="34" charset="0"/>
                <a:cs typeface="Arial" pitchFamily="34" charset="0"/>
              </a:rPr>
              <a:t>http://eranyc.com</a:t>
            </a:r>
          </a:p>
          <a:p>
            <a:r>
              <a:rPr lang="en-US" dirty="0" smtClean="0">
                <a:latin typeface="Arial" pitchFamily="34" charset="0"/>
                <a:cs typeface="Arial" pitchFamily="34" charset="0"/>
              </a:rPr>
              <a:t>murat@eranyc.com</a:t>
            </a:r>
            <a:endParaRPr lang="en-US" dirty="0"/>
          </a:p>
        </p:txBody>
      </p:sp>
    </p:spTree>
    <p:extLst>
      <p:ext uri="{BB962C8B-B14F-4D97-AF65-F5344CB8AC3E}">
        <p14:creationId xmlns:p14="http://schemas.microsoft.com/office/powerpoint/2010/main" val="4128174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29589</TotalTime>
  <Words>1120</Words>
  <Application>Microsoft Macintosh PowerPoint</Application>
  <PresentationFormat>On-screen Show (4:3)</PresentationFormat>
  <Paragraphs>259</Paragraphs>
  <Slides>21</Slides>
  <Notes>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1_Office Theme</vt:lpstr>
      <vt:lpstr>PowerPoint Presentation</vt:lpstr>
      <vt:lpstr>background</vt:lpstr>
      <vt:lpstr>PowerPoint Presentation</vt:lpstr>
      <vt:lpstr>Entrepreneurs roundtable accelerator ( 2011 - )</vt:lpstr>
      <vt:lpstr>PowerPoint Presentation</vt:lpstr>
      <vt:lpstr>ERA </vt:lpstr>
      <vt:lpstr>Add value</vt:lpstr>
      <vt:lpstr>Involve the community</vt:lpstr>
      <vt:lpstr>Leverage each mentor optimally</vt:lpstr>
      <vt:lpstr>RIGHT MENTORS AT THE right time</vt:lpstr>
      <vt:lpstr>Weekly support groups</vt:lpstr>
      <vt:lpstr>Pivots are part of the process</vt:lpstr>
      <vt:lpstr>Pitching is a sport – takes practice</vt:lpstr>
      <vt:lpstr>First raise is important</vt:lpstr>
      <vt:lpstr>Fundraising is relationship-building</vt:lpstr>
      <vt:lpstr>Demo days work</vt:lpstr>
      <vt:lpstr>Alumni should stay connected</vt:lpstr>
      <vt:lpstr>Last: most important: unblock the startup</vt:lpstr>
      <vt:lpstr>Case Study: Centzy </vt:lpstr>
      <vt:lpstr>Case Study: Bespoke Post</vt:lpstr>
      <vt:lpstr>PowerPoint Presentation</vt:lpstr>
    </vt:vector>
  </TitlesOfParts>
  <Manager>Charlie Kemper</Manager>
  <Company>ERANYC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Investor Materials</dc:title>
  <dc:subject>Accelerator Fund</dc:subject>
  <dc:creator>Charlie Kemper</dc:creator>
  <cp:lastModifiedBy>Murat Aktihanoglu</cp:lastModifiedBy>
  <cp:revision>252</cp:revision>
  <cp:lastPrinted>2012-05-02T21:09:33Z</cp:lastPrinted>
  <dcterms:created xsi:type="dcterms:W3CDTF">2011-08-05T22:13:00Z</dcterms:created>
  <dcterms:modified xsi:type="dcterms:W3CDTF">2013-05-28T13:29:49Z</dcterms:modified>
</cp:coreProperties>
</file>