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6" r:id="rId5"/>
    <p:sldId id="263" r:id="rId6"/>
    <p:sldId id="264" r:id="rId7"/>
    <p:sldId id="260" r:id="rId8"/>
    <p:sldId id="259" r:id="rId9"/>
    <p:sldId id="266" r:id="rId10"/>
    <p:sldId id="267" r:id="rId11"/>
    <p:sldId id="269" r:id="rId12"/>
    <p:sldId id="265" r:id="rId13"/>
    <p:sldId id="268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9E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1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5/28/13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5/28/13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5/28/13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Relationship Id="rId3" Type="http://schemas.openxmlformats.org/officeDocument/2006/relationships/hyperlink" Target="mailto:Susan@VentureHive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H_PPT_Template_06019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4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Scaling Entrepreneurship Education and Ecosystem Building Models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149EDA"/>
                </a:solidFill>
              </a:rPr>
              <a:t>Susan Amat, MBA, Ph.D.</a:t>
            </a:r>
          </a:p>
          <a:p>
            <a:pPr algn="l"/>
            <a:r>
              <a:rPr lang="en-US" dirty="0" smtClean="0">
                <a:solidFill>
                  <a:srgbClr val="149EDA"/>
                </a:solidFill>
              </a:rPr>
              <a:t>5</a:t>
            </a:r>
            <a:r>
              <a:rPr lang="en-US" dirty="0">
                <a:solidFill>
                  <a:srgbClr val="149EDA"/>
                </a:solidFill>
              </a:rPr>
              <a:t>.</a:t>
            </a:r>
            <a:r>
              <a:rPr lang="en-US" dirty="0" smtClean="0">
                <a:solidFill>
                  <a:srgbClr val="149EDA"/>
                </a:solidFill>
              </a:rPr>
              <a:t>29.13</a:t>
            </a:r>
          </a:p>
          <a:p>
            <a:pPr algn="l"/>
            <a:r>
              <a:rPr lang="en-US" dirty="0" smtClean="0">
                <a:solidFill>
                  <a:srgbClr val="149EDA"/>
                </a:solidFill>
              </a:rPr>
              <a:t>@</a:t>
            </a:r>
            <a:r>
              <a:rPr lang="en-US" dirty="0" err="1" smtClean="0">
                <a:solidFill>
                  <a:srgbClr val="149EDA"/>
                </a:solidFill>
              </a:rPr>
              <a:t>SusanAmat</a:t>
            </a:r>
            <a:endParaRPr lang="en-US" dirty="0">
              <a:solidFill>
                <a:srgbClr val="149E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640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H_PPT_Template_06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10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57562" y="2317850"/>
            <a:ext cx="8458160" cy="383431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Launch Pad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®</a:t>
            </a:r>
          </a:p>
          <a:p>
            <a:pPr>
              <a:lnSpc>
                <a:spcPct val="200000"/>
              </a:lnSpc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Venture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Hive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®</a:t>
            </a:r>
            <a:r>
              <a:rPr lang="en-US" sz="3600" b="1" dirty="0" smtClean="0"/>
              <a:t> 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What’s Next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2570" y="1097280"/>
            <a:ext cx="6872295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Miami Case Study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sz="2800" baseline="30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algn="l"/>
            <a:r>
              <a:rPr lang="en-US" sz="3200" dirty="0">
                <a:solidFill>
                  <a:srgbClr val="149EDA"/>
                </a:solidFill>
                <a:latin typeface="+mn-lt"/>
              </a:rPr>
              <a:t>E</a:t>
            </a:r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cosystem Creation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6074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H_PPT_Template_06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10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57562" y="2485129"/>
            <a:ext cx="8458160" cy="411002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3600" b="1" dirty="0" smtClean="0"/>
              <a:t>Slow </a:t>
            </a:r>
            <a:r>
              <a:rPr lang="en-US" sz="3600" b="1" dirty="0"/>
              <a:t>success instead of fast </a:t>
            </a:r>
            <a:r>
              <a:rPr lang="en-US" sz="3600" b="1" dirty="0" smtClean="0"/>
              <a:t>failure</a:t>
            </a:r>
          </a:p>
          <a:p>
            <a:pPr>
              <a:lnSpc>
                <a:spcPct val="200000"/>
              </a:lnSpc>
            </a:pPr>
            <a:r>
              <a:rPr lang="en-US" sz="3600" b="1" dirty="0" smtClean="0"/>
              <a:t>Individual </a:t>
            </a:r>
            <a:r>
              <a:rPr lang="en-US" sz="3600" b="1" dirty="0"/>
              <a:t>d</a:t>
            </a:r>
            <a:r>
              <a:rPr lang="en-US" sz="3600" b="1" dirty="0" smtClean="0"/>
              <a:t>evelopment focus</a:t>
            </a:r>
          </a:p>
          <a:p>
            <a:pPr>
              <a:lnSpc>
                <a:spcPct val="200000"/>
              </a:lnSpc>
            </a:pPr>
            <a:r>
              <a:rPr lang="en-US" sz="3600" b="1" dirty="0"/>
              <a:t>Culture of </a:t>
            </a:r>
            <a:r>
              <a:rPr lang="en-US" sz="3600" b="1" dirty="0" smtClean="0"/>
              <a:t>collaboration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Curated </a:t>
            </a:r>
            <a:r>
              <a:rPr lang="en-US" sz="3600" b="1" dirty="0"/>
              <a:t>best-practice </a:t>
            </a:r>
            <a:r>
              <a:rPr lang="en-US" sz="3600" b="1" dirty="0" smtClean="0"/>
              <a:t>resources</a:t>
            </a:r>
          </a:p>
          <a:p>
            <a:pPr>
              <a:lnSpc>
                <a:spcPct val="200000"/>
              </a:lnSpc>
            </a:pPr>
            <a:r>
              <a:rPr lang="en-US" sz="3600" b="1" dirty="0"/>
              <a:t>Network of collegiate entrepreneurs </a:t>
            </a:r>
          </a:p>
          <a:p>
            <a:pPr>
              <a:lnSpc>
                <a:spcPct val="200000"/>
              </a:lnSpc>
            </a:pP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2570" y="1097280"/>
            <a:ext cx="6872295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Launch Pad</a:t>
            </a:r>
            <a:r>
              <a:rPr lang="en-US" sz="28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®</a:t>
            </a:r>
          </a:p>
          <a:p>
            <a:pPr algn="l"/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University Educational Model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1719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H_PPT_Template_060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02570" y="1319202"/>
            <a:ext cx="6872295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Launch Pad</a:t>
            </a:r>
            <a:r>
              <a:rPr lang="en-US" sz="28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®</a:t>
            </a:r>
          </a:p>
          <a:p>
            <a:pPr algn="l"/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Process and Platform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0066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VH_PPT_Template_06016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02570" y="1097280"/>
            <a:ext cx="6872295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Launch Pad</a:t>
            </a:r>
            <a:r>
              <a:rPr lang="en-US" sz="28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®</a:t>
            </a:r>
          </a:p>
          <a:p>
            <a:pPr algn="l"/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By The Numbers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02570" y="2220170"/>
            <a:ext cx="7772400" cy="726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60000"/>
              </a:lnSpc>
            </a:pPr>
            <a:r>
              <a:rPr lang="en-US" sz="2000" baseline="30000" dirty="0">
                <a:solidFill>
                  <a:schemeClr val="bg2">
                    <a:lumMod val="50000"/>
                  </a:schemeClr>
                </a:solidFill>
              </a:rPr>
              <a:t>Total </a:t>
            </a:r>
            <a:r>
              <a:rPr lang="en-US" sz="2000" baseline="30000" dirty="0" smtClean="0">
                <a:solidFill>
                  <a:schemeClr val="bg2">
                    <a:lumMod val="50000"/>
                  </a:schemeClr>
                </a:solidFill>
              </a:rPr>
              <a:t>Accessible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baseline="30000" dirty="0" smtClean="0">
                <a:solidFill>
                  <a:schemeClr val="bg2">
                    <a:lumMod val="50000"/>
                  </a:schemeClr>
                </a:solidFill>
              </a:rPr>
              <a:t>Student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2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2000" baseline="30000" dirty="0" smtClean="0">
                <a:solidFill>
                  <a:schemeClr val="bg2">
                    <a:lumMod val="50000"/>
                  </a:schemeClr>
                </a:solidFill>
              </a:rPr>
              <a:t>Population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baseline="30000" dirty="0" smtClean="0">
                <a:solidFill>
                  <a:schemeClr val="bg2">
                    <a:lumMod val="50000"/>
                  </a:schemeClr>
                </a:solidFill>
              </a:rPr>
              <a:t>By </a:t>
            </a:r>
            <a:r>
              <a:rPr lang="en-US" sz="2000" baseline="30000" dirty="0">
                <a:solidFill>
                  <a:schemeClr val="bg2">
                    <a:lumMod val="50000"/>
                  </a:schemeClr>
                </a:solidFill>
              </a:rPr>
              <a:t>Enrollment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702570" y="2946628"/>
            <a:ext cx="7772400" cy="3587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baseline="30000" dirty="0">
                <a:solidFill>
                  <a:schemeClr val="tx1"/>
                </a:solidFill>
                <a:latin typeface="+mj-lt"/>
              </a:rPr>
              <a:t>The Launch </a:t>
            </a:r>
            <a:r>
              <a:rPr lang="en-US" sz="2800" b="1" baseline="30000" dirty="0" smtClean="0">
                <a:solidFill>
                  <a:schemeClr val="tx1"/>
                </a:solidFill>
                <a:latin typeface="+mj-lt"/>
              </a:rPr>
              <a:t>Pad</a:t>
            </a:r>
            <a:r>
              <a:rPr lang="en-US" sz="2800" b="1" baseline="30000" dirty="0" smtClean="0">
                <a:solidFill>
                  <a:schemeClr val="tx1"/>
                </a:solidFill>
                <a:latin typeface="+mj-lt"/>
              </a:rPr>
              <a:t>® UM Only</a:t>
            </a:r>
            <a:endParaRPr lang="en-US" sz="2800" baseline="30000" dirty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US" sz="2800" baseline="30000" dirty="0">
                <a:solidFill>
                  <a:schemeClr val="tx1"/>
                </a:solidFill>
              </a:rPr>
              <a:t>2,550+ Members</a:t>
            </a:r>
          </a:p>
          <a:p>
            <a:pPr algn="l"/>
            <a:r>
              <a:rPr lang="en-US" sz="2800" baseline="30000" dirty="0">
                <a:solidFill>
                  <a:schemeClr val="tx1"/>
                </a:solidFill>
              </a:rPr>
              <a:t>1,600+ Ventures received</a:t>
            </a:r>
            <a:br>
              <a:rPr lang="en-US" sz="2800" baseline="30000" dirty="0">
                <a:solidFill>
                  <a:schemeClr val="tx1"/>
                </a:solidFill>
              </a:rPr>
            </a:br>
            <a:r>
              <a:rPr lang="en-US" sz="2800" baseline="30000" dirty="0">
                <a:solidFill>
                  <a:schemeClr val="tx1"/>
                </a:solidFill>
              </a:rPr>
              <a:t>free one-on-one consulting</a:t>
            </a:r>
          </a:p>
          <a:p>
            <a:pPr algn="l"/>
            <a:r>
              <a:rPr lang="en-US" sz="2800" b="1" baseline="300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800" b="1" baseline="30000" dirty="0">
                <a:solidFill>
                  <a:schemeClr val="tx1"/>
                </a:solidFill>
                <a:latin typeface="+mj-lt"/>
              </a:rPr>
            </a:br>
            <a:r>
              <a:rPr lang="en-US" sz="2800" b="1" baseline="30000" dirty="0">
                <a:solidFill>
                  <a:schemeClr val="tx1"/>
                </a:solidFill>
                <a:latin typeface="+mj-lt"/>
              </a:rPr>
              <a:t>Total Network</a:t>
            </a:r>
            <a:endParaRPr lang="en-US" sz="2800" baseline="30000" dirty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US" sz="2800" baseline="30000" dirty="0">
                <a:solidFill>
                  <a:schemeClr val="tx1"/>
                </a:solidFill>
              </a:rPr>
              <a:t>4,500 Members</a:t>
            </a:r>
          </a:p>
          <a:p>
            <a:pPr algn="l"/>
            <a:r>
              <a:rPr lang="en-US" sz="2800" baseline="30000" dirty="0">
                <a:solidFill>
                  <a:schemeClr val="tx1"/>
                </a:solidFill>
              </a:rPr>
              <a:t>2,500 Ventures received</a:t>
            </a:r>
            <a:br>
              <a:rPr lang="en-US" sz="2800" baseline="30000" dirty="0">
                <a:solidFill>
                  <a:schemeClr val="tx1"/>
                </a:solidFill>
              </a:rPr>
            </a:br>
            <a:r>
              <a:rPr lang="en-US" sz="2800" baseline="30000" dirty="0">
                <a:solidFill>
                  <a:schemeClr val="tx1"/>
                </a:solidFill>
              </a:rPr>
              <a:t>free one-on-one consulting</a:t>
            </a:r>
          </a:p>
        </p:txBody>
      </p:sp>
    </p:spTree>
    <p:extLst>
      <p:ext uri="{BB962C8B-B14F-4D97-AF65-F5344CB8AC3E}">
        <p14:creationId xmlns:p14="http://schemas.microsoft.com/office/powerpoint/2010/main" val="3492661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H_PPT_Template_06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205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57562" y="2317850"/>
            <a:ext cx="8458160" cy="383431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2400" b="1" dirty="0" smtClean="0"/>
              <a:t>No</a:t>
            </a:r>
            <a:r>
              <a:rPr lang="en-US" sz="2400" b="1" dirty="0"/>
              <a:t> </a:t>
            </a:r>
            <a:r>
              <a:rPr lang="en-US" sz="2400" b="1" dirty="0" smtClean="0"/>
              <a:t>support infrastructure</a:t>
            </a:r>
            <a:endParaRPr lang="en-US" sz="2400" b="1" dirty="0" smtClean="0"/>
          </a:p>
          <a:p>
            <a:pPr>
              <a:lnSpc>
                <a:spcPct val="200000"/>
              </a:lnSpc>
            </a:pPr>
            <a:r>
              <a:rPr lang="en-US" sz="2400" b="1" dirty="0" smtClean="0"/>
              <a:t>Poor culture of mentorship</a:t>
            </a:r>
            <a:endParaRPr lang="en-US" sz="2400" b="1" dirty="0" smtClean="0"/>
          </a:p>
          <a:p>
            <a:pPr>
              <a:lnSpc>
                <a:spcPct val="200000"/>
              </a:lnSpc>
            </a:pPr>
            <a:r>
              <a:rPr lang="en-US" sz="2400" b="1" dirty="0" smtClean="0"/>
              <a:t>Private sector not engaged</a:t>
            </a:r>
            <a:endParaRPr lang="en-US" sz="2400" b="1" dirty="0" smtClean="0"/>
          </a:p>
          <a:p>
            <a:pPr>
              <a:lnSpc>
                <a:spcPct val="200000"/>
              </a:lnSpc>
            </a:pPr>
            <a:r>
              <a:rPr lang="en-US" sz="2400" b="1" dirty="0" smtClean="0"/>
              <a:t>No smart money</a:t>
            </a:r>
            <a:endParaRPr lang="en-US" sz="2400" b="1" dirty="0" smtClean="0"/>
          </a:p>
          <a:p>
            <a:pPr>
              <a:lnSpc>
                <a:spcPct val="200000"/>
              </a:lnSpc>
            </a:pPr>
            <a:r>
              <a:rPr lang="en-US" sz="2400" b="1" dirty="0" smtClean="0"/>
              <a:t>No tracking or documentation</a:t>
            </a:r>
            <a:endParaRPr lang="en-US" sz="2400" dirty="0">
              <a:solidFill>
                <a:srgbClr val="149EDA"/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2570" y="1097280"/>
            <a:ext cx="7941301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 Next Step </a:t>
            </a:r>
            <a:endParaRPr lang="en-US" sz="2800" baseline="30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algn="l"/>
            <a:r>
              <a:rPr lang="en-US" sz="3200" dirty="0">
                <a:solidFill>
                  <a:srgbClr val="149EDA"/>
                </a:solidFill>
                <a:latin typeface="+mn-lt"/>
              </a:rPr>
              <a:t>C</a:t>
            </a:r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ommunity Capacity Building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9250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H_PPT_Template_06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57562" y="2317850"/>
            <a:ext cx="8458160" cy="383431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3600" b="1" dirty="0" smtClean="0"/>
              <a:t>Recruit startups on industry verticals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Engage private sector and government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World-class resources and support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Network of startups and communities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Collaborative tool development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2570" y="1097280"/>
            <a:ext cx="7941301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Venture Hive</a:t>
            </a:r>
            <a:r>
              <a:rPr lang="en-US" sz="28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®</a:t>
            </a:r>
            <a:endParaRPr lang="en-US" sz="2800" baseline="30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algn="l"/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Economic Development through Accelerators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2830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H_PPT_Template_06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57562" y="2317850"/>
            <a:ext cx="8458160" cy="383431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3600" b="1" dirty="0" smtClean="0"/>
              <a:t>100+ entrepreneurs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27 startups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$3M in funding in 6 weeks, $2M+ matched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50 industry-specific mentors engaged</a:t>
            </a:r>
            <a:endParaRPr lang="en-US" sz="3600" b="1" dirty="0" smtClean="0"/>
          </a:p>
          <a:p>
            <a:pPr>
              <a:lnSpc>
                <a:spcPct val="200000"/>
              </a:lnSpc>
            </a:pPr>
            <a:r>
              <a:rPr lang="en-US" sz="3600" b="1" smtClean="0"/>
              <a:t>Startup community!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2570" y="1097280"/>
            <a:ext cx="7941301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Venture Hive</a:t>
            </a:r>
            <a:r>
              <a:rPr lang="en-US" sz="28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®</a:t>
            </a:r>
            <a:endParaRPr lang="en-US" sz="2800" baseline="30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algn="l"/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Early Results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2688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H_PPT_Template_06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965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57562" y="2317850"/>
            <a:ext cx="8458160" cy="383431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3600" b="1" dirty="0"/>
              <a:t>Turnkey solution for program management </a:t>
            </a:r>
          </a:p>
          <a:p>
            <a:pPr>
              <a:lnSpc>
                <a:spcPct val="200000"/>
              </a:lnSpc>
            </a:pPr>
            <a:r>
              <a:rPr lang="en-US" sz="3600" b="1" dirty="0" smtClean="0"/>
              <a:t>Individual and venture level metrics</a:t>
            </a:r>
          </a:p>
          <a:p>
            <a:pPr>
              <a:lnSpc>
                <a:spcPct val="200000"/>
              </a:lnSpc>
            </a:pPr>
            <a:r>
              <a:rPr lang="en-US" sz="3600" b="1" dirty="0" smtClean="0"/>
              <a:t>Tools </a:t>
            </a:r>
            <a:r>
              <a:rPr lang="en-US" sz="3600" b="1" dirty="0" smtClean="0"/>
              <a:t>for impact assessment </a:t>
            </a:r>
          </a:p>
          <a:p>
            <a:pPr>
              <a:lnSpc>
                <a:spcPct val="200000"/>
              </a:lnSpc>
            </a:pPr>
            <a:r>
              <a:rPr lang="en-US" sz="3600" b="1" dirty="0" smtClean="0"/>
              <a:t>Curated </a:t>
            </a:r>
            <a:r>
              <a:rPr lang="en-US" sz="3600" b="1" dirty="0"/>
              <a:t>best-practice resources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2570" y="1097280"/>
            <a:ext cx="7941301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latform Solutions</a:t>
            </a:r>
            <a:endParaRPr lang="en-US" sz="2800" baseline="30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algn="l"/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Economic Development through Accelerators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7091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H_PPT_Template_06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965"/>
            <a:ext cx="9144000" cy="68574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57562" y="2317850"/>
            <a:ext cx="8458160" cy="383431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sz="3600" b="1" dirty="0"/>
              <a:t>H</a:t>
            </a:r>
            <a:r>
              <a:rPr lang="en-US" sz="3600" b="1" dirty="0" smtClean="0"/>
              <a:t>igh School Magnet Program </a:t>
            </a:r>
            <a:endParaRPr lang="en-US" sz="3600" b="1" dirty="0"/>
          </a:p>
          <a:p>
            <a:pPr>
              <a:lnSpc>
                <a:spcPct val="200000"/>
              </a:lnSpc>
            </a:pPr>
            <a:r>
              <a:rPr lang="en-US" sz="3600" b="1" dirty="0" smtClean="0"/>
              <a:t>Internship tracking</a:t>
            </a:r>
          </a:p>
          <a:p>
            <a:pPr>
              <a:lnSpc>
                <a:spcPct val="200000"/>
              </a:lnSpc>
            </a:pPr>
            <a:r>
              <a:rPr lang="en-US" sz="3600" b="1" dirty="0" smtClean="0"/>
              <a:t>K-12 culture shifting</a:t>
            </a:r>
          </a:p>
          <a:p>
            <a:pPr>
              <a:lnSpc>
                <a:spcPct val="200000"/>
              </a:lnSpc>
            </a:pPr>
            <a:r>
              <a:rPr lang="en-US" sz="3600" b="1" dirty="0" smtClean="0"/>
              <a:t>International pilots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2570" y="1097280"/>
            <a:ext cx="7941301" cy="11263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Next Steps</a:t>
            </a:r>
            <a:endParaRPr lang="en-US" sz="2800" baseline="30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algn="l"/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Long-term impact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1265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H_PPT_Template_060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55"/>
            <a:ext cx="9144000" cy="685746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32902" y="4316722"/>
            <a:ext cx="8482820" cy="21583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</a:rPr>
              <a:t>Susan </a:t>
            </a:r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</a:rPr>
              <a:t>Amat</a:t>
            </a:r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, MBA, </a:t>
            </a:r>
            <a:r>
              <a:rPr lang="en-US" sz="3600" dirty="0" err="1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Ph.D</a:t>
            </a:r>
            <a:endParaRPr lang="en-US" sz="2800" baseline="30000" dirty="0" smtClean="0">
              <a:solidFill>
                <a:schemeClr val="bg1">
                  <a:lumMod val="95000"/>
                </a:schemeClr>
              </a:solidFill>
              <a:latin typeface="+mn-lt"/>
            </a:endParaRPr>
          </a:p>
          <a:p>
            <a:r>
              <a:rPr lang="en-US" sz="3200" dirty="0" smtClean="0">
                <a:solidFill>
                  <a:srgbClr val="149EDA"/>
                </a:solidFill>
                <a:latin typeface="+mn-lt"/>
                <a:hlinkClick r:id="rId3"/>
              </a:rPr>
              <a:t>Susan@VentureHive.co</a:t>
            </a:r>
            <a:endParaRPr lang="en-US" sz="3200" dirty="0" smtClean="0">
              <a:solidFill>
                <a:srgbClr val="149EDA"/>
              </a:solidFill>
              <a:latin typeface="+mn-lt"/>
            </a:endParaRPr>
          </a:p>
          <a:p>
            <a:r>
              <a:rPr lang="en-US" sz="3200" dirty="0" smtClean="0">
                <a:solidFill>
                  <a:srgbClr val="149EDA"/>
                </a:solidFill>
                <a:latin typeface="+mn-lt"/>
              </a:rPr>
              <a:t>@</a:t>
            </a:r>
            <a:r>
              <a:rPr lang="en-US" sz="3200" dirty="0" err="1" smtClean="0">
                <a:solidFill>
                  <a:srgbClr val="149EDA"/>
                </a:solidFill>
                <a:latin typeface="+mn-lt"/>
              </a:rPr>
              <a:t>SusanAmat</a:t>
            </a:r>
            <a:endParaRPr lang="en-US" sz="3200" dirty="0">
              <a:solidFill>
                <a:srgbClr val="149ED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6772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1006</TotalTime>
  <Words>230</Words>
  <Application>Microsoft Macintosh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Scaling Entrepreneurship Education and Ecosystem Building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Susan Amat</cp:lastModifiedBy>
  <cp:revision>57</cp:revision>
  <dcterms:created xsi:type="dcterms:W3CDTF">2010-04-12T23:12:02Z</dcterms:created>
  <dcterms:modified xsi:type="dcterms:W3CDTF">2013-05-29T10:34:26Z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