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5" r:id="rId1"/>
  </p:sldMasterIdLst>
  <p:notesMasterIdLst>
    <p:notesMasterId r:id="rId18"/>
  </p:notesMasterIdLst>
  <p:handoutMasterIdLst>
    <p:handoutMasterId r:id="rId19"/>
  </p:handoutMasterIdLst>
  <p:sldIdLst>
    <p:sldId id="259" r:id="rId2"/>
    <p:sldId id="378" r:id="rId3"/>
    <p:sldId id="379" r:id="rId4"/>
    <p:sldId id="333" r:id="rId5"/>
    <p:sldId id="380" r:id="rId6"/>
    <p:sldId id="381" r:id="rId7"/>
    <p:sldId id="382" r:id="rId8"/>
    <p:sldId id="390" r:id="rId9"/>
    <p:sldId id="384" r:id="rId10"/>
    <p:sldId id="368" r:id="rId11"/>
    <p:sldId id="386" r:id="rId12"/>
    <p:sldId id="387" r:id="rId13"/>
    <p:sldId id="391" r:id="rId14"/>
    <p:sldId id="388" r:id="rId15"/>
    <p:sldId id="392" r:id="rId16"/>
    <p:sldId id="287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84547" autoAdjust="0"/>
  </p:normalViewPr>
  <p:slideViewPr>
    <p:cSldViewPr snapToGrid="0" snapToObjects="1">
      <p:cViewPr>
        <p:scale>
          <a:sx n="60" d="100"/>
          <a:sy n="60" d="100"/>
        </p:scale>
        <p:origin x="-142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D3C434-70F3-4365-9122-C54055F2433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E50DC0-923A-430E-9AA5-4C7A213196C2}">
      <dgm:prSet phldrT="[Text]"/>
      <dgm:spPr/>
      <dgm:t>
        <a:bodyPr/>
        <a:lstStyle/>
        <a:p>
          <a:r>
            <a:rPr lang="en-US" b="1" dirty="0" smtClean="0"/>
            <a:t>TOPICA</a:t>
          </a:r>
          <a:endParaRPr lang="en-US" b="1" dirty="0"/>
        </a:p>
      </dgm:t>
    </dgm:pt>
    <dgm:pt modelId="{EA79B1AF-136D-4E8D-89A1-B9EDB64BE4A1}" type="parTrans" cxnId="{82A6F86D-E51B-4FFF-8D90-401F3CA2B6FC}">
      <dgm:prSet/>
      <dgm:spPr/>
      <dgm:t>
        <a:bodyPr/>
        <a:lstStyle/>
        <a:p>
          <a:endParaRPr lang="en-US"/>
        </a:p>
      </dgm:t>
    </dgm:pt>
    <dgm:pt modelId="{010D2F74-CDFB-4903-9E70-016526490D3A}" type="sibTrans" cxnId="{82A6F86D-E51B-4FFF-8D90-401F3CA2B6FC}">
      <dgm:prSet/>
      <dgm:spPr/>
      <dgm:t>
        <a:bodyPr/>
        <a:lstStyle/>
        <a:p>
          <a:endParaRPr lang="en-US"/>
        </a:p>
      </dgm:t>
    </dgm:pt>
    <dgm:pt modelId="{7A78A85F-5FC1-4716-B20E-228172A87209}">
      <dgm:prSet phldrT="[Text]"/>
      <dgm:spPr/>
      <dgm:t>
        <a:bodyPr/>
        <a:lstStyle/>
        <a:p>
          <a:r>
            <a:rPr lang="en-US" b="1" dirty="0" smtClean="0"/>
            <a:t>Online bachelors </a:t>
          </a:r>
          <a:endParaRPr lang="en-US" b="1" dirty="0"/>
        </a:p>
      </dgm:t>
    </dgm:pt>
    <dgm:pt modelId="{FB4EFD8D-0F66-4E4E-A36D-2745F4597B18}" type="parTrans" cxnId="{61AD4755-881E-4486-9681-D196D0166840}">
      <dgm:prSet/>
      <dgm:spPr/>
      <dgm:t>
        <a:bodyPr/>
        <a:lstStyle/>
        <a:p>
          <a:endParaRPr lang="en-US"/>
        </a:p>
      </dgm:t>
    </dgm:pt>
    <dgm:pt modelId="{4564601F-06DF-4897-A50C-1BBEE0F48BFC}" type="sibTrans" cxnId="{61AD4755-881E-4486-9681-D196D0166840}">
      <dgm:prSet/>
      <dgm:spPr/>
      <dgm:t>
        <a:bodyPr/>
        <a:lstStyle/>
        <a:p>
          <a:endParaRPr lang="en-US"/>
        </a:p>
      </dgm:t>
    </dgm:pt>
    <dgm:pt modelId="{C04F0536-EEDF-4462-BA13-8FE0E61C5FCF}">
      <dgm:prSet phldrT="[Text]"/>
      <dgm:spPr/>
      <dgm:t>
        <a:bodyPr/>
        <a:lstStyle/>
        <a:p>
          <a:r>
            <a:rPr lang="en-US" b="1" dirty="0" smtClean="0"/>
            <a:t>Amazing English</a:t>
          </a:r>
          <a:endParaRPr lang="en-US" b="1" dirty="0"/>
        </a:p>
      </dgm:t>
    </dgm:pt>
    <dgm:pt modelId="{E69A0B9A-D31F-4054-A3DB-418CA17D42D1}" type="parTrans" cxnId="{F89CB3DC-3858-4629-BD32-59E31F0E0499}">
      <dgm:prSet/>
      <dgm:spPr/>
      <dgm:t>
        <a:bodyPr/>
        <a:lstStyle/>
        <a:p>
          <a:endParaRPr lang="en-US"/>
        </a:p>
      </dgm:t>
    </dgm:pt>
    <dgm:pt modelId="{DA18E062-150C-45D3-B402-961147B122EE}" type="sibTrans" cxnId="{F89CB3DC-3858-4629-BD32-59E31F0E0499}">
      <dgm:prSet/>
      <dgm:spPr/>
      <dgm:t>
        <a:bodyPr/>
        <a:lstStyle/>
        <a:p>
          <a:endParaRPr lang="en-US"/>
        </a:p>
      </dgm:t>
    </dgm:pt>
    <dgm:pt modelId="{A00EB0FF-4522-4D4B-BAAF-79F9523A8157}">
      <dgm:prSet phldrT="[Text]"/>
      <dgm:spPr/>
      <dgm:t>
        <a:bodyPr/>
        <a:lstStyle/>
        <a:p>
          <a:r>
            <a:rPr lang="en-US" b="1" dirty="0" err="1" smtClean="0"/>
            <a:t>Topica</a:t>
          </a:r>
          <a:r>
            <a:rPr lang="en-US" b="1" dirty="0" smtClean="0"/>
            <a:t> Accelerator: Founder Institute</a:t>
          </a:r>
          <a:endParaRPr lang="en-US" b="1" dirty="0"/>
        </a:p>
      </dgm:t>
    </dgm:pt>
    <dgm:pt modelId="{8A367B05-34BE-47C3-BD3C-4D9FFC335EC8}" type="parTrans" cxnId="{A54A69AD-2C18-495A-BE78-587C3B4FFA4F}">
      <dgm:prSet/>
      <dgm:spPr/>
      <dgm:t>
        <a:bodyPr/>
        <a:lstStyle/>
        <a:p>
          <a:endParaRPr lang="en-US"/>
        </a:p>
      </dgm:t>
    </dgm:pt>
    <dgm:pt modelId="{8CDA01F2-DED3-4EE6-BE7D-1D9D4FC8B1B0}" type="sibTrans" cxnId="{A54A69AD-2C18-495A-BE78-587C3B4FFA4F}">
      <dgm:prSet/>
      <dgm:spPr/>
      <dgm:t>
        <a:bodyPr/>
        <a:lstStyle/>
        <a:p>
          <a:endParaRPr lang="en-US"/>
        </a:p>
      </dgm:t>
    </dgm:pt>
    <dgm:pt modelId="{4C86B7AC-8AC1-403B-A237-71BA0C611A1D}" type="pres">
      <dgm:prSet presAssocID="{8AD3C434-70F3-4365-9122-C54055F2433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5CCD22-49B4-42B7-A5F3-D3736A83FD86}" type="pres">
      <dgm:prSet presAssocID="{54E50DC0-923A-430E-9AA5-4C7A213196C2}" presName="centerShape" presStyleLbl="node0" presStyleIdx="0" presStyleCnt="1"/>
      <dgm:spPr/>
      <dgm:t>
        <a:bodyPr/>
        <a:lstStyle/>
        <a:p>
          <a:endParaRPr lang="en-US"/>
        </a:p>
      </dgm:t>
    </dgm:pt>
    <dgm:pt modelId="{680B6EA0-A769-4C27-A28F-AFF258462706}" type="pres">
      <dgm:prSet presAssocID="{FB4EFD8D-0F66-4E4E-A36D-2745F4597B18}" presName="parTrans" presStyleLbl="sibTrans2D1" presStyleIdx="0" presStyleCnt="3"/>
      <dgm:spPr/>
      <dgm:t>
        <a:bodyPr/>
        <a:lstStyle/>
        <a:p>
          <a:endParaRPr lang="en-US"/>
        </a:p>
      </dgm:t>
    </dgm:pt>
    <dgm:pt modelId="{FB1A06E9-1B65-4B07-9248-A7A3EC961D1C}" type="pres">
      <dgm:prSet presAssocID="{FB4EFD8D-0F66-4E4E-A36D-2745F4597B1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92E18E20-92DF-43B1-AD7B-CE7B9697814F}" type="pres">
      <dgm:prSet presAssocID="{7A78A85F-5FC1-4716-B20E-228172A8720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BE9FC-0E26-42AC-936F-E642D81613D7}" type="pres">
      <dgm:prSet presAssocID="{E69A0B9A-D31F-4054-A3DB-418CA17D42D1}" presName="parTrans" presStyleLbl="sibTrans2D1" presStyleIdx="1" presStyleCnt="3"/>
      <dgm:spPr/>
      <dgm:t>
        <a:bodyPr/>
        <a:lstStyle/>
        <a:p>
          <a:endParaRPr lang="en-US"/>
        </a:p>
      </dgm:t>
    </dgm:pt>
    <dgm:pt modelId="{CEA63D9B-281A-4C9C-85F4-EE629ADFE33F}" type="pres">
      <dgm:prSet presAssocID="{E69A0B9A-D31F-4054-A3DB-418CA17D42D1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230B70C-8B30-4194-9D17-0E35A11CE00D}" type="pres">
      <dgm:prSet presAssocID="{C04F0536-EEDF-4462-BA13-8FE0E61C5FC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26DAE-8422-4910-B35E-272C54A7C96F}" type="pres">
      <dgm:prSet presAssocID="{8A367B05-34BE-47C3-BD3C-4D9FFC335EC8}" presName="parTrans" presStyleLbl="sibTrans2D1" presStyleIdx="2" presStyleCnt="3"/>
      <dgm:spPr/>
      <dgm:t>
        <a:bodyPr/>
        <a:lstStyle/>
        <a:p>
          <a:endParaRPr lang="en-US"/>
        </a:p>
      </dgm:t>
    </dgm:pt>
    <dgm:pt modelId="{79A1B44D-DCF4-4856-A16A-8D4C9D2FB15B}" type="pres">
      <dgm:prSet presAssocID="{8A367B05-34BE-47C3-BD3C-4D9FFC335EC8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6D5C8D4-7C96-49D8-A9F3-3D45B289880E}" type="pres">
      <dgm:prSet presAssocID="{A00EB0FF-4522-4D4B-BAAF-79F9523A815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DAFB6E-A595-4DAB-A853-D7EF606056AB}" type="presOf" srcId="{A00EB0FF-4522-4D4B-BAAF-79F9523A8157}" destId="{56D5C8D4-7C96-49D8-A9F3-3D45B289880E}" srcOrd="0" destOrd="0" presId="urn:microsoft.com/office/officeart/2005/8/layout/radial5"/>
    <dgm:cxn modelId="{C0290F4B-0474-457E-B2CA-AE504863B855}" type="presOf" srcId="{E69A0B9A-D31F-4054-A3DB-418CA17D42D1}" destId="{7B3BE9FC-0E26-42AC-936F-E642D81613D7}" srcOrd="0" destOrd="0" presId="urn:microsoft.com/office/officeart/2005/8/layout/radial5"/>
    <dgm:cxn modelId="{F89CB3DC-3858-4629-BD32-59E31F0E0499}" srcId="{54E50DC0-923A-430E-9AA5-4C7A213196C2}" destId="{C04F0536-EEDF-4462-BA13-8FE0E61C5FCF}" srcOrd="1" destOrd="0" parTransId="{E69A0B9A-D31F-4054-A3DB-418CA17D42D1}" sibTransId="{DA18E062-150C-45D3-B402-961147B122EE}"/>
    <dgm:cxn modelId="{82A6F86D-E51B-4FFF-8D90-401F3CA2B6FC}" srcId="{8AD3C434-70F3-4365-9122-C54055F24334}" destId="{54E50DC0-923A-430E-9AA5-4C7A213196C2}" srcOrd="0" destOrd="0" parTransId="{EA79B1AF-136D-4E8D-89A1-B9EDB64BE4A1}" sibTransId="{010D2F74-CDFB-4903-9E70-016526490D3A}"/>
    <dgm:cxn modelId="{637C85BB-4A36-47FB-8609-24C275C80501}" type="presOf" srcId="{54E50DC0-923A-430E-9AA5-4C7A213196C2}" destId="{BA5CCD22-49B4-42B7-A5F3-D3736A83FD86}" srcOrd="0" destOrd="0" presId="urn:microsoft.com/office/officeart/2005/8/layout/radial5"/>
    <dgm:cxn modelId="{A54A69AD-2C18-495A-BE78-587C3B4FFA4F}" srcId="{54E50DC0-923A-430E-9AA5-4C7A213196C2}" destId="{A00EB0FF-4522-4D4B-BAAF-79F9523A8157}" srcOrd="2" destOrd="0" parTransId="{8A367B05-34BE-47C3-BD3C-4D9FFC335EC8}" sibTransId="{8CDA01F2-DED3-4EE6-BE7D-1D9D4FC8B1B0}"/>
    <dgm:cxn modelId="{E7613E63-5973-4106-AC88-ABA0E4DCEE78}" type="presOf" srcId="{8A367B05-34BE-47C3-BD3C-4D9FFC335EC8}" destId="{7B426DAE-8422-4910-B35E-272C54A7C96F}" srcOrd="0" destOrd="0" presId="urn:microsoft.com/office/officeart/2005/8/layout/radial5"/>
    <dgm:cxn modelId="{0DA1606E-7E1B-4AB1-B49C-BF2A02775E49}" type="presOf" srcId="{FB4EFD8D-0F66-4E4E-A36D-2745F4597B18}" destId="{FB1A06E9-1B65-4B07-9248-A7A3EC961D1C}" srcOrd="1" destOrd="0" presId="urn:microsoft.com/office/officeart/2005/8/layout/radial5"/>
    <dgm:cxn modelId="{177DD158-5691-41BB-8C99-BA99D97FA419}" type="presOf" srcId="{7A78A85F-5FC1-4716-B20E-228172A87209}" destId="{92E18E20-92DF-43B1-AD7B-CE7B9697814F}" srcOrd="0" destOrd="0" presId="urn:microsoft.com/office/officeart/2005/8/layout/radial5"/>
    <dgm:cxn modelId="{B8AE27EF-99B0-49A8-A5FB-DCD3184B2325}" type="presOf" srcId="{FB4EFD8D-0F66-4E4E-A36D-2745F4597B18}" destId="{680B6EA0-A769-4C27-A28F-AFF258462706}" srcOrd="0" destOrd="0" presId="urn:microsoft.com/office/officeart/2005/8/layout/radial5"/>
    <dgm:cxn modelId="{9AE59250-0CCF-4675-9248-9CF60A7F621C}" type="presOf" srcId="{8AD3C434-70F3-4365-9122-C54055F24334}" destId="{4C86B7AC-8AC1-403B-A237-71BA0C611A1D}" srcOrd="0" destOrd="0" presId="urn:microsoft.com/office/officeart/2005/8/layout/radial5"/>
    <dgm:cxn modelId="{61AD4755-881E-4486-9681-D196D0166840}" srcId="{54E50DC0-923A-430E-9AA5-4C7A213196C2}" destId="{7A78A85F-5FC1-4716-B20E-228172A87209}" srcOrd="0" destOrd="0" parTransId="{FB4EFD8D-0F66-4E4E-A36D-2745F4597B18}" sibTransId="{4564601F-06DF-4897-A50C-1BBEE0F48BFC}"/>
    <dgm:cxn modelId="{6D407F80-42EC-4D30-B78D-BE11CE664191}" type="presOf" srcId="{E69A0B9A-D31F-4054-A3DB-418CA17D42D1}" destId="{CEA63D9B-281A-4C9C-85F4-EE629ADFE33F}" srcOrd="1" destOrd="0" presId="urn:microsoft.com/office/officeart/2005/8/layout/radial5"/>
    <dgm:cxn modelId="{73DD5571-7893-4886-8563-9230AEE7DE33}" type="presOf" srcId="{C04F0536-EEDF-4462-BA13-8FE0E61C5FCF}" destId="{E230B70C-8B30-4194-9D17-0E35A11CE00D}" srcOrd="0" destOrd="0" presId="urn:microsoft.com/office/officeart/2005/8/layout/radial5"/>
    <dgm:cxn modelId="{91592B6E-1352-4E8F-BF0D-D378ACD3E4B2}" type="presOf" srcId="{8A367B05-34BE-47C3-BD3C-4D9FFC335EC8}" destId="{79A1B44D-DCF4-4856-A16A-8D4C9D2FB15B}" srcOrd="1" destOrd="0" presId="urn:microsoft.com/office/officeart/2005/8/layout/radial5"/>
    <dgm:cxn modelId="{F56229FB-160D-4B30-AFEC-3B35D5467FB2}" type="presParOf" srcId="{4C86B7AC-8AC1-403B-A237-71BA0C611A1D}" destId="{BA5CCD22-49B4-42B7-A5F3-D3736A83FD86}" srcOrd="0" destOrd="0" presId="urn:microsoft.com/office/officeart/2005/8/layout/radial5"/>
    <dgm:cxn modelId="{CC09432C-2712-41F2-B66A-BDF90305151A}" type="presParOf" srcId="{4C86B7AC-8AC1-403B-A237-71BA0C611A1D}" destId="{680B6EA0-A769-4C27-A28F-AFF258462706}" srcOrd="1" destOrd="0" presId="urn:microsoft.com/office/officeart/2005/8/layout/radial5"/>
    <dgm:cxn modelId="{CA082C5B-9497-4A47-909F-05067435D170}" type="presParOf" srcId="{680B6EA0-A769-4C27-A28F-AFF258462706}" destId="{FB1A06E9-1B65-4B07-9248-A7A3EC961D1C}" srcOrd="0" destOrd="0" presId="urn:microsoft.com/office/officeart/2005/8/layout/radial5"/>
    <dgm:cxn modelId="{B268C823-271F-4BE4-835D-443C1299416A}" type="presParOf" srcId="{4C86B7AC-8AC1-403B-A237-71BA0C611A1D}" destId="{92E18E20-92DF-43B1-AD7B-CE7B9697814F}" srcOrd="2" destOrd="0" presId="urn:microsoft.com/office/officeart/2005/8/layout/radial5"/>
    <dgm:cxn modelId="{3123C8CC-20AC-4CD5-BE77-568A5B788FFA}" type="presParOf" srcId="{4C86B7AC-8AC1-403B-A237-71BA0C611A1D}" destId="{7B3BE9FC-0E26-42AC-936F-E642D81613D7}" srcOrd="3" destOrd="0" presId="urn:microsoft.com/office/officeart/2005/8/layout/radial5"/>
    <dgm:cxn modelId="{BE2A0049-5342-4054-A761-6C0E0F22D8EF}" type="presParOf" srcId="{7B3BE9FC-0E26-42AC-936F-E642D81613D7}" destId="{CEA63D9B-281A-4C9C-85F4-EE629ADFE33F}" srcOrd="0" destOrd="0" presId="urn:microsoft.com/office/officeart/2005/8/layout/radial5"/>
    <dgm:cxn modelId="{90F58BA2-8DA2-4750-8C53-13A81AA89806}" type="presParOf" srcId="{4C86B7AC-8AC1-403B-A237-71BA0C611A1D}" destId="{E230B70C-8B30-4194-9D17-0E35A11CE00D}" srcOrd="4" destOrd="0" presId="urn:microsoft.com/office/officeart/2005/8/layout/radial5"/>
    <dgm:cxn modelId="{C690EA01-D485-4DA6-B99C-42840472E154}" type="presParOf" srcId="{4C86B7AC-8AC1-403B-A237-71BA0C611A1D}" destId="{7B426DAE-8422-4910-B35E-272C54A7C96F}" srcOrd="5" destOrd="0" presId="urn:microsoft.com/office/officeart/2005/8/layout/radial5"/>
    <dgm:cxn modelId="{85AD3BB7-6DEE-4390-8A16-C2B75BBAA7B0}" type="presParOf" srcId="{7B426DAE-8422-4910-B35E-272C54A7C96F}" destId="{79A1B44D-DCF4-4856-A16A-8D4C9D2FB15B}" srcOrd="0" destOrd="0" presId="urn:microsoft.com/office/officeart/2005/8/layout/radial5"/>
    <dgm:cxn modelId="{CF0C703F-7346-4FE5-B9F2-C6824331FC3D}" type="presParOf" srcId="{4C86B7AC-8AC1-403B-A237-71BA0C611A1D}" destId="{56D5C8D4-7C96-49D8-A9F3-3D45B289880E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CCD22-49B4-42B7-A5F3-D3736A83FD86}">
      <dsp:nvSpPr>
        <dsp:cNvPr id="0" name=""/>
        <dsp:cNvSpPr/>
      </dsp:nvSpPr>
      <dsp:spPr>
        <a:xfrm>
          <a:off x="3286186" y="2457332"/>
          <a:ext cx="1751820" cy="17518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TOPICA</a:t>
          </a:r>
          <a:endParaRPr lang="en-US" sz="2500" b="1" kern="1200" dirty="0"/>
        </a:p>
      </dsp:txBody>
      <dsp:txXfrm>
        <a:off x="3542734" y="2713880"/>
        <a:ext cx="1238724" cy="1238724"/>
      </dsp:txXfrm>
    </dsp:sp>
    <dsp:sp modelId="{680B6EA0-A769-4C27-A28F-AFF258462706}">
      <dsp:nvSpPr>
        <dsp:cNvPr id="0" name=""/>
        <dsp:cNvSpPr/>
      </dsp:nvSpPr>
      <dsp:spPr>
        <a:xfrm rot="16200000">
          <a:off x="3975816" y="1818595"/>
          <a:ext cx="372560" cy="5956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031700" y="1993603"/>
        <a:ext cx="260792" cy="357370"/>
      </dsp:txXfrm>
    </dsp:sp>
    <dsp:sp modelId="{92E18E20-92DF-43B1-AD7B-CE7B9697814F}">
      <dsp:nvSpPr>
        <dsp:cNvPr id="0" name=""/>
        <dsp:cNvSpPr/>
      </dsp:nvSpPr>
      <dsp:spPr>
        <a:xfrm>
          <a:off x="3286186" y="2568"/>
          <a:ext cx="1751820" cy="17518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Online bachelors </a:t>
          </a:r>
          <a:endParaRPr lang="en-US" sz="1500" b="1" kern="1200" dirty="0"/>
        </a:p>
      </dsp:txBody>
      <dsp:txXfrm>
        <a:off x="3542734" y="259116"/>
        <a:ext cx="1238724" cy="1238724"/>
      </dsp:txXfrm>
    </dsp:sp>
    <dsp:sp modelId="{7B3BE9FC-0E26-42AC-936F-E642D81613D7}">
      <dsp:nvSpPr>
        <dsp:cNvPr id="0" name=""/>
        <dsp:cNvSpPr/>
      </dsp:nvSpPr>
      <dsp:spPr>
        <a:xfrm rot="1800000">
          <a:off x="5029629" y="3643852"/>
          <a:ext cx="372560" cy="5956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037116" y="3735034"/>
        <a:ext cx="260792" cy="357370"/>
      </dsp:txXfrm>
    </dsp:sp>
    <dsp:sp modelId="{E230B70C-8B30-4194-9D17-0E35A11CE00D}">
      <dsp:nvSpPr>
        <dsp:cNvPr id="0" name=""/>
        <dsp:cNvSpPr/>
      </dsp:nvSpPr>
      <dsp:spPr>
        <a:xfrm>
          <a:off x="5412075" y="3684714"/>
          <a:ext cx="1751820" cy="17518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Amazing English</a:t>
          </a:r>
          <a:endParaRPr lang="en-US" sz="1500" b="1" kern="1200" dirty="0"/>
        </a:p>
      </dsp:txBody>
      <dsp:txXfrm>
        <a:off x="5668623" y="3941262"/>
        <a:ext cx="1238724" cy="1238724"/>
      </dsp:txXfrm>
    </dsp:sp>
    <dsp:sp modelId="{7B426DAE-8422-4910-B35E-272C54A7C96F}">
      <dsp:nvSpPr>
        <dsp:cNvPr id="0" name=""/>
        <dsp:cNvSpPr/>
      </dsp:nvSpPr>
      <dsp:spPr>
        <a:xfrm rot="9000000">
          <a:off x="2922004" y="3643852"/>
          <a:ext cx="372560" cy="5956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026285" y="3735034"/>
        <a:ext cx="260792" cy="357370"/>
      </dsp:txXfrm>
    </dsp:sp>
    <dsp:sp modelId="{56D5C8D4-7C96-49D8-A9F3-3D45B289880E}">
      <dsp:nvSpPr>
        <dsp:cNvPr id="0" name=""/>
        <dsp:cNvSpPr/>
      </dsp:nvSpPr>
      <dsp:spPr>
        <a:xfrm>
          <a:off x="1160298" y="3684714"/>
          <a:ext cx="1751820" cy="17518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/>
            <a:t>Topica</a:t>
          </a:r>
          <a:r>
            <a:rPr lang="en-US" sz="1500" b="1" kern="1200" dirty="0" smtClean="0"/>
            <a:t> Accelerator: Founder Institute</a:t>
          </a:r>
          <a:endParaRPr lang="en-US" sz="1500" b="1" kern="1200" dirty="0"/>
        </a:p>
      </dsp:txBody>
      <dsp:txXfrm>
        <a:off x="1416846" y="3941262"/>
        <a:ext cx="1238724" cy="1238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Century Gothic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/>
            </a:lvl1pPr>
          </a:lstStyle>
          <a:p>
            <a:fld id="{54554D8F-A1C9-4D8C-B67E-9DF851C74E5E}" type="datetimeFigureOut">
              <a:rPr lang="en-US"/>
              <a:pPr/>
              <a:t>05/29/2013</a:t>
            </a:fld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Century Gothic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/>
            </a:lvl1pPr>
          </a:lstStyle>
          <a:p>
            <a:fld id="{24C6D920-1FBF-43FE-ACA9-88590C98D49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68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Calibri" pitchFamily="34" charset="0"/>
              </a:defRPr>
            </a:lvl1pPr>
          </a:lstStyle>
          <a:p>
            <a:fld id="{E369E8C5-B462-4B10-AFBC-E434975A3B6E}" type="datetimeFigureOut">
              <a:rPr lang="en-US"/>
              <a:pPr/>
              <a:t>05/29/2013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Calibri" pitchFamily="34" charset="0"/>
              </a:defRPr>
            </a:lvl1pPr>
          </a:lstStyle>
          <a:p>
            <a:fld id="{AD172BAD-7CF6-4395-9755-4DD9B1C60E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121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89730" tIns="44865" rIns="89730" bIns="44865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en-US" smtClean="0"/>
              <a:t>Reference: START Project Proposal 5.0 Final</a:t>
            </a:r>
          </a:p>
          <a:p>
            <a:pPr defTabSz="914400"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C319A520-90DC-4A71-B477-739D517CAD94}" type="slidenum">
              <a:rPr lang="en-US">
                <a:latin typeface="Arial" pitchFamily="34" charset="0"/>
              </a:rPr>
              <a:pPr algn="r" defTabSz="896938"/>
              <a:t>4</a:t>
            </a:fld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eaLnBrk="1" hangingPunct="1"/>
            <a:fld id="{E7E8EB46-BBF2-4BEE-A488-7292BFCDC60E}" type="slidenum">
              <a:rPr lang="en-US" sz="1200">
                <a:latin typeface="Calibri" pitchFamily="34" charset="0"/>
              </a:rPr>
              <a:pPr eaLnBrk="1" hangingPunct="1"/>
              <a:t>5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vi-VN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72BAD-7CF6-4395-9755-4DD9B1C60E1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139%</a:t>
            </a:r>
            <a:r>
              <a:rPr lang="en-US" baseline="0" dirty="0" smtClean="0"/>
              <a:t> mobile subscribers but only 45% real users</a:t>
            </a:r>
          </a:p>
          <a:p>
            <a:r>
              <a:rPr lang="en-US" baseline="0" dirty="0" smtClean="0"/>
              <a:t>Internet is so fast and cheap: 2 </a:t>
            </a:r>
            <a:r>
              <a:rPr lang="en-US" baseline="0" dirty="0" err="1" smtClean="0"/>
              <a:t>usd</a:t>
            </a:r>
            <a:r>
              <a:rPr lang="en-US" baseline="0" dirty="0" smtClean="0"/>
              <a:t>/</a:t>
            </a:r>
            <a:r>
              <a:rPr lang="en-US" baseline="0" dirty="0" err="1" smtClean="0"/>
              <a:t>3G</a:t>
            </a:r>
            <a:r>
              <a:rPr lang="en-US" baseline="0" dirty="0" smtClean="0"/>
              <a:t> subscriber, </a:t>
            </a:r>
            <a:r>
              <a:rPr lang="en-US" baseline="0" dirty="0" err="1" smtClean="0"/>
              <a:t>wi-fi</a:t>
            </a:r>
            <a:r>
              <a:rPr lang="en-US" baseline="0" dirty="0" smtClean="0"/>
              <a:t> 10-20 </a:t>
            </a:r>
            <a:r>
              <a:rPr lang="en-US" baseline="0" dirty="0" err="1" smtClean="0"/>
              <a:t>usd</a:t>
            </a:r>
            <a:r>
              <a:rPr lang="en-US" baseline="0" dirty="0" smtClean="0"/>
              <a:t> at wide band</a:t>
            </a:r>
          </a:p>
          <a:p>
            <a:r>
              <a:rPr lang="en-US" baseline="0" dirty="0" smtClean="0"/>
              <a:t>Young people tend to have more than 1 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72BAD-7CF6-4395-9755-4DD9B1C60E1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31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From</a:t>
            </a:r>
            <a:r>
              <a:rPr lang="en-US" baseline="0" dirty="0" smtClean="0"/>
              <a:t> 2004, CRC-TOPICA  received seed fund from </a:t>
            </a:r>
            <a:r>
              <a:rPr lang="en-US" baseline="0" dirty="0" err="1" smtClean="0"/>
              <a:t>Infodev</a:t>
            </a:r>
            <a:r>
              <a:rPr lang="en-US" baseline="0" dirty="0" smtClean="0"/>
              <a:t>-WB to setup incubation activities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On site incubation to 10 startup companies, 8 graduated successfully, 3 raised venture capital and 1 exits to Media Group in VN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72BAD-7CF6-4395-9755-4DD9B1C60E1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31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5450" cy="365125"/>
          </a:xfrm>
        </p:spPr>
        <p:txBody>
          <a:bodyPr/>
          <a:lstStyle>
            <a:lvl1pPr>
              <a:defRPr sz="2200" b="0">
                <a:solidFill>
                  <a:schemeClr val="bg1"/>
                </a:solidFill>
              </a:defRPr>
            </a:lvl1pPr>
          </a:lstStyle>
          <a:p>
            <a:fld id="{C13AFBB4-DBB9-4AC5-A465-D60A7242AF8D}" type="datetime1">
              <a:rPr lang="en-US" smtClean="0"/>
              <a:t>05/29/2013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9450" y="6356350"/>
            <a:ext cx="4735513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58585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588" y="6356350"/>
            <a:ext cx="685800" cy="365125"/>
          </a:xfrm>
        </p:spPr>
        <p:txBody>
          <a:bodyPr/>
          <a:lstStyle>
            <a:lvl1pPr>
              <a:defRPr sz="1100">
                <a:solidFill>
                  <a:srgbClr val="858585"/>
                </a:solidFill>
              </a:defRPr>
            </a:lvl1pPr>
          </a:lstStyle>
          <a:p>
            <a:fld id="{FA84B3FD-9369-4858-8C71-889759C55F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>
              <a:defRPr/>
            </a:lvl1pPr>
          </a:lstStyle>
          <a:p>
            <a:fld id="{25B91592-341C-40ED-B3C6-FA18F86005FD}" type="datetime1">
              <a:rPr lang="en-US" smtClean="0"/>
              <a:t>05/29/2013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4E947-E5CB-46A1-907F-86761DA8EC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3276600" y="390525"/>
            <a:ext cx="5499100" cy="365125"/>
          </a:xfrm>
        </p:spPr>
        <p:txBody>
          <a:bodyPr/>
          <a:lstStyle>
            <a:lvl1pPr>
              <a:defRPr sz="2200" b="0">
                <a:solidFill>
                  <a:schemeClr val="bg1"/>
                </a:solidFill>
              </a:defRPr>
            </a:lvl1pPr>
          </a:lstStyle>
          <a:p>
            <a:fld id="{231B80E4-181E-41C1-A6F4-6D5BC181A922}" type="datetime1">
              <a:rPr lang="en-US" smtClean="0"/>
              <a:t>05/29/2013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213100" y="6356350"/>
            <a:ext cx="47355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266113" y="6356350"/>
            <a:ext cx="685800" cy="365125"/>
          </a:xfrm>
        </p:spPr>
        <p:txBody>
          <a:bodyPr/>
          <a:lstStyle>
            <a:lvl1pPr>
              <a:defRPr sz="1100">
                <a:solidFill>
                  <a:srgbClr val="858585"/>
                </a:solidFill>
              </a:defRPr>
            </a:lvl1pPr>
          </a:lstStyle>
          <a:p>
            <a:fld id="{7618C818-7834-4EC9-B1D8-06B5275A03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9875" y="268288"/>
            <a:ext cx="1646238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>
              <a:defRPr/>
            </a:lvl1pPr>
          </a:lstStyle>
          <a:p>
            <a:fld id="{51D477C2-E5A3-45FC-B2AB-4EA6F75D9CAA}" type="datetime1">
              <a:rPr lang="en-US" smtClean="0"/>
              <a:t>05/29/2013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178050" y="6356350"/>
            <a:ext cx="4927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31788" y="360363"/>
            <a:ext cx="506412" cy="365125"/>
          </a:xfrm>
        </p:spPr>
        <p:txBody>
          <a:bodyPr/>
          <a:lstStyle>
            <a:lvl1pPr>
              <a:defRPr/>
            </a:lvl1pPr>
          </a:lstStyle>
          <a:p>
            <a:fld id="{D6AC3539-F9EB-4352-9001-8E2CEEB990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59700" y="268288"/>
            <a:ext cx="1098550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425" cy="365125"/>
          </a:xfrm>
        </p:spPr>
        <p:txBody>
          <a:bodyPr/>
          <a:lstStyle>
            <a:lvl1pPr>
              <a:defRPr/>
            </a:lvl1pPr>
          </a:lstStyle>
          <a:p>
            <a:fld id="{18C532E1-F4A1-4F68-92B1-2610AAF738EF}" type="datetime1">
              <a:rPr lang="en-US" smtClean="0"/>
              <a:t>05/29/2013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625" y="6356350"/>
            <a:ext cx="53117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FEFF4-CDC1-4C98-8F8C-AF53559FD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9875" y="4773613"/>
            <a:ext cx="2971800" cy="1844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50838" y="6105525"/>
            <a:ext cx="506412" cy="365125"/>
          </a:xfrm>
        </p:spPr>
        <p:txBody>
          <a:bodyPr/>
          <a:lstStyle>
            <a:lvl1pPr>
              <a:defRPr/>
            </a:lvl1pPr>
          </a:lstStyle>
          <a:p>
            <a:fld id="{F5BAB0C0-280F-480B-9DCB-3FBB38D281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F2B81D-9200-4108-B122-3CBB7EF6C0B2}" type="datetime1">
              <a:rPr lang="en-US" smtClean="0"/>
              <a:t>05/29/2013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E3593-5826-4AF7-AA2A-0FD1D3976E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92F81A-D35C-4EF8-B392-75172F13756E}" type="datetime1">
              <a:rPr lang="en-US" smtClean="0"/>
              <a:t>05/29/2013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703D1-3546-4D5B-B0CE-0BFB17F958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BB01C323-C0B8-4E68-97F1-00F8AE9E0C2E}" type="datetime1">
              <a:rPr lang="en-US" smtClean="0"/>
              <a:t>05/29/2013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8DB6D65-C000-4638-9730-4E35774AB5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EFB131E2-321E-403C-9691-E5B82678B15B}" type="datetime1">
              <a:rPr lang="en-US" smtClean="0"/>
              <a:t>05/29/2013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1D401FC-3B84-4998-AE25-9003F9355D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0EA7D87E-E591-4C0F-AF32-A34EF8ECE253}" type="datetime1">
              <a:rPr lang="en-US" smtClean="0"/>
              <a:t>05/29/2013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7F2D3EB-B428-4442-9176-556DB14165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56B984-E45E-4A96-A503-C474303980ED}" type="datetime1">
              <a:rPr lang="en-US" smtClean="0"/>
              <a:t>05/29/2013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61A0E-AF88-4360-A3D6-E7299B24E9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BF6A6-995A-48C8-BB8E-4955FCA4001C}" type="datetime1">
              <a:rPr lang="en-US" smtClean="0"/>
              <a:t>05/29/2013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787BD-CD52-4D74-9450-D60EF04409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C89803-FFA9-49CA-985E-B1337076EC15}" type="datetime1">
              <a:rPr lang="en-US" smtClean="0"/>
              <a:t>05/29/2013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D1BC6-A0E2-445C-834A-3FC44945A5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46625" y="268288"/>
            <a:ext cx="4114800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>
          <a:xfrm>
            <a:off x="161925" y="6124575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3A9743F6-4DD0-4746-A474-B04E3EB8AAC5}" type="datetime1">
              <a:rPr lang="en-US" smtClean="0"/>
              <a:t>05/29/2013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174625" y="6356350"/>
            <a:ext cx="3863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97FFD72-4428-4A8F-91BC-7EBB4FBEC0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16775" y="268288"/>
            <a:ext cx="1639888" cy="3638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E241E-56A6-481C-A4CC-1BEE7B996703}" type="datetime1">
              <a:rPr lang="en-US" smtClean="0"/>
              <a:t>05/29/2013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B10CA-1E9F-4438-AABB-E5E52AABF2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938" y="268288"/>
            <a:ext cx="720725" cy="3638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8F7A7207-B702-4072-8E29-0FD2CD30D99B}" type="datetime1">
              <a:rPr lang="en-US" smtClean="0"/>
              <a:t>05/29/2013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CDCF68C7-ADF6-429F-B31E-E62CB72864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12013" y="268288"/>
            <a:ext cx="16462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B3A5EE-DBB7-42DC-B104-0D4B3AD97BED}" type="datetime1">
              <a:rPr lang="en-US" smtClean="0"/>
              <a:t>05/29/2013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01F07-E402-4789-BE3B-F67DEF2ACF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78C9BD-34DA-42C9-8432-C0C4A3A1591A}" type="datetime1">
              <a:rPr lang="en-US" smtClean="0"/>
              <a:t>05/29/2013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0AFF37-EAE4-49F2-8C76-2E80506496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6508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09800"/>
            <a:ext cx="6508750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9313" y="6356350"/>
            <a:ext cx="175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858585"/>
                </a:solidFill>
              </a:defRPr>
            </a:lvl1pPr>
          </a:lstStyle>
          <a:p>
            <a:fld id="{6A3D3336-9DE5-40C5-AC57-B9B8FA53E248}" type="datetime1">
              <a:rPr lang="en-US" smtClean="0"/>
              <a:t>05/29/2013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625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588" y="360363"/>
            <a:ext cx="5064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26F2969A-22B4-4556-BB7E-A69A34416E4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6" r:id="rId1"/>
    <p:sldLayoutId id="2147484917" r:id="rId2"/>
    <p:sldLayoutId id="2147484918" r:id="rId3"/>
    <p:sldLayoutId id="2147484919" r:id="rId4"/>
    <p:sldLayoutId id="2147484920" r:id="rId5"/>
    <p:sldLayoutId id="2147484921" r:id="rId6"/>
    <p:sldLayoutId id="2147484922" r:id="rId7"/>
    <p:sldLayoutId id="2147484923" r:id="rId8"/>
    <p:sldLayoutId id="2147484924" r:id="rId9"/>
    <p:sldLayoutId id="2147484925" r:id="rId10"/>
    <p:sldLayoutId id="2147484926" r:id="rId11"/>
    <p:sldLayoutId id="2147484927" r:id="rId12"/>
    <p:sldLayoutId id="2147484928" r:id="rId13"/>
    <p:sldLayoutId id="2147484929" r:id="rId14"/>
    <p:sldLayoutId id="2147484930" r:id="rId15"/>
    <p:sldLayoutId id="2147484931" r:id="rId16"/>
    <p:sldLayoutId id="2147484932" r:id="rId17"/>
    <p:sldLayoutId id="2147484933" r:id="rId18"/>
    <p:sldLayoutId id="2147484934" r:id="rId19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itchFamily="18" charset="2"/>
        <a:buChar char="¡"/>
        <a:defRPr sz="2800"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sz="2400"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haudm@topica.edu.vn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0" y="1949669"/>
            <a:ext cx="9144000" cy="2054772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</a:rPr>
              <a:t>TOPICA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VIRTUAL INCUBATION 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IN VIETNAM 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741363" y="4414345"/>
            <a:ext cx="7693025" cy="2203943"/>
          </a:xfrm>
        </p:spPr>
        <p:txBody>
          <a:bodyPr>
            <a:normAutofit fontScale="85000" lnSpcReduction="20000"/>
          </a:bodyPr>
          <a:lstStyle/>
          <a:p>
            <a:pPr marL="63500" algn="ctr">
              <a:defRPr/>
            </a:pPr>
            <a:r>
              <a:rPr lang="en-US" sz="2800" b="1" dirty="0" smtClean="0"/>
              <a:t>Presented by </a:t>
            </a:r>
          </a:p>
          <a:p>
            <a:pPr marL="63500" algn="ctr">
              <a:defRPr/>
            </a:pPr>
            <a:r>
              <a:rPr lang="en-US" sz="2800" b="1" dirty="0" smtClean="0"/>
              <a:t>DANG MY CHAU</a:t>
            </a:r>
          </a:p>
          <a:p>
            <a:pPr marL="63500" algn="ctr">
              <a:defRPr/>
            </a:pPr>
            <a:endParaRPr lang="en-US" sz="2800" b="1" dirty="0" smtClean="0"/>
          </a:p>
          <a:p>
            <a:pPr marL="63500" algn="ctr">
              <a:defRPr/>
            </a:pPr>
            <a:endParaRPr lang="en-US" sz="2800" b="1" dirty="0"/>
          </a:p>
          <a:p>
            <a:pPr marL="63500" algn="ctr">
              <a:defRPr/>
            </a:pPr>
            <a:r>
              <a:rPr lang="en-US" sz="2800" b="1" dirty="0" smtClean="0"/>
              <a:t>GLOBAL FORUM, </a:t>
            </a:r>
          </a:p>
          <a:p>
            <a:pPr marL="63500" algn="ctr">
              <a:defRPr/>
            </a:pPr>
            <a:r>
              <a:rPr lang="en-US" sz="2800" b="1" dirty="0" smtClean="0"/>
              <a:t>South Africa </a:t>
            </a:r>
          </a:p>
          <a:p>
            <a:pPr marL="63500" algn="ctr">
              <a:defRPr/>
            </a:pPr>
            <a:r>
              <a:rPr lang="en-US" sz="1800" dirty="0" smtClean="0"/>
              <a:t>MAY 2013</a:t>
            </a:r>
          </a:p>
          <a:p>
            <a:pPr marL="63500" algn="ctr">
              <a:defRPr/>
            </a:pPr>
            <a:endParaRPr lang="en-US" sz="2800" dirty="0"/>
          </a:p>
          <a:p>
            <a:pPr marL="63500" algn="ctr">
              <a:defRPr/>
            </a:pPr>
            <a:endParaRPr lang="en-US" sz="2800" dirty="0" smtClean="0"/>
          </a:p>
          <a:p>
            <a:pPr marL="63500" algn="ctr">
              <a:defRPr/>
            </a:pPr>
            <a:endParaRPr lang="en-US" sz="2800" dirty="0"/>
          </a:p>
          <a:p>
            <a:pPr marL="63500" algn="ctr">
              <a:defRPr/>
            </a:pPr>
            <a:endParaRPr lang="en-US" sz="2800" dirty="0"/>
          </a:p>
          <a:p>
            <a:pPr marL="63500" algn="ctr">
              <a:defRPr/>
            </a:pPr>
            <a:endParaRPr lang="en-US" sz="2800" dirty="0" smtClean="0"/>
          </a:p>
          <a:p>
            <a:pPr marL="63500" algn="ctr">
              <a:defRPr/>
            </a:pPr>
            <a:endParaRPr lang="en-US" sz="2800" dirty="0" smtClean="0"/>
          </a:p>
          <a:p>
            <a:pPr marL="63500" algn="ctr">
              <a:defRPr/>
            </a:pPr>
            <a:endParaRPr lang="en-US" sz="2800" dirty="0" smtClean="0"/>
          </a:p>
        </p:txBody>
      </p:sp>
      <p:sp>
        <p:nvSpPr>
          <p:cNvPr id="24579" name="AutoShape 5" descr="data:image/jpeg;base64,/9j/4AAQSkZJRgABAQAAAQABAAD/2wCEAAkGBhQPEBQUEhAUFBQVFxQVFRcXFhcXFBYXFRkYFRYXFhYXHCgfFxkjGhcWHy8gJCcpLCwsFh8xODAqNycrLCkBCQoKDgwOGg8PGiolHyQsLywsLCwvLy0vLDUpNSosLCwsLCwsKSwsKSwpLCwwLCwpKiwsLCwsKSwpLCwsLCwpLP/AABEIAJEBWwMBIgACEQEDEQH/xAAcAAEAAgMBAQEAAAAAAAAAAAAABgcEBQgDAQL/xABIEAABAwIDBQQDCg0EAwEBAAABAAIDBBEFEiEGBxMxQSJRYXEUMoE1QlJyc4KRkqGzFSMzNENTVHSTsbLC0iRiwdGDotMXFv/EABoBAQADAQEBAAAAAAAAAAAAAAABAgMEBQb/xAA1EQACAQIDBQYEBgIDAAAAAAAAAQIDEQQSIQUTMUFRMmFxgZHRIqGxwTM0QlKC8BUjFKLx/9oADAMBAAIRAxEAPwC8UREAREQBERAEREAREQBERAEREAREQBERAEREAREQBERAEREAREQBERAEREAREQBERAEREAREQBERAEREAREQBEWBjziKWcgkERSkEaEEMdYg9EJSu7Gei5TG0FTb86n/AI0n+Sfh2o/ap/4sn+Sx3vcev/ipfuR1Yi5S/DlR+0z/AMWT/JPw3UftM/8AFk/yTe9w/wAVL9x1airrclVPlopjJI95E5F3OLjbhxm13HkpziuLRUsTpZpBGxvNx+wAcyT0A1K1TurnmVaThUcOJmIqS2n31zSksomiFnLiOAdK7xDTdrPtPiFAK7HKioN5qiWQ/wC6RxHsBNh7Fm6qXA7qWzakleTsdVhy+rkmOZzTdrnNPO4JBv5hSTBN5NdSEZah0jR7ya8jbd1yczfYQoVVGk9lzS+GV/kdJIoXsVvOgxIiNw4NR+rJu1/fw3dfimx87XU0utU0+B5dSnKnLLJWYRaPbiQtw2rc0lpEEpBBIIIadQRyK5vOOVH7TP8AxZP8lSU8p14bBvEJtO1jqxFyn+Haj9qn/iyf5L0g2mqozdtZUA94mk/y1Vd73HV/ipfuR1QiozZbfPUQuDaz8fEdC4ANmb4i1g/yNj4q6sPxCOoiZLE8PY8BzXDkQf5eXSy0jJS4Hn18NUoO0vUyUVF738WmixMtjnlY3hRGzJHtbc5rmzTZY+6rGJ5cVhbJUTPaWzXa6R7mm0biLgmyrvNbHQsC3S3t+Vy/EReVRUtja573BjWglznGzQBzJJ0AWh556oqm2p33BpLKGMPtpxpAcvzI9CfN1vIqvcQ29r5zd9bNr0Y7ht+rHYLN1Ej0aWzqs1d6eJ02i5Vi2hqWG7auoB7xNID/AFKRYNvZr6YjNMJ2dWygE+x4s4HzJ8lCqo0lsuol8LTOiEUR2N3lU+JWZ+Snt+ScfWtzMbuTx4aHw6qXLRNPgebOEqbyyVmERFJQIqe31bVPbPFTQyvZkbxJCxxaSX6MaS0jk0E2/wB4Vafhyo/aZ/4sn+SylUs7HpUdnyqwU72udWIqP3PbVyNrjBNK97Z22bne51pGXcLZjpduceJyq8ArxlmVzkxFB0J5WERFYwCIiAIiIAiIgCxcUpjLBLG2wL43sF+V3NLRe3TVZSISnYosbiq39fS/Wl/+aie1mykuGTthmfG5zmCQFhcW2Jc23aaDe7SuoFRW/P3Rj/d2feSrCcEldHtYPGVatXLJ6EBoaUzSxxggGR7GAnkC9waCfpVjncPUftcP1XqA7PfnlN8vB941dVKKcVLia4/E1KMoqDIdsLs2cFo5hUTRlud0xe24a1oY0G9x0ykqm9udtJMUqC4kthYSIY+4fCcPhnr3cumtk778eMVLHTNNjO4uf8nHY29ry36pVW7GbO+n1bInHLGAZJncssTNXG/S+jb9M10m/wBKKYOKs8TU4mRs3sW6qjdUTStpqRhs+Z/U8ssTffu6eemp0W/w59Hcsw7Bpa8t0M1RmLb8vUaMjR55StzgeEfh+pzuaY8NpTw6eFt2h9gO7lcWLjzs4NHUq16SjZExrI2NYxos1rQA0DwA0CtGBliMW07S49L2S8batlPzsnaLzbLQFnXhMs+3gY8xH0LTDZyhxIltC99JVa/6WoN2PI5tjkOod4G58BzV/wBlFdttgYcRYXACOpbrHMNDccg8jVzftHMdxs4GFLGWf7e9Nv1Tuc81dJJTSlkjXRyxu1B0c1w1BBHsII8CFe263bs4hCYpj/qIgMx/WM5CS3ffR3iQethAsVididFMZm2xHDtJvhTQNJBLrc3MIJv4f71FNk8dNDWQzgmzHDOO+N2kg+qT7QFlF5X3HpVYLE0mmviX99GdC7ee5lZ+7y/0lcyFdM7dOvhdYR+zy/0lczFTV4mWy+xLxLB3Y7AU+KRTPnfK0xva1vDc0CxbfXM0qQ4xuJjyk0tS8O6NlDXNPhmYAW+divTcL+b1XyrP6FaavGKcTlxOKq068lGWiOT8TwySlmfDMwskYbOafpBB6gixB6gqzdxm0LhJLSON2lpmj8CCGyAeYLT80961m/HJ+EI8ts3Abnt8d+W/jb7LLXboSfwtDb4E1/Lhu/5ss18M7HoVXv8ACuUlyv6GRvo91D8jF/csbdF7rwfFm+7esnfR7qn5GL+5Y26L3Xg+LN929P1+YX5P+P2Oh3OsLk2C593k7fuxCUxROIpWHsgfpXD9I7w+CO7XmdLH3w7QmloOGw2fUO4fiGAXkPtFm/PVAq9WXI5dm4dP/bLyClmA7sK6taHthETDyfMcgI7w2xcR42sphuj3fscxtbUsDrn8Qxwu0AG3FI6m47Pda/UWt2yrCnfVl8VtBwk4U+XMoubcbWht2zUzj3ZpB9BMdlDsc2ZqaFwbUwOjv6p0LHfFe24Ple66mWJieFxVMTopo2vjeLOaf5juI6EahXdJcjmp7TqJ/HqjlKKUscHNJa4EEEEggjUEEagg9V0Buu23diMDmTA8aHKHPt2ZGn1XXGgfpqPaOdhGaDcb/q38Wb/StN4w38rIDrlcbWZbkSNTbQC+lp4ZhUVLG2OGNsbG8mtFh5nvJ6k6lRTi0y+OxNGrFKOr69DLXnUTCNjnONmtBc4nkABcn6AvRQXfBj/o2HOjabPqDwh35PWkP1ez89at2VzzKVN1JqC5lH7Q4wayqmnd+keXAdzeTG+xoaPYtei2v/8APSeg+mfo+NwfblzZvK/Z81x8T634YJLyRg0Fa6CVkrDZ8bmvb5tIcP5LqjCcRbUwRzM9WRjXjycL2PiOXsXKCu7chj/FpZKZx7UDszPk5Ln7H5vrBa0nrY83adLNBTXL7lmIiLoPACIiAIiIAiIgCIiAKit+fujH+7s+8lV6qit+fujH+7s+8lWdTsnobO/HXgyFbPfnlN8vB941dVLlXZ788pvl4PvGrqpVpczfavaiUNvuqc2JNb0ZBGPa5z3H+YWFsoeDhOKTDRzhBTg9Q2R1n/SHD6Fst+VGW18UltJIWj2sc4H7HNWt2Mb6Rh2J0o1eY4qlg6ngOu+3jbKPaqPts64W/wCLDppf11LQ3V4xSvoIYIZWmWNl5WHsvD3Euecp9ZuYntC45KbXXJEM7mODmOLXNN2uaSHA94I1BVl7Jb6ZYbR1rTMzlxW2Eo+M3k/z0PmrxqLgzkxWz53c4a93MuxFgYPjsFZGJKeVsje9p1B7nA6tPgQCs662PJaadmVnitOINpobDs1kDmSjo7syNN/4Uapeqp+HI9nwXOZ9Ulv/AArkrq5tRtGZL/isPp3ukd0Ba15dr3gy2+Ye5UzPMXuc883Fzj5kkn+a5pn0WCv/ANV97fI6BrakybOF55uoAT58IXXPhXQ+MURg2fkiIsWUWU+YiAP23XPBU1OKK7O4Tt1J9u13gwYXFMyaOV5ke1w4YYQAG21zPGq3+L79xlIpaV2Y8nTEWHjkYTf6wVW0GDT1F+DTyy5efDje+1+V8oNlnwbEV7zZtBUX8YnNH0vACqpStZGlTDYdzc58fE1mIYhJUSvlleXyPOZzjzJ/4HQDkAAFaW4/Zp2aSseLNymKK/vtQZHDwGUN883csPZfcnNI5r61wiZzMbCHSO8C4dlg8iT5K5qSjZDG2ONoaxgDWtAsAByAV4Qd7s5MbjIZN1TKG30e6p+Ri/uWNui914PizfdvWTvo91T8jF/csbdF7rwfFm+7eq/r8zqj+T/j9jd796omrp476NhLreL3kH7sKtIo8zg0c3EAeZNlZW/elIrKeS2joS2/ix7ifvAq1jeWkEcwQR5jUKJ9pmuC/LxsdY0NI2GJkbBZsbWsaO4NAaPsC91i4XiDaiGOVhu2RjXjycAf+VlLqPl3e+oREQgIseXEI2SNjdIwSPDixhcA5wbbMWjmbXHJe4KA+lc/74ce9JxAxtN2U7eGO7Oe1IfO9m/MV37QYu2jpZp3co2OdbvI9VvtdYe1ctVE7pHue83c4lzj3ucbk/SSsar0setsylebqPlofljC4gAXJNgBzJOgAXRR2JH4G9BsM3Btfpxvymb+Lr5Ln3C8QNPNHM1rXOjcHtDwS0luouAQTY2PPopx/wDuFd+rpv4cn/1VINLid2MpVajju+WvmV85pBsRYjQjqD1Ck27fHvQsRhcTZkh4MndlksAT5Oyn2LQ4lXGomklc1rXSPc9waCGguNzlBJIF7nn1WMs07M7Jw3kHGXNHXIX1R7YLH/TqCGUm78uSTv4kfZcT52DvnKQrt4nyMouMnF8giIhUIiIAiIgCIiAKit+fujH+7s+8lV6qit+fujH+7s+8lWdTsnobO/HXgyFbPfnlN8vB941dVLlXZ788pvl4PvGrqpVpczfavaiQPfBs2auh4rBeSmJkt1MZFpAPYA75ipbZjH30FVHOzXIe03o9jtHt9o+0A9F1I5t1Q28zdy6ikdUU7CaZxuQP0BPQj9XfkenI9LqkX2kMBXi4ujPg+HsavbPZZsYFZR/jKKY5mkfoXHnFIPe2Ogv5cxrE1utm9rZ8Pc7hEOjfpJE8ZopBy7Te+2lxr7NFu3VeD1er4qihkPPhWlgv4NILgPAABZaPgeopTpfDJNrqvuvYi2F4vNSSCSCV0bx1aeY7nDk4eBBCsmh3zVM8HBZS56x9mROZq0k83GM65hztfL1NgLGODCMHj1diVTKPgx05Y4+2QWX6m28ipWOjwul9GzDK6okIfUuHgdRH7CfCxVlePMxqxhW4Qu+r09eZkbRTDCqN9EJBJWVJD654N8jfWbDm6kk3Pm74QtqN3mzhr6+JhF42ESy92RhBt851m+09y0+HYbNWTCOJjpJZCT3k35uc48hrcuK6I2E2MZhdPkBDpX2dM8e+d0Df9rbkD2nqpisz7jPEVVhqbje8n/b+x67e+5dZ8hL/AElczFdNbfe5dZ8hL/SuZSlXiU2X2JeJcm4QfiKr5SP+gq1LKrtwo/09V8qz+hWktYdlHmY38eQREVzkKA30e6p+Ri/uWNui914PizfdvWTvo91T8jF/csbdF7rwfFm+7eub9fmfSR/J/wAfsWXvi2eNTQcVgu+mdxPExkWkHsFnfMVBLrh7AQQRcHQg8iFz7vJ2Adh0xkiaTSyHska8In9G7w+Ceo05jW1WPM5dm4hL/VLy9jc7qd4raYCkqn5YiSYZD6rC43LHno0nUHoSb6HS6WPBFwbg6hcjre4HtvWUIywVL2sHJjrPjHk14Ib7LKI1LaM1xWz95LPTdmdOrW47tBDQwmWeQMaOXwnHo1jebneH8lRs++HEXCwljb4tibf/ANrj7FFMSxaaqfnnlfK/ve4mw7h0aPAaKzqrkc1PZk2/jencbHa3aqTEat07rtAsImg/k2N1aAR765JJ7z5Kb7tt5VXJURUkrTUtebB5NpWAC5c53v2gAnXXx6Kro4y4gNBJJAAAuSToAAOZV9brtgjh8RmmA9IlFiOfCZzyX+ETYu8gOlzSF27nZjdzTo5WvA1W/LHskMNK06yHiv8AiM0aD5v1/wDGqYUh2+x707EJpQbsDuHH3ZI+yCPM3d85aBjC4gAXJIAHeToB9KrN3Z0YSluqST8Wfi/imYd4+ldP7PbLQ0tLDEYo3OjY1rnFjSXOt2zcjq65WzGGxD9DH9Rv/S03T6nC9qxT0j8zk3MO8L6uqsRwOKeGSJ0bMsjXMNmi4DgRcacxdcu19E6CWSJ4s+N7mO82ktP8lSUMp2YXFrEX0tYsrcZj+SaWlcdJBxY/js0eB4ltj/41dC5UwHFnUdTDO3nE9rrd45Ob7Wkj2rqalqGyMa9hu17Q5p6FrhcH6CFrSd1Y8raVLLUzrmeqIi1PMCIiAIiIAiIgCo/fbSPfiEZbG9w9HYLta4i/El6gK8EVZRzKxvh625nnSucu4Bh0oq6cmGQATwk9h36xvguoV9siiMcppisS8Q02rWC/L4w4EEAg6EHUEHmCF+kVzkK22o3LQVBL6V/o7zqWWzQk+A5s9lx4KA1+6LEYibQNlA6xyMP2PLXfYuh0WbppndSx9amrXv4nNcG7TEXmwopB8YxtH0ucFJsE3HVEhBqpmQt6tZ+Mk8r6Nb53d5K7kRUkaT2lWkrKyNNs3slT4dHkp48t7ZnnWR9vhO6+QsB0AW5RFoedKTk7s0G3rScMrABc8CTQc+S5sNBJ+qk+o7/pdZJZZyhmO3C4x4eLVr3Kz3FwOZS1GZrmkzD1gR7xverMRFeKsrHNWqb2bn1CFEUmRQu+Oke7FCWxvcOFFqGkj33UBY26ake3FoS6N4GWbUtcB+Td1IXQdl8ss93rc9FY57ndZeVj6vKqpWyscyRrXscCHNcAWkHmCDzC9UWh5xUe1O5G5L6GQDrwZCbDwZJqfY76VX2IbDV1OSJKKbTq1hkb9aO4XTq+WWbppno0to1YKz18TlSLA6h5s2mnce4RSE/Y1SLBt1NfUkXg4Derpjl/9Bd5+gea6KXyyhUkaT2pUa+FJEP2N3Z0+G2f+Wn/AFjgBl6Hht9556nx6LO3gYw6kw+Z8YJkc3hx5QSc0nZuLdwu75qkaWWlrKyPPdWUp556nJv4Ol/UyfUd/wBKWbr9mnz4lEXxuDIbzOzNIF2WyDUc85afYV0NZFmqVmehU2lKcXFRtfvPgX1EWp5QVE75tnXRVwmYwltQwE2BP4yOzXcu9uQ/Sr2RVlHMrHRh67oTzo5NFBL+qk+o7/pXxufxZ01AIpGuD6c8PtAglh7UZ17hdvzFOrJZVjDK73OjE43fwyuNvMIiLQ88IiIAiIgCIvOphzsc3MW5gW3abOFxa7T0IQHol1U1ds8+PF6eiGJV5ilhfI5xqDxA5vEsAbWt2B071L9qMRdhGFPcx75HxNaxj5TneXPcGhzzbtEZr+NlVPqdEqNnFRd2zdDG4/SfR9eJlz9CMunOxu3n74C/S62Cq+fYWeKjNYMRqfTWxmoJLxwi7JmczJb4Iy3vbTlbRTfY7HDXUMFQ4AOkZ2gOWZpLHW8MzSifUipSUVmi7rg/E3KXUB3hY/6FX4a98z44M05msX5XACMDM1vrWJ7jzWHDtpHXY3RikqXvh4c4kaOIxhdke5uZjgA46A3smZErDycVLlZv0v7FlL5dQXbfEZ5q6kw+CZ0AnD5JZWaSZGZjlael8jvs6XB0u01BPg74RFW1c0FU51O9kkgdK10jbNfC82DXi9wdNWi5sdDlYmFDNbXV8EWrdfLqv9szUUeAAOmeKhjadr5GyOzl2dod273PUX6qOyYoKapofQcWqKt8ssbJYXy8ZmR1sxNhZtrnxHPSxUOViYYZzjdPr8voXGvl0CrODiYvUVsk1dNTUdJI6JjYZOFfh3zySPtysL69/S2tm7GVOnnu27JFmpdQ3d/MWmeL8JRVsbSHQkPzzMYbi0ruutrc+R77Dy2drpHY5iUbpHmNjKfIwuJY27Gk5Wk2bfwS5LpO8lfgr/T3JVjGLx0cLppnEMba9gSSXENaGtGpJJAsFkwTZ2h1iLgGzhZwvrYjofBQXeXWTTS01DSSOZNKXzOc1xaWsia4tuWm4DnX9rQt1u+x81uHxSOP4xo4Ut+fEj7JJ8SLO+covrYl0mqan/e76Mkl0uq4kbNjGJVUPpU1PTUeRmWB2R8kjr6ud3Xa7v0A5XJWTszVT0OKPw+WokqInQ8eB8hzSssbFjndRo76ota5TMS6Flx1texPl8usPGXltNMQSCIpCCNCCGkgg9CqvwHA6ifCBWsxOtbOGTSZTMXRHhOeA0tOuoYOZOp5dEbsVp0lNZm7apepbt0uophWPvrMFNSezI6nmJLdLPYHtLm25dptx3XWowrEJTsyZTLIZfR5zxC93EuHPsc973FhrfomYncvn1sWEvl1FcKxt0GBx1LyZHspGynMSS9wjv2nHU3PMqOYTsnV11GysOKVLauVvFjAky07bm7WGNo5W7uV+RtqzBUeOZ2SdizkWLhjJBCwTOa6UNaJHMBDS62paDyBPRRTePgrjTz1bKyqifFCcrIpSyIlpJu5oFyTexNxyCluyKQgpSytk1S6iG77AyyCGpdV1UzpoIy5kspfG0vDXksaRcHpzOhK0dFTzY3WVZfWTwU1NKYI2QP4Zc5tw573W15X5e+tpbWLl9yrvXRcWWWigmxmIT09fU4dPO6dsTGzQyP1kyOy3a49bZxz7j0IA0eNVLH4zVx1OJz0kTI4XR5KgxNzFjLgA3HUnQJm0LLDtyavyv8AT3LXRQTdTi008VSJJn1EUU7mQTPvmkZqdSdT7068s9vL97t66SWXEhJK94ZWStZmcXBrQXWa257I8AikVnQcc13wt8ycXRVphtJLjlRVvkrKiCCCZ0EMcD+Hqzm95scxOh9p1ACl+yWHVVPAY6uobO5r3cOTXOY/eiQkau59/dc2uidyKlJQ4vXoby6KrN42MVUtW+OjlewUMHpM2RzgHOLmkMcGntWZ2rHpmViYFirauminZ6sjGv8AIkat8wbj2Ind2E6LhBSfP5f+meiIrGIREQBERAEKIgIhiGATPxymqmsHAjgfG92Ztw48Wwy3ufWbrbqtxtVgAxCjlp3Oy8QCzrXyuaQ5pt1FwLjuutuiixpvJXT6cCtpKXGn0voRgpwCzguqeLzjtlJyetmLdL29gU32dwVtFSxU7DcRtDb8sx1LnW6XcSfatkiJWLTquatZLnoRPanAZajEMOlYwOjgfMZSS0ZQ9rA3Qm7tQeS/OJbPSuxijqWRjgxRTNkcC0Wc5rw3s3ueY5BS5EsQq0kkuia9b+5DttNmp5J6etoyz0imzDJIbMkjde7b9Dq4dPWOosFpqKkqsbnpp6gQR0tPJxGtilExllaRzc0kAAgd1hfne4ski6x6DDYqdmSGJkbAScrGhrbnUmw0UZdS8a7jG1tVwfQ0O8jBZa3DpYYGh0jjGQC4N9V7XHVxA5BbTCsAgpw0x00Mb8oBcyNjXcte00arZoptrcy3jy5OQVe1GzlbQVNS+jghqqarJfJDI4MLXuvm9bsuabnTXQgW0ubCRGrkwqOF+8g2wWyk9NUVFTURwQGcMa2CEdiMN8uyPZe5ufBZeB4BNFi9fUPYBFM2ERuzNOYsa0O7INxqDzClyIkkWlWlJtvmrfT2K7fsBJX4hVVFW6aFt2x03Bla1xjaCCXFt7A6G2mriszYvZWbDKypjaHPo5QySN7ntLxIAA4OGhJNzrb3rVOEUZVxJeIm45Xwta3gQOuwCtoa+aqoI4546kN40L38Mh7eTmuOnefnHTkRkbLbOVLq6SvrgxkrmcGKJhzNjZcE3d1OnQn1neAE0RModeTVtOFr87GJisBkglY0Xc6N7QPFzSBr5lVrg+E4vFh4oG0kEbS2RhmfMCQ2Vzi45WE62eQNCrVRS1cinVcFayfPXuNJhGzTafD20YcSBE6MutqS8HO4DpcucbKvWUeJQ0pwgR0ri5jwyQzgPMLnEufwic1tXC9tO421t1YzsNiMomMTDK1pYJMozhpuS0O5ganTxUOJanXcW29b6+fU18GzjRhzaJ7rt4Agc4aE9jIXDu71DKfDcZp6X0GKOAtaDHHVCXKWxm9jk9YOANrgaeNrqzEUtFY1nG90nrfXqYuF0rooY2SSmV7WtDpHc3uA1ce65WBtjh76mgqYom5nyRua0XAuTy1OgW5RSZqTUsxq9l6J8FFTRSCz44Y2OFwbOa0Ai40OqibsCr8NrKiWhiiqIKp3EdE9/DdHIbkkE6EEk/YLaXNgIosXjVabfXiQ7Y3ZqoZUz1taWConDWBjDdkUbbWbfqey3v8AV5m5XnBsdxMYq6iopopIJI4REXiN/aa1gdZrrlp0OtlNUUZUS60rt9Vb6ex5QUzY2hrGNa0cmtADR5AaBRXYTAJqSSvdMwNE9VJLHZzXXY4kg6HTnyKl6KbFFNpNdSvmYJX4ZU1LqGCKpgqXmbK+Thuikd63MjM3Xv5AcrayDZDDqqCncayYyzPe6QtBu2MO1EbCbac/AXsNApCihKxedVyVml489Cs8G3YvqeNPXyTxTzyvc5kMzQ3IfVa4tBDubhz5WHet9u7wSooI5qaZv4pkrjTPzNOaN5J1AN2m4vqB657lLkRRSJniJzTT4fS3QIiKxgEREAREQBERAEREAREQBERAEREAREQBERAEREAREQBERAEREAREQBERAEREAREQBERAEREAREQBERAEREAREQBERAEREAREQBERAEREAREQBERAEREAREQBERAEREAREQBERAEREAREQBERAEREAREQBERAEREAREQBERAf/9k=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0" name="AutoShape 7" descr="data:image/jpeg;base64,/9j/4AAQSkZJRgABAQAAAQABAAD/2wCEAAkGBhQPEBQUEhAUFBQVFxQVFRcXFhcXFBYXFRkYFRYXFhYXHCgfFxkjGhcWHy8gJCcpLCwsFh8xODAqNycrLCkBCQoKDgwOGg8PGiolHyQsLywsLCwvLy0vLDUpNSosLCwsLCwsKSwsKSwpLCwwLCwpKiwsLCwsKSwpLCwsLCwpLP/AABEIAJEBWwMBIgACEQEDEQH/xAAcAAEAAgMBAQEAAAAAAAAAAAAABgcEBQgDAQL/xABIEAABAwIDBQQDCg0EAwEBAAABAAIDBBEFEiEGBxMxQSJRYXEUMoE1QlJyc4KRkqGzFSMzNENTVHSTsbLC0iRiwdGDotMXFv/EABoBAQADAQEBAAAAAAAAAAAAAAABAgMEBQb/xAA1EQACAQIDBQYEBgIDAAAAAAAAAQIDEQQSIQUTMUFRMmFxgZHRIqGxwTM0QlKC8BUjFKLx/9oADAMBAAIRAxEAPwC8UREAREQBERAEREAREQBERAEREAREQBERAEREAREQBERAEREAREQBERAEREAREQBERAEREAREQBERAEREAREQBEWBjziKWcgkERSkEaEEMdYg9EJSu7Gei5TG0FTb86n/AI0n+Sfh2o/ap/4sn+Sx3vcev/ipfuR1Yi5S/DlR+0z/AMWT/JPw3UftM/8AFk/yTe9w/wAVL9x1airrclVPlopjJI95E5F3OLjbhxm13HkpziuLRUsTpZpBGxvNx+wAcyT0A1K1TurnmVaThUcOJmIqS2n31zSksomiFnLiOAdK7xDTdrPtPiFAK7HKioN5qiWQ/wC6RxHsBNh7Fm6qXA7qWzakleTsdVhy+rkmOZzTdrnNPO4JBv5hSTBN5NdSEZah0jR7ya8jbd1yczfYQoVVGk9lzS+GV/kdJIoXsVvOgxIiNw4NR+rJu1/fw3dfimx87XU0utU0+B5dSnKnLLJWYRaPbiQtw2rc0lpEEpBBIIIadQRyK5vOOVH7TP8AxZP8lSU8p14bBvEJtO1jqxFyn+Haj9qn/iyf5L0g2mqozdtZUA94mk/y1Vd73HV/ipfuR1QiozZbfPUQuDaz8fEdC4ANmb4i1g/yNj4q6sPxCOoiZLE8PY8BzXDkQf5eXSy0jJS4Hn18NUoO0vUyUVF738WmixMtjnlY3hRGzJHtbc5rmzTZY+6rGJ5cVhbJUTPaWzXa6R7mm0biLgmyrvNbHQsC3S3t+Vy/EReVRUtja573BjWglznGzQBzJJ0AWh556oqm2p33BpLKGMPtpxpAcvzI9CfN1vIqvcQ29r5zd9bNr0Y7ht+rHYLN1Ej0aWzqs1d6eJ02i5Vi2hqWG7auoB7xNID/AFKRYNvZr6YjNMJ2dWygE+x4s4HzJ8lCqo0lsuol8LTOiEUR2N3lU+JWZ+Snt+ScfWtzMbuTx4aHw6qXLRNPgebOEqbyyVmERFJQIqe31bVPbPFTQyvZkbxJCxxaSX6MaS0jk0E2/wB4Vafhyo/aZ/4sn+SylUs7HpUdnyqwU72udWIqP3PbVyNrjBNK97Z22bne51pGXcLZjpduceJyq8ArxlmVzkxFB0J5WERFYwCIiAIiIAiIgCxcUpjLBLG2wL43sF+V3NLRe3TVZSISnYosbiq39fS/Wl/+aie1mykuGTthmfG5zmCQFhcW2Jc23aaDe7SuoFRW/P3Rj/d2feSrCcEldHtYPGVatXLJ6EBoaUzSxxggGR7GAnkC9waCfpVjncPUftcP1XqA7PfnlN8vB941dVKKcVLia4/E1KMoqDIdsLs2cFo5hUTRlud0xe24a1oY0G9x0ykqm9udtJMUqC4kthYSIY+4fCcPhnr3cumtk778eMVLHTNNjO4uf8nHY29ry36pVW7GbO+n1bInHLGAZJncssTNXG/S+jb9M10m/wBKKYOKs8TU4mRs3sW6qjdUTStpqRhs+Z/U8ssTffu6eemp0W/w59Hcsw7Bpa8t0M1RmLb8vUaMjR55StzgeEfh+pzuaY8NpTw6eFt2h9gO7lcWLjzs4NHUq16SjZExrI2NYxos1rQA0DwA0CtGBliMW07S49L2S8batlPzsnaLzbLQFnXhMs+3gY8xH0LTDZyhxIltC99JVa/6WoN2PI5tjkOod4G58BzV/wBlFdttgYcRYXACOpbrHMNDccg8jVzftHMdxs4GFLGWf7e9Nv1Tuc81dJJTSlkjXRyxu1B0c1w1BBHsII8CFe263bs4hCYpj/qIgMx/WM5CS3ffR3iQethAsVididFMZm2xHDtJvhTQNJBLrc3MIJv4f71FNk8dNDWQzgmzHDOO+N2kg+qT7QFlF5X3HpVYLE0mmviX99GdC7ee5lZ+7y/0lcyFdM7dOvhdYR+zy/0lczFTV4mWy+xLxLB3Y7AU+KRTPnfK0xva1vDc0CxbfXM0qQ4xuJjyk0tS8O6NlDXNPhmYAW+divTcL+b1XyrP6FaavGKcTlxOKq068lGWiOT8TwySlmfDMwskYbOafpBB6gixB6gqzdxm0LhJLSON2lpmj8CCGyAeYLT80961m/HJ+EI8ts3Abnt8d+W/jb7LLXboSfwtDb4E1/Lhu/5ss18M7HoVXv8ACuUlyv6GRvo91D8jF/csbdF7rwfFm+7esnfR7qn5GL+5Y26L3Xg+LN929P1+YX5P+P2Oh3OsLk2C593k7fuxCUxROIpWHsgfpXD9I7w+CO7XmdLH3w7QmloOGw2fUO4fiGAXkPtFm/PVAq9WXI5dm4dP/bLyClmA7sK6taHthETDyfMcgI7w2xcR42sphuj3fscxtbUsDrn8Qxwu0AG3FI6m47Pda/UWt2yrCnfVl8VtBwk4U+XMoubcbWht2zUzj3ZpB9BMdlDsc2ZqaFwbUwOjv6p0LHfFe24Ple66mWJieFxVMTopo2vjeLOaf5juI6EahXdJcjmp7TqJ/HqjlKKUscHNJa4EEEEggjUEEagg9V0Buu23diMDmTA8aHKHPt2ZGn1XXGgfpqPaOdhGaDcb/q38Wb/StN4w38rIDrlcbWZbkSNTbQC+lp4ZhUVLG2OGNsbG8mtFh5nvJ6k6lRTi0y+OxNGrFKOr69DLXnUTCNjnONmtBc4nkABcn6AvRQXfBj/o2HOjabPqDwh35PWkP1ez89at2VzzKVN1JqC5lH7Q4wayqmnd+keXAdzeTG+xoaPYtei2v/8APSeg+mfo+NwfblzZvK/Z81x8T634YJLyRg0Fa6CVkrDZ8bmvb5tIcP5LqjCcRbUwRzM9WRjXjycL2PiOXsXKCu7chj/FpZKZx7UDszPk5Ln7H5vrBa0nrY83adLNBTXL7lmIiLoPACIiAIiIAiIgCIiAKit+fujH+7s+8lV6qit+fujH+7s+8lWdTsnobO/HXgyFbPfnlN8vB941dVLlXZ788pvl4PvGrqpVpczfavaiUNvuqc2JNb0ZBGPa5z3H+YWFsoeDhOKTDRzhBTg9Q2R1n/SHD6Fst+VGW18UltJIWj2sc4H7HNWt2Mb6Rh2J0o1eY4qlg6ngOu+3jbKPaqPts64W/wCLDppf11LQ3V4xSvoIYIZWmWNl5WHsvD3Euecp9ZuYntC45KbXXJEM7mODmOLXNN2uaSHA94I1BVl7Jb6ZYbR1rTMzlxW2Eo+M3k/z0PmrxqLgzkxWz53c4a93MuxFgYPjsFZGJKeVsje9p1B7nA6tPgQCs662PJaadmVnitOINpobDs1kDmSjo7syNN/4Uapeqp+HI9nwXOZ9Ulv/AArkrq5tRtGZL/isPp3ukd0Ba15dr3gy2+Ye5UzPMXuc883Fzj5kkn+a5pn0WCv/ANV97fI6BrakybOF55uoAT58IXXPhXQ+MURg2fkiIsWUWU+YiAP23XPBU1OKK7O4Tt1J9u13gwYXFMyaOV5ke1w4YYQAG21zPGq3+L79xlIpaV2Y8nTEWHjkYTf6wVW0GDT1F+DTyy5efDje+1+V8oNlnwbEV7zZtBUX8YnNH0vACqpStZGlTDYdzc58fE1mIYhJUSvlleXyPOZzjzJ/4HQDkAAFaW4/Zp2aSseLNymKK/vtQZHDwGUN883csPZfcnNI5r61wiZzMbCHSO8C4dlg8iT5K5qSjZDG2ONoaxgDWtAsAByAV4Qd7s5MbjIZN1TKG30e6p+Ri/uWNui914PizfdvWTvo91T8jF/csbdF7rwfFm+7eq/r8zqj+T/j9jd796omrp476NhLreL3kH7sKtIo8zg0c3EAeZNlZW/elIrKeS2joS2/ix7ifvAq1jeWkEcwQR5jUKJ9pmuC/LxsdY0NI2GJkbBZsbWsaO4NAaPsC91i4XiDaiGOVhu2RjXjycAf+VlLqPl3e+oREQgIseXEI2SNjdIwSPDixhcA5wbbMWjmbXHJe4KA+lc/74ce9JxAxtN2U7eGO7Oe1IfO9m/MV37QYu2jpZp3co2OdbvI9VvtdYe1ctVE7pHue83c4lzj3ucbk/SSsar0setsylebqPlofljC4gAXJNgBzJOgAXRR2JH4G9BsM3Btfpxvymb+Lr5Ln3C8QNPNHM1rXOjcHtDwS0luouAQTY2PPopx/wDuFd+rpv4cn/1VINLid2MpVajju+WvmV85pBsRYjQjqD1Ck27fHvQsRhcTZkh4MndlksAT5Oyn2LQ4lXGomklc1rXSPc9waCGguNzlBJIF7nn1WMs07M7Jw3kHGXNHXIX1R7YLH/TqCGUm78uSTv4kfZcT52DvnKQrt4nyMouMnF8giIhUIiIAiIgCIiAKit+fujH+7s+8lV6qit+fujH+7s+8lWdTsnobO/HXgyFbPfnlN8vB941dVLlXZ788pvl4PvGrqpVpczfavaiQPfBs2auh4rBeSmJkt1MZFpAPYA75ipbZjH30FVHOzXIe03o9jtHt9o+0A9F1I5t1Q28zdy6ikdUU7CaZxuQP0BPQj9XfkenI9LqkX2kMBXi4ujPg+HsavbPZZsYFZR/jKKY5mkfoXHnFIPe2Ogv5cxrE1utm9rZ8Pc7hEOjfpJE8ZopBy7Te+2lxr7NFu3VeD1er4qihkPPhWlgv4NILgPAABZaPgeopTpfDJNrqvuvYi2F4vNSSCSCV0bx1aeY7nDk4eBBCsmh3zVM8HBZS56x9mROZq0k83GM65hztfL1NgLGODCMHj1diVTKPgx05Y4+2QWX6m28ipWOjwul9GzDK6okIfUuHgdRH7CfCxVlePMxqxhW4Qu+r09eZkbRTDCqN9EJBJWVJD654N8jfWbDm6kk3Pm74QtqN3mzhr6+JhF42ESy92RhBt851m+09y0+HYbNWTCOJjpJZCT3k35uc48hrcuK6I2E2MZhdPkBDpX2dM8e+d0Df9rbkD2nqpisz7jPEVVhqbje8n/b+x67e+5dZ8hL/AElczFdNbfe5dZ8hL/SuZSlXiU2X2JeJcm4QfiKr5SP+gq1LKrtwo/09V8qz+hWktYdlHmY38eQREVzkKA30e6p+Ri/uWNui914PizfdvWTvo91T8jF/csbdF7rwfFm+7eub9fmfSR/J/wAfsWXvi2eNTQcVgu+mdxPExkWkHsFnfMVBLrh7AQQRcHQg8iFz7vJ2Adh0xkiaTSyHska8In9G7w+Ceo05jW1WPM5dm4hL/VLy9jc7qd4raYCkqn5YiSYZD6rC43LHno0nUHoSb6HS6WPBFwbg6hcjre4HtvWUIywVL2sHJjrPjHk14Ib7LKI1LaM1xWz95LPTdmdOrW47tBDQwmWeQMaOXwnHo1jebneH8lRs++HEXCwljb4tibf/ANrj7FFMSxaaqfnnlfK/ve4mw7h0aPAaKzqrkc1PZk2/jencbHa3aqTEat07rtAsImg/k2N1aAR765JJ7z5Kb7tt5VXJURUkrTUtebB5NpWAC5c53v2gAnXXx6Kro4y4gNBJJAAAuSToAAOZV9brtgjh8RmmA9IlFiOfCZzyX+ETYu8gOlzSF27nZjdzTo5WvA1W/LHskMNK06yHiv8AiM0aD5v1/wDGqYUh2+x707EJpQbsDuHH3ZI+yCPM3d85aBjC4gAXJIAHeToB9KrN3Z0YSluqST8Wfi/imYd4+ldP7PbLQ0tLDEYo3OjY1rnFjSXOt2zcjq65WzGGxD9DH9Rv/S03T6nC9qxT0j8zk3MO8L6uqsRwOKeGSJ0bMsjXMNmi4DgRcacxdcu19E6CWSJ4s+N7mO82ktP8lSUMp2YXFrEX0tYsrcZj+SaWlcdJBxY/js0eB4ltj/41dC5UwHFnUdTDO3nE9rrd45Ob7Wkj2rqalqGyMa9hu17Q5p6FrhcH6CFrSd1Y8raVLLUzrmeqIi1PMCIiAIiIAiIgCo/fbSPfiEZbG9w9HYLta4i/El6gK8EVZRzKxvh625nnSucu4Bh0oq6cmGQATwk9h36xvguoV9siiMcppisS8Q02rWC/L4w4EEAg6EHUEHmCF+kVzkK22o3LQVBL6V/o7zqWWzQk+A5s9lx4KA1+6LEYibQNlA6xyMP2PLXfYuh0WbppndSx9amrXv4nNcG7TEXmwopB8YxtH0ucFJsE3HVEhBqpmQt6tZ+Mk8r6Nb53d5K7kRUkaT2lWkrKyNNs3slT4dHkp48t7ZnnWR9vhO6+QsB0AW5RFoedKTk7s0G3rScMrABc8CTQc+S5sNBJ+qk+o7/pdZJZZyhmO3C4x4eLVr3Kz3FwOZS1GZrmkzD1gR7xverMRFeKsrHNWqb2bn1CFEUmRQu+Oke7FCWxvcOFFqGkj33UBY26ake3FoS6N4GWbUtcB+Td1IXQdl8ss93rc9FY57ndZeVj6vKqpWyscyRrXscCHNcAWkHmCDzC9UWh5xUe1O5G5L6GQDrwZCbDwZJqfY76VX2IbDV1OSJKKbTq1hkb9aO4XTq+WWbppno0to1YKz18TlSLA6h5s2mnce4RSE/Y1SLBt1NfUkXg4Derpjl/9Bd5+gea6KXyyhUkaT2pUa+FJEP2N3Z0+G2f+Wn/AFjgBl6Hht9556nx6LO3gYw6kw+Z8YJkc3hx5QSc0nZuLdwu75qkaWWlrKyPPdWUp556nJv4Ol/UyfUd/wBKWbr9mnz4lEXxuDIbzOzNIF2WyDUc85afYV0NZFmqVmehU2lKcXFRtfvPgX1EWp5QVE75tnXRVwmYwltQwE2BP4yOzXcu9uQ/Sr2RVlHMrHRh67oTzo5NFBL+qk+o7/pXxufxZ01AIpGuD6c8PtAglh7UZ17hdvzFOrJZVjDK73OjE43fwyuNvMIiLQ88IiIAiIgCIvOphzsc3MW5gW3abOFxa7T0IQHol1U1ds8+PF6eiGJV5ilhfI5xqDxA5vEsAbWt2B071L9qMRdhGFPcx75HxNaxj5TneXPcGhzzbtEZr+NlVPqdEqNnFRd2zdDG4/SfR9eJlz9CMunOxu3n74C/S62Cq+fYWeKjNYMRqfTWxmoJLxwi7JmczJb4Iy3vbTlbRTfY7HDXUMFQ4AOkZ2gOWZpLHW8MzSifUipSUVmi7rg/E3KXUB3hY/6FX4a98z44M05msX5XACMDM1vrWJ7jzWHDtpHXY3RikqXvh4c4kaOIxhdke5uZjgA46A3smZErDycVLlZv0v7FlL5dQXbfEZ5q6kw+CZ0AnD5JZWaSZGZjlael8jvs6XB0u01BPg74RFW1c0FU51O9kkgdK10jbNfC82DXi9wdNWi5sdDlYmFDNbXV8EWrdfLqv9szUUeAAOmeKhjadr5GyOzl2dod273PUX6qOyYoKapofQcWqKt8ssbJYXy8ZmR1sxNhZtrnxHPSxUOViYYZzjdPr8voXGvl0CrODiYvUVsk1dNTUdJI6JjYZOFfh3zySPtysL69/S2tm7GVOnnu27JFmpdQ3d/MWmeL8JRVsbSHQkPzzMYbi0ruutrc+R77Dy2drpHY5iUbpHmNjKfIwuJY27Gk5Wk2bfwS5LpO8lfgr/T3JVjGLx0cLppnEMba9gSSXENaGtGpJJAsFkwTZ2h1iLgGzhZwvrYjofBQXeXWTTS01DSSOZNKXzOc1xaWsia4tuWm4DnX9rQt1u+x81uHxSOP4xo4Ut+fEj7JJ8SLO+covrYl0mqan/e76Mkl0uq4kbNjGJVUPpU1PTUeRmWB2R8kjr6ud3Xa7v0A5XJWTszVT0OKPw+WokqInQ8eB8hzSssbFjndRo76ota5TMS6Flx1texPl8usPGXltNMQSCIpCCNCCGkgg9CqvwHA6ifCBWsxOtbOGTSZTMXRHhOeA0tOuoYOZOp5dEbsVp0lNZm7apepbt0uophWPvrMFNSezI6nmJLdLPYHtLm25dptx3XWowrEJTsyZTLIZfR5zxC93EuHPsc973FhrfomYncvn1sWEvl1FcKxt0GBx1LyZHspGynMSS9wjv2nHU3PMqOYTsnV11GysOKVLauVvFjAky07bm7WGNo5W7uV+RtqzBUeOZ2SdizkWLhjJBCwTOa6UNaJHMBDS62paDyBPRRTePgrjTz1bKyqifFCcrIpSyIlpJu5oFyTexNxyCluyKQgpSytk1S6iG77AyyCGpdV1UzpoIy5kspfG0vDXksaRcHpzOhK0dFTzY3WVZfWTwU1NKYI2QP4Zc5tw573W15X5e+tpbWLl9yrvXRcWWWigmxmIT09fU4dPO6dsTGzQyP1kyOy3a49bZxz7j0IA0eNVLH4zVx1OJz0kTI4XR5KgxNzFjLgA3HUnQJm0LLDtyavyv8AT3LXRQTdTi008VSJJn1EUU7mQTPvmkZqdSdT7068s9vL97t66SWXEhJK94ZWStZmcXBrQXWa257I8AikVnQcc13wt8ycXRVphtJLjlRVvkrKiCCCZ0EMcD+Hqzm95scxOh9p1ACl+yWHVVPAY6uobO5r3cOTXOY/eiQkau59/dc2uidyKlJQ4vXoby6KrN42MVUtW+OjlewUMHpM2RzgHOLmkMcGntWZ2rHpmViYFirauminZ6sjGv8AIkat8wbj2Ind2E6LhBSfP5f+meiIrGIREQBERAEKIgIhiGATPxymqmsHAjgfG92Ztw48Wwy3ufWbrbqtxtVgAxCjlp3Oy8QCzrXyuaQ5pt1FwLjuutuiixpvJXT6cCtpKXGn0voRgpwCzguqeLzjtlJyetmLdL29gU32dwVtFSxU7DcRtDb8sx1LnW6XcSfatkiJWLTquatZLnoRPanAZajEMOlYwOjgfMZSS0ZQ9rA3Qm7tQeS/OJbPSuxijqWRjgxRTNkcC0Wc5rw3s3ueY5BS5EsQq0kkuia9b+5DttNmp5J6etoyz0imzDJIbMkjde7b9Dq4dPWOosFpqKkqsbnpp6gQR0tPJxGtilExllaRzc0kAAgd1hfne4ski6x6DDYqdmSGJkbAScrGhrbnUmw0UZdS8a7jG1tVwfQ0O8jBZa3DpYYGh0jjGQC4N9V7XHVxA5BbTCsAgpw0x00Mb8oBcyNjXcte00arZoptrcy3jy5OQVe1GzlbQVNS+jghqqarJfJDI4MLXuvm9bsuabnTXQgW0ubCRGrkwqOF+8g2wWyk9NUVFTURwQGcMa2CEdiMN8uyPZe5ufBZeB4BNFi9fUPYBFM2ERuzNOYsa0O7INxqDzClyIkkWlWlJtvmrfT2K7fsBJX4hVVFW6aFt2x03Bla1xjaCCXFt7A6G2mriszYvZWbDKypjaHPo5QySN7ntLxIAA4OGhJNzrb3rVOEUZVxJeIm45Xwta3gQOuwCtoa+aqoI4546kN40L38Mh7eTmuOnefnHTkRkbLbOVLq6SvrgxkrmcGKJhzNjZcE3d1OnQn1neAE0RModeTVtOFr87GJisBkglY0Xc6N7QPFzSBr5lVrg+E4vFh4oG0kEbS2RhmfMCQ2Vzi45WE62eQNCrVRS1cinVcFayfPXuNJhGzTafD20YcSBE6MutqS8HO4DpcucbKvWUeJQ0pwgR0ri5jwyQzgPMLnEufwic1tXC9tO421t1YzsNiMomMTDK1pYJMozhpuS0O5ganTxUOJanXcW29b6+fU18GzjRhzaJ7rt4Agc4aE9jIXDu71DKfDcZp6X0GKOAtaDHHVCXKWxm9jk9YOANrgaeNrqzEUtFY1nG90nrfXqYuF0rooY2SSmV7WtDpHc3uA1ce65WBtjh76mgqYom5nyRua0XAuTy1OgW5RSZqTUsxq9l6J8FFTRSCz44Y2OFwbOa0Ai40OqibsCr8NrKiWhiiqIKp3EdE9/DdHIbkkE6EEk/YLaXNgIosXjVabfXiQ7Y3ZqoZUz1taWConDWBjDdkUbbWbfqey3v8AV5m5XnBsdxMYq6iopopIJI4REXiN/aa1gdZrrlp0OtlNUUZUS60rt9Vb6ex5QUzY2hrGNa0cmtADR5AaBRXYTAJqSSvdMwNE9VJLHZzXXY4kg6HTnyKl6KbFFNpNdSvmYJX4ZU1LqGCKpgqXmbK+Thuikd63MjM3Xv5AcrayDZDDqqCncayYyzPe6QtBu2MO1EbCbac/AXsNApCihKxedVyVml489Cs8G3YvqeNPXyTxTzyvc5kMzQ3IfVa4tBDubhz5WHet9u7wSooI5qaZv4pkrjTPzNOaN5J1AN2m4vqB657lLkRRSJniJzTT4fS3QIiKxgEREAREQBERAEREAREQBERAEREAREQBERAEREAREQBERAEREAREQBERAEREAREQBERAEREAREQBERAEREAREQBERAEREAREQBERAEREAREQBERAEREAREQBERAEREAREQBERAEREAREQBERAEREAREQBERAEREAREQBERAf/9k=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4582" name="Picture 7" descr="C:\Users\Administrator\Desktop\TOPICA\TOPICA-ED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36883" y="178787"/>
            <a:ext cx="2270070" cy="95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673"/>
            <a:ext cx="9144000" cy="1012666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719432"/>
              </p:ext>
            </p:extLst>
          </p:nvPr>
        </p:nvGraphicFramePr>
        <p:xfrm>
          <a:off x="457199" y="1261241"/>
          <a:ext cx="8324194" cy="5439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198" y="1261241"/>
            <a:ext cx="3468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Partners with 6 universities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13,000 students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1,000 have graduated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1,000 industry instructors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250 full time &amp; 100 part-time staff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666748"/>
            <a:ext cx="1773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 intakes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&gt; 150 registered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61 on seats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18 companies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1777" y="4005029"/>
            <a:ext cx="22229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1,000 students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50,000 online users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7 franchises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64 locations</a:t>
            </a:r>
          </a:p>
          <a:p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24" y="47297"/>
            <a:ext cx="9017876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37338" cy="2810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0"/>
            <a:ext cx="2506662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3394075"/>
            <a:ext cx="2503487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5233988"/>
            <a:ext cx="250348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1717675"/>
            <a:ext cx="250666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0457"/>
            <a:ext cx="6637338" cy="4116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13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>
          <a:xfrm>
            <a:off x="0" y="-2"/>
            <a:ext cx="9134475" cy="944563"/>
          </a:xfrm>
          <a:solidFill>
            <a:schemeClr val="accent1">
              <a:lumMod val="75000"/>
            </a:schemeClr>
          </a:solidFill>
        </p:spPr>
        <p:txBody>
          <a:bodyPr bIns="91440"/>
          <a:lstStyle/>
          <a:p>
            <a:pPr algn="ctr" eaLnBrk="1" hangingPunct="1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Entrepreneurship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EcoSystem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3"/>
          <p:cNvSpPr>
            <a:spLocks noGrp="1"/>
          </p:cNvSpPr>
          <p:nvPr>
            <p:ph sz="quarter" idx="4294967295"/>
          </p:nvPr>
        </p:nvSpPr>
        <p:spPr/>
        <p:txBody>
          <a:bodyPr/>
          <a:lstStyle/>
          <a:p>
            <a:pPr marL="273050" indent="-273050" eaLnBrk="1" hangingPunct="1"/>
            <a:endParaRPr lang="en-US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415"/>
            <a:ext cx="9144000" cy="567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69687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ChangeArrowheads="1"/>
          </p:cNvSpPr>
          <p:nvPr/>
        </p:nvSpPr>
        <p:spPr bwMode="auto">
          <a:xfrm>
            <a:off x="0" y="1143000"/>
            <a:ext cx="2514600" cy="5715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362200" y="1143000"/>
            <a:ext cx="2514600" cy="5715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Hospital management software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Chemical for water and solid waste treatment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Online/mobile dating community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Mobile news service, contextual ads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Online/mobile manga community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PC repair on-call service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LED billboards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Value added mobile content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Elearning software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endParaRPr lang="en-US" sz="1300" b="1">
              <a:cs typeface="Arial" pitchFamily="34" charset="0"/>
            </a:endParaRP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pitchFamily="2" charset="2"/>
              <a:buNone/>
            </a:pPr>
            <a:r>
              <a:rPr lang="en-US" sz="1300" b="1">
                <a:cs typeface="Arial" pitchFamily="34" charset="0"/>
              </a:rPr>
              <a:t>Online communities</a:t>
            </a:r>
          </a:p>
        </p:txBody>
      </p:sp>
      <p:pic>
        <p:nvPicPr>
          <p:cNvPr id="37891" name="Picture 4" descr="2%20_%20So%20Hoa%20benh%20vi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684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 descr="Tuan%20lin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12950"/>
            <a:ext cx="16764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6" descr="vn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5907088"/>
            <a:ext cx="10572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5359400"/>
            <a:ext cx="12858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8" descr="Untitled-u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437313"/>
            <a:ext cx="10668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9" descr="logo_iec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953000"/>
            <a:ext cx="12954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43400"/>
            <a:ext cx="6096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259" name="Rectangle 11"/>
          <p:cNvSpPr>
            <a:spLocks noChangeArrowheads="1"/>
          </p:cNvSpPr>
          <p:nvPr/>
        </p:nvSpPr>
        <p:spPr bwMode="auto">
          <a:xfrm>
            <a:off x="228600" y="2667000"/>
            <a:ext cx="1905000" cy="381000"/>
          </a:xfrm>
          <a:prstGeom prst="rect">
            <a:avLst/>
          </a:prstGeom>
          <a:solidFill>
            <a:srgbClr val="A5002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entury Gothic" charset="0"/>
                <a:ea typeface="ＭＳ Ｐゴシック" charset="0"/>
                <a:cs typeface="Arial" charset="0"/>
              </a:rPr>
              <a:t>Noi.vn</a:t>
            </a:r>
            <a:endParaRPr lang="vi-VN" sz="1400" b="1">
              <a:solidFill>
                <a:schemeClr val="bg1"/>
              </a:solidFill>
              <a:latin typeface="Century Gothic" charset="0"/>
              <a:ea typeface="ＭＳ Ｐゴシック" charset="0"/>
              <a:cs typeface="Arial" charset="0"/>
            </a:endParaRPr>
          </a:p>
        </p:txBody>
      </p:sp>
      <p:sp>
        <p:nvSpPr>
          <p:cNvPr id="821260" name="Rectangle 12"/>
          <p:cNvSpPr>
            <a:spLocks noChangeArrowheads="1"/>
          </p:cNvSpPr>
          <p:nvPr/>
        </p:nvSpPr>
        <p:spPr bwMode="auto">
          <a:xfrm>
            <a:off x="228600" y="3200400"/>
            <a:ext cx="1905000" cy="381000"/>
          </a:xfrm>
          <a:prstGeom prst="rect">
            <a:avLst/>
          </a:prstGeom>
          <a:solidFill>
            <a:srgbClr val="A5002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entury Gothic" charset="0"/>
                <a:ea typeface="ＭＳ Ｐゴシック" charset="0"/>
                <a:cs typeface="Arial" charset="0"/>
              </a:rPr>
              <a:t>Baomoi.vn</a:t>
            </a:r>
            <a:endParaRPr lang="vi-VN" sz="1400" b="1">
              <a:solidFill>
                <a:schemeClr val="bg1"/>
              </a:solidFill>
              <a:latin typeface="Century Gothic" charset="0"/>
              <a:ea typeface="ＭＳ Ｐゴシック" charset="0"/>
              <a:cs typeface="Arial" charset="0"/>
            </a:endParaRPr>
          </a:p>
        </p:txBody>
      </p:sp>
      <p:sp>
        <p:nvSpPr>
          <p:cNvPr id="821261" name="Rectangle 13"/>
          <p:cNvSpPr>
            <a:spLocks noChangeArrowheads="1"/>
          </p:cNvSpPr>
          <p:nvPr/>
        </p:nvSpPr>
        <p:spPr bwMode="auto">
          <a:xfrm>
            <a:off x="4724400" y="1143000"/>
            <a:ext cx="4419600" cy="5715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lIns="92075" tIns="46038" rIns="92075" bIns="46038"/>
          <a:lstStyle/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Implemented in 30 hospitals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Received investment from </a:t>
            </a:r>
            <a:r>
              <a:rPr lang="en-US" sz="1300" b="1" dirty="0" err="1">
                <a:latin typeface="Century Gothic" charset="0"/>
                <a:ea typeface="ＭＳ Ｐゴシック" charset="0"/>
                <a:cs typeface="Arial" charset="0"/>
              </a:rPr>
              <a:t>Fintec</a:t>
            </a: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Graduated with good revenues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Won research prize from World bank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Graduated with good revenues</a:t>
            </a:r>
          </a:p>
          <a:p>
            <a:pPr marL="342900" indent="-34290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Raised venture capital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Acquired by YAN TV in 2010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Raised venture capital, strong revenues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Raised venture capital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Graduated with good revenues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Franchised to 40+ provinces</a:t>
            </a:r>
          </a:p>
          <a:p>
            <a:pPr lvl="1">
              <a:spcAft>
                <a:spcPct val="10000"/>
              </a:spcAft>
              <a:buClr>
                <a:srgbClr val="FC0128"/>
              </a:buClr>
              <a:buSzPct val="75000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Graduated with good revenues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Received angel investment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Graduated with good revenues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Failed</a:t>
            </a: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endParaRPr lang="en-US" sz="1300" b="1" dirty="0">
              <a:latin typeface="Century Gothic" charset="0"/>
              <a:ea typeface="ＭＳ Ｐゴシック" charset="0"/>
              <a:cs typeface="Arial" charset="0"/>
            </a:endParaRPr>
          </a:p>
          <a:p>
            <a:pPr marL="742950" lvl="1" indent="-285750">
              <a:spcAft>
                <a:spcPct val="10000"/>
              </a:spcAft>
              <a:buClr>
                <a:srgbClr val="FC0128"/>
              </a:buClr>
              <a:buSzPct val="75000"/>
              <a:buFont typeface="Wingdings" charset="0"/>
              <a:buChar char="l"/>
              <a:defRPr/>
            </a:pPr>
            <a:r>
              <a:rPr lang="en-US" sz="1300" b="1" dirty="0">
                <a:latin typeface="Century Gothic" charset="0"/>
                <a:ea typeface="ＭＳ Ｐゴシック" charset="0"/>
                <a:cs typeface="Arial" charset="0"/>
              </a:rPr>
              <a:t>Failed</a:t>
            </a:r>
          </a:p>
        </p:txBody>
      </p:sp>
      <p:sp>
        <p:nvSpPr>
          <p:cNvPr id="821262" name="Rectangle 14"/>
          <p:cNvSpPr>
            <a:spLocks noChangeArrowheads="1"/>
          </p:cNvSpPr>
          <p:nvPr/>
        </p:nvSpPr>
        <p:spPr bwMode="auto">
          <a:xfrm>
            <a:off x="228600" y="3733800"/>
            <a:ext cx="1905000" cy="381000"/>
          </a:xfrm>
          <a:prstGeom prst="rect">
            <a:avLst/>
          </a:prstGeom>
          <a:solidFill>
            <a:srgbClr val="A5002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entury Gothic" charset="0"/>
                <a:ea typeface="ＭＳ Ｐゴシック" charset="0"/>
                <a:cs typeface="Arial" charset="0"/>
              </a:rPr>
              <a:t>VSMC</a:t>
            </a:r>
            <a:endParaRPr lang="vi-VN" sz="1400" b="1">
              <a:solidFill>
                <a:schemeClr val="bg1"/>
              </a:solidFill>
              <a:latin typeface="Century Gothic" charset="0"/>
              <a:ea typeface="ＭＳ Ｐゴシック" charset="0"/>
              <a:cs typeface="Arial" charset="0"/>
            </a:endParaRPr>
          </a:p>
        </p:txBody>
      </p:sp>
      <p:sp>
        <p:nvSpPr>
          <p:cNvPr id="821264" name="Rectangle 16"/>
          <p:cNvSpPr>
            <a:spLocks noChangeArrowheads="1"/>
          </p:cNvSpPr>
          <p:nvPr/>
        </p:nvSpPr>
        <p:spPr bwMode="auto">
          <a:xfrm>
            <a:off x="0" y="2514600"/>
            <a:ext cx="8915400" cy="2565400"/>
          </a:xfrm>
          <a:prstGeom prst="rect">
            <a:avLst/>
          </a:prstGeom>
          <a:noFill/>
          <a:ln w="38100">
            <a:solidFill>
              <a:srgbClr val="A5002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entury Gothic" charset="0"/>
              <a:ea typeface="ＭＳ Ｐゴシック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0" y="-4076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Sample Portfolios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420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-4076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Networking &amp; Awareness (2011-2013)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08591"/>
            <a:ext cx="4414345" cy="4020610"/>
          </a:xfrm>
        </p:spPr>
        <p:txBody>
          <a:bodyPr/>
          <a:lstStyle/>
          <a:p>
            <a:r>
              <a:rPr lang="en-US" sz="2400" dirty="0" smtClean="0"/>
              <a:t>40 events: Mobile Monday, Demo Day conference, Startup Conference, </a:t>
            </a:r>
            <a:r>
              <a:rPr lang="en-US" sz="2400" dirty="0" err="1" smtClean="0"/>
              <a:t>etc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7,000 participants</a:t>
            </a:r>
          </a:p>
          <a:p>
            <a:r>
              <a:rPr lang="en-US" sz="2400" dirty="0" smtClean="0"/>
              <a:t>Startup, Mobile Communities: Launch (&gt;7000 members), Mobile Monday (3,500 members), </a:t>
            </a:r>
            <a:r>
              <a:rPr lang="en-US" sz="2400" dirty="0" err="1" smtClean="0"/>
              <a:t>Savvi</a:t>
            </a:r>
            <a:r>
              <a:rPr lang="en-US" sz="2400" dirty="0" smtClean="0"/>
              <a:t>, </a:t>
            </a:r>
            <a:r>
              <a:rPr lang="en-US" sz="2400" dirty="0" err="1" smtClean="0"/>
              <a:t>5Desire</a:t>
            </a:r>
            <a:endParaRPr lang="en-US" sz="2400" dirty="0"/>
          </a:p>
        </p:txBody>
      </p:sp>
      <p:pic>
        <p:nvPicPr>
          <p:cNvPr id="2050" name="Picture 2" descr="Cover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402" y="1213548"/>
            <a:ext cx="4098598" cy="127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ver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22" y="2675996"/>
            <a:ext cx="4106478" cy="152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29200"/>
            <a:ext cx="2925763" cy="1828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383897_4044633246982_2052052154_n"/>
          <p:cNvPicPr>
            <a:picLocks noChangeAspect="1" noChangeArrowheads="1"/>
          </p:cNvPicPr>
          <p:nvPr/>
        </p:nvPicPr>
        <p:blipFill>
          <a:blip r:embed="rId5">
            <a:lum bright="10000"/>
          </a:blip>
          <a:srcRect/>
          <a:stretch>
            <a:fillRect/>
          </a:stretch>
        </p:blipFill>
        <p:spPr bwMode="auto">
          <a:xfrm>
            <a:off x="2933700" y="4981575"/>
            <a:ext cx="3276600" cy="18764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576027_10151065132449201_771559334_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93369" y="4981574"/>
            <a:ext cx="2948279" cy="18764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22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Startup Best Practices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/>
        </p:nvSpPr>
        <p:spPr bwMode="auto">
          <a:xfrm>
            <a:off x="189182" y="1118036"/>
            <a:ext cx="891801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457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D0000"/>
              </a:buClr>
              <a:buSzPct val="100000"/>
              <a:buFont typeface="Wingdings 2" pitchFamily="18" charset="2"/>
              <a:buChar char="¡"/>
              <a:defRPr kern="1200">
                <a:solidFill>
                  <a:schemeClr val="tx2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6858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 2" pitchFamily="18" charset="2"/>
              <a:buChar char="¡"/>
              <a:defRPr kern="1200">
                <a:solidFill>
                  <a:schemeClr val="tx2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9144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D0000"/>
              </a:buClr>
              <a:buSzPct val="100000"/>
              <a:buFont typeface="Wingdings 2" pitchFamily="18" charset="2"/>
              <a:buChar char="¡"/>
              <a:defRPr kern="1200">
                <a:solidFill>
                  <a:schemeClr val="tx2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 2" pitchFamily="18" charset="2"/>
              <a:buChar char="¡"/>
              <a:defRPr kern="1200">
                <a:solidFill>
                  <a:schemeClr val="tx2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Online Start-up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Course: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with Top Tech CEO on Facebook</a:t>
            </a:r>
          </a:p>
          <a:p>
            <a:pPr eaLnBrk="1" hangingPunct="1"/>
            <a:endParaRPr lang="vi-VN" sz="2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E:\Topica Education Group\Start Report\online cours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4385" y="1714500"/>
            <a:ext cx="4548574" cy="123770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8"/>
          <p:cNvSpPr txBox="1">
            <a:spLocks/>
          </p:cNvSpPr>
          <p:nvPr/>
        </p:nvSpPr>
        <p:spPr bwMode="auto">
          <a:xfrm>
            <a:off x="0" y="1689480"/>
            <a:ext cx="4303986" cy="252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/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US" sz="28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topics in </a:t>
            </a:r>
            <a:r>
              <a:rPr lang="en-US" sz="28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weeks</a:t>
            </a: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Live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discussion with </a:t>
            </a:r>
            <a:r>
              <a:rPr lang="en-US" sz="24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Top CEO</a:t>
            </a:r>
            <a:r>
              <a:rPr lang="en-US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every Friday</a:t>
            </a: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US" sz="24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Tutors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&amp; Learning materials (videos &amp; slides) from </a:t>
            </a:r>
            <a:r>
              <a:rPr lang="en-US" sz="24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Topica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Founder Institute</a:t>
            </a: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endParaRPr lang="en-U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endParaRPr lang="en-U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endParaRPr lang="en-U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8"/>
          <p:cNvSpPr txBox="1">
            <a:spLocks/>
          </p:cNvSpPr>
          <p:nvPr/>
        </p:nvSpPr>
        <p:spPr bwMode="auto">
          <a:xfrm>
            <a:off x="204947" y="4561785"/>
            <a:ext cx="4584681" cy="24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After 3-week launch</a:t>
            </a: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8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572</a:t>
            </a:r>
            <a:r>
              <a:rPr lang="en-US" sz="24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registered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8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432</a:t>
            </a:r>
            <a:r>
              <a:rPr lang="en-US" sz="20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posts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8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843</a:t>
            </a:r>
            <a:r>
              <a:rPr lang="en-US" sz="11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video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views</a:t>
            </a: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8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1297</a:t>
            </a:r>
            <a:r>
              <a:rPr lang="en-US" sz="11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slide downloads</a:t>
            </a: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7" descr="E:\Topica Education Group\Start Report\oc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4172" y="3541968"/>
            <a:ext cx="3429000" cy="315838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58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Angle Network </a:t>
            </a:r>
            <a:r>
              <a:rPr 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Angel </a:t>
            </a:r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</a:rPr>
              <a:t>Investor Promotion Events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Grp="1" noChangeArrowheads="1"/>
          </p:cNvSpPr>
          <p:nvPr/>
        </p:nvSpPr>
        <p:spPr bwMode="auto">
          <a:xfrm>
            <a:off x="4164012" y="1023440"/>
            <a:ext cx="4598988" cy="192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600" dirty="0" smtClean="0">
                <a:solidFill>
                  <a:schemeClr val="tx2"/>
                </a:solidFill>
                <a:ea typeface="+mn-ea"/>
              </a:rPr>
              <a:t>Ideation </a:t>
            </a:r>
            <a:r>
              <a:rPr lang="en-US" sz="2600" dirty="0" err="1" smtClean="0">
                <a:solidFill>
                  <a:schemeClr val="tx2"/>
                </a:solidFill>
                <a:ea typeface="+mn-ea"/>
              </a:rPr>
              <a:t>Bootcamp</a:t>
            </a:r>
            <a:endParaRPr lang="en-US" sz="2600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chemeClr val="tx2"/>
                </a:solidFill>
                <a:ea typeface="+mn-ea"/>
              </a:rPr>
              <a:t>120 start-ups and managers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1800" dirty="0" smtClean="0">
              <a:solidFill>
                <a:schemeClr val="tx2"/>
              </a:solidFill>
              <a:ea typeface="+mn-ea"/>
            </a:endParaRP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en-US" sz="2600" dirty="0" smtClean="0">
                <a:solidFill>
                  <a:schemeClr val="tx2"/>
                </a:solidFill>
                <a:ea typeface="+mn-ea"/>
              </a:rPr>
              <a:t>Pitch </a:t>
            </a:r>
            <a:r>
              <a:rPr lang="en-US" sz="2600" dirty="0" err="1" smtClean="0">
                <a:solidFill>
                  <a:schemeClr val="tx2"/>
                </a:solidFill>
                <a:ea typeface="+mn-ea"/>
              </a:rPr>
              <a:t>Bootcamp</a:t>
            </a:r>
            <a:r>
              <a:rPr lang="en-US" sz="2600" dirty="0" smtClean="0">
                <a:solidFill>
                  <a:schemeClr val="tx2"/>
                </a:solidFill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chemeClr val="tx2"/>
                </a:solidFill>
                <a:ea typeface="+mn-ea"/>
              </a:rPr>
              <a:t>140 start-ups and managers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chemeClr val="tx2"/>
                </a:solidFill>
                <a:ea typeface="+mn-ea"/>
              </a:rPr>
              <a:t>5 pitches: mobile app, social game, education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1800" dirty="0" smtClean="0">
              <a:solidFill>
                <a:schemeClr val="tx2"/>
              </a:solidFill>
              <a:ea typeface="+mn-ea"/>
            </a:endParaRPr>
          </a:p>
          <a:p>
            <a:pPr>
              <a:defRPr/>
            </a:pPr>
            <a:endParaRPr lang="vi-VN" sz="2000" dirty="0" smtClean="0">
              <a:solidFill>
                <a:schemeClr val="tx2"/>
              </a:solidFill>
              <a:ea typeface="+mn-ea"/>
            </a:endParaRP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  <a:defRPr/>
            </a:pPr>
            <a:endParaRPr lang="en-US" sz="2000" dirty="0" smtClean="0">
              <a:solidFill>
                <a:schemeClr val="tx2"/>
              </a:solidFill>
              <a:ea typeface="+mn-ea"/>
            </a:endParaRP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1800" dirty="0" smtClean="0">
              <a:solidFill>
                <a:schemeClr val="tx2"/>
              </a:solidFill>
              <a:ea typeface="+mn-ea"/>
            </a:endParaRP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1800" dirty="0" smtClean="0">
              <a:solidFill>
                <a:schemeClr val="tx2"/>
              </a:solidFill>
              <a:ea typeface="+mn-ea"/>
            </a:endParaRPr>
          </a:p>
        </p:txBody>
      </p:sp>
      <p:pic>
        <p:nvPicPr>
          <p:cNvPr id="13" name="Picture 12" descr="E:\Topica Education Group\Start Report\i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148" y="1007674"/>
            <a:ext cx="3048000" cy="19812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3"/>
          <p:cNvSpPr txBox="1">
            <a:spLocks/>
          </p:cNvSpPr>
          <p:nvPr/>
        </p:nvSpPr>
        <p:spPr bwMode="auto">
          <a:xfrm>
            <a:off x="2602599" y="3106684"/>
            <a:ext cx="3581400" cy="17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en-US" sz="2600" dirty="0">
                <a:solidFill>
                  <a:schemeClr val="tx2"/>
                </a:solidFill>
                <a:latin typeface="+mn-lt"/>
                <a:ea typeface="+mn-ea"/>
                <a:cs typeface="ＭＳ Ｐゴシック" charset="0"/>
              </a:rPr>
              <a:t>Co-Founder Dating</a:t>
            </a:r>
          </a:p>
          <a:p>
            <a:pPr marL="265113" indent="-265113"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chemeClr val="tx2"/>
                </a:solidFill>
                <a:latin typeface="+mn-lt"/>
                <a:ea typeface="+mn-ea"/>
                <a:cs typeface="ＭＳ Ｐゴシック" charset="0"/>
              </a:rPr>
              <a:t>100 </a:t>
            </a:r>
            <a:r>
              <a:rPr lang="en-US" sz="1800" dirty="0">
                <a:solidFill>
                  <a:schemeClr val="tx2"/>
                </a:solidFill>
                <a:latin typeface="+mn-lt"/>
                <a:ea typeface="+mn-ea"/>
                <a:cs typeface="ＭＳ Ｐゴシック" charset="0"/>
              </a:rPr>
              <a:t>start-ups and managers</a:t>
            </a:r>
          </a:p>
          <a:p>
            <a:pPr marL="265113" indent="-265113"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chemeClr val="tx2"/>
                </a:solidFill>
                <a:latin typeface="+mn-lt"/>
                <a:ea typeface="+mn-ea"/>
                <a:cs typeface="ＭＳ Ｐゴシック" charset="0"/>
              </a:rPr>
              <a:t>Speed </a:t>
            </a:r>
            <a:r>
              <a:rPr lang="en-US" sz="1800" dirty="0">
                <a:solidFill>
                  <a:schemeClr val="tx2"/>
                </a:solidFill>
                <a:latin typeface="+mn-lt"/>
                <a:ea typeface="+mn-ea"/>
                <a:cs typeface="ＭＳ Ｐゴシック" charset="0"/>
              </a:rPr>
              <a:t>Dating: 11 Founders &amp; 40 Potentials Co-Founders</a:t>
            </a:r>
          </a:p>
          <a:p>
            <a:pPr marL="265113" indent="-265113"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" pitchFamily="2" charset="2"/>
              <a:buChar char="ü"/>
              <a:defRPr/>
            </a:pPr>
            <a:endParaRPr lang="en-US" sz="1800" dirty="0">
              <a:solidFill>
                <a:schemeClr val="tx2"/>
              </a:solidFill>
              <a:latin typeface="+mn-lt"/>
              <a:ea typeface="+mn-ea"/>
              <a:cs typeface="ＭＳ Ｐゴシック" charset="0"/>
            </a:endParaRPr>
          </a:p>
          <a:p>
            <a:pPr marL="722313" lvl="1" indent="-265113"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endParaRPr lang="en-US" sz="2000" dirty="0">
              <a:solidFill>
                <a:schemeClr val="tx2"/>
              </a:solidFill>
              <a:latin typeface="+mn-lt"/>
              <a:ea typeface="+mn-ea"/>
              <a:cs typeface="ＭＳ Ｐゴシック" charset="0"/>
            </a:endParaRPr>
          </a:p>
        </p:txBody>
      </p:sp>
      <p:pic>
        <p:nvPicPr>
          <p:cNvPr id="15" name="Picture 14" descr="E:\Topica Education Group\Topica Founder Institute\TFI 3 Hanoi\Bootcamps\Cofounder Dating_011112\Design Package\final\Co_founder_Dating_f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2" y="2980548"/>
            <a:ext cx="2286000" cy="2971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E:\Topica Education Group\Start Report\daiting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4359" y="4704215"/>
            <a:ext cx="3276600" cy="2184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1"/>
          <p:cNvSpPr txBox="1">
            <a:spLocks/>
          </p:cNvSpPr>
          <p:nvPr/>
        </p:nvSpPr>
        <p:spPr>
          <a:xfrm>
            <a:off x="5171090" y="5289351"/>
            <a:ext cx="3951869" cy="15542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Tech Startup Competition 2012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ü"/>
              <a:defRPr/>
            </a:pPr>
            <a:endPara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23 startups nominated from Hanoi &amp; HCMC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pic>
        <p:nvPicPr>
          <p:cNvPr id="18" name="Picture 17" descr="http://i1167.photobucket.com/albums/q638/NguyenLinh1812/TraogiaiAppota_zps51de66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312" y="3237903"/>
            <a:ext cx="2915688" cy="204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0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Pre-seed Incubation</a:t>
            </a:r>
            <a:r>
              <a:rPr lang="en-US" sz="2800" b="1" dirty="0" smtClean="0">
                <a:solidFill>
                  <a:schemeClr val="bg1"/>
                </a:solidFill>
              </a:rPr>
              <a:t>: TOPICA Founder Institute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697" y="5127904"/>
            <a:ext cx="2306794" cy="173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tapmee.com/ESImages/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079" y="4432820"/>
            <a:ext cx="146685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admin\Desktop\SOUTH AFRICA\Yton_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07" y="4530372"/>
            <a:ext cx="1340026" cy="63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admin\Desktop\SOUTH AFRICA\SK-5sao-jpg-1366595033_500x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234" y="5138311"/>
            <a:ext cx="2883493" cy="173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250" y="4507298"/>
            <a:ext cx="1799880" cy="65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 descr="http://www.action.vn/images/stories/Content_update/120525/biaki-workspace_1-1024x76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925" y="5143670"/>
            <a:ext cx="2318872" cy="173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appota.com/images/logo/appot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8" y="4536987"/>
            <a:ext cx="1407707" cy="62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news.appota.com/wp-content/uploads/2012/11/appota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41" y="5148718"/>
            <a:ext cx="1826921" cy="17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Nguyen Thanh Minh Intel DST Challenge 2012 Giới thiệu DeltaVie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607" y="5148718"/>
            <a:ext cx="2279042" cy="170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logo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572" y="4554018"/>
            <a:ext cx="88582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6683"/>
            <a:ext cx="4533900" cy="180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550959" y="10129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Founded in 2009 by </a:t>
            </a:r>
            <a:r>
              <a:rPr lang="en-US" sz="1600" dirty="0" err="1"/>
              <a:t>Adeo</a:t>
            </a:r>
            <a:r>
              <a:rPr lang="en-US" sz="1600" dirty="0"/>
              <a:t> </a:t>
            </a:r>
            <a:r>
              <a:rPr lang="en-US" sz="1600" dirty="0" err="1"/>
              <a:t>Ressi</a:t>
            </a: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Founder Institute is an early-stage startup accelerator and global launch network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4 months Pre-incubation</a:t>
            </a:r>
            <a:endParaRPr lang="en-US" sz="1600" dirty="0"/>
          </a:p>
        </p:txBody>
      </p:sp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7" y="1067958"/>
            <a:ext cx="33528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858130" y="2469022"/>
            <a:ext cx="4104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VIETNAM: 2 intakes in 2011 &amp; 2012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&gt; 150 registered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61 on seats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20 graduates founders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18 graduates companies</a:t>
            </a:r>
          </a:p>
          <a:p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8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/>
          </p:cNvSpPr>
          <p:nvPr/>
        </p:nvSpPr>
        <p:spPr bwMode="auto">
          <a:xfrm>
            <a:off x="1066800" y="0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25463" indent="-457200" algn="ctr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r>
              <a:rPr lang="en-US" sz="2400" b="1" dirty="0">
                <a:solidFill>
                  <a:schemeClr val="accent1"/>
                </a:solidFill>
                <a:cs typeface="Arial" charset="0"/>
              </a:rPr>
              <a:t>TOPICA Sent Entrepreneurs to </a:t>
            </a:r>
          </a:p>
          <a:p>
            <a:pPr marL="525463" indent="-457200" algn="ctr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r>
              <a:rPr lang="en-US" sz="2400" b="1" dirty="0">
                <a:solidFill>
                  <a:schemeClr val="accent1"/>
                </a:solidFill>
                <a:cs typeface="Arial" charset="0"/>
              </a:rPr>
              <a:t>International </a:t>
            </a:r>
            <a:r>
              <a:rPr lang="en-US" sz="2400" b="1" dirty="0" smtClean="0">
                <a:solidFill>
                  <a:schemeClr val="accent1"/>
                </a:solidFill>
                <a:cs typeface="Arial" charset="0"/>
              </a:rPr>
              <a:t>Competitions in 2012</a:t>
            </a:r>
            <a:endParaRPr lang="en-US" sz="2400" b="1" dirty="0">
              <a:solidFill>
                <a:schemeClr val="accent1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939800"/>
            <a:ext cx="8839200" cy="6223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FI global competitions and Demo Asia, Intel DST Challenge</a:t>
            </a:r>
          </a:p>
        </p:txBody>
      </p:sp>
      <p:pic>
        <p:nvPicPr>
          <p:cNvPr id="41991" name="Picture 2" descr="http://tfi.topica.edu.vn/dangky/images/index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4" r="10683" b="3534"/>
          <a:stretch>
            <a:fillRect/>
          </a:stretch>
        </p:blipFill>
        <p:spPr bwMode="auto">
          <a:xfrm>
            <a:off x="168275" y="1562100"/>
            <a:ext cx="88233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4" descr="http://tfi.topica.edu.vn/dangky/images/index_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10451"/>
          <a:stretch>
            <a:fillRect/>
          </a:stretch>
        </p:blipFill>
        <p:spPr bwMode="auto">
          <a:xfrm>
            <a:off x="168275" y="4127500"/>
            <a:ext cx="8823325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9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Incubation Manager Training Program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Documents and Settings\WINXP\My Documents\Downloads\lop vuon uom\IMG_34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84" y="1012918"/>
            <a:ext cx="3495675" cy="266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Documents and Settings\WINXP\My Documents\Downloads\lop vuon uom\IMG_337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40" y="3682281"/>
            <a:ext cx="3789000" cy="317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480" y="3713812"/>
            <a:ext cx="5850011" cy="3175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1000" y="1055101"/>
            <a:ext cx="39069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800000"/>
                </a:solidFill>
                <a:latin typeface="Century Gothic" pitchFamily="34" charset="0"/>
              </a:rPr>
              <a:t>3 Training locations</a:t>
            </a:r>
          </a:p>
          <a:p>
            <a:pPr marL="457200" indent="-457200">
              <a:buFont typeface="Wingdings" charset="2"/>
              <a:buChar char="ü"/>
              <a:defRPr/>
            </a:pPr>
            <a:r>
              <a:rPr lang="en-US" sz="2000" dirty="0">
                <a:solidFill>
                  <a:schemeClr val="tx2"/>
                </a:solidFill>
                <a:latin typeface="Century Gothic" pitchFamily="34" charset="0"/>
              </a:rPr>
              <a:t>Ha </a:t>
            </a:r>
            <a:r>
              <a:rPr lang="en-US" sz="2000" dirty="0" err="1">
                <a:solidFill>
                  <a:schemeClr val="tx2"/>
                </a:solidFill>
                <a:latin typeface="Century Gothic" pitchFamily="34" charset="0"/>
              </a:rPr>
              <a:t>Noi</a:t>
            </a:r>
            <a:endParaRPr lang="en-US" sz="2000" dirty="0">
              <a:solidFill>
                <a:schemeClr val="tx2"/>
              </a:solidFill>
              <a:latin typeface="Century Gothic" pitchFamily="34" charset="0"/>
            </a:endParaRP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2"/>
                </a:solidFill>
                <a:latin typeface="Century Gothic" pitchFamily="34" charset="0"/>
              </a:rPr>
              <a:t>Da Nang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2"/>
                </a:solidFill>
                <a:latin typeface="Century Gothic" pitchFamily="34" charset="0"/>
              </a:rPr>
              <a:t>Ho Chi Minh City</a:t>
            </a:r>
            <a:endParaRPr lang="vi-VN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81000" y="2551392"/>
            <a:ext cx="5246284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en-US" sz="2000" dirty="0">
                <a:solidFill>
                  <a:srgbClr val="800000"/>
                </a:solidFill>
                <a:latin typeface="Century Gothic" pitchFamily="34" charset="0"/>
              </a:rPr>
              <a:t> </a:t>
            </a:r>
            <a:r>
              <a:rPr lang="en-US" sz="2000" dirty="0" smtClean="0">
                <a:solidFill>
                  <a:srgbClr val="990000"/>
                </a:solidFill>
                <a:latin typeface="Century Gothic" pitchFamily="34" charset="0"/>
              </a:rPr>
              <a:t>43</a:t>
            </a:r>
            <a:r>
              <a:rPr lang="en-US" sz="2000" dirty="0" smtClean="0">
                <a:solidFill>
                  <a:srgbClr val="800000"/>
                </a:solidFill>
                <a:latin typeface="Century Gothic" pitchFamily="34" charset="0"/>
              </a:rPr>
              <a:t>    </a:t>
            </a:r>
            <a:r>
              <a:rPr lang="en-US" sz="2000" dirty="0">
                <a:solidFill>
                  <a:schemeClr val="tx2"/>
                </a:solidFill>
                <a:latin typeface="Century Gothic" pitchFamily="34" charset="0"/>
              </a:rPr>
              <a:t>Delivered Training</a:t>
            </a:r>
          </a:p>
          <a:p>
            <a:pPr eaLnBrk="1" hangingPunct="1"/>
            <a:r>
              <a:rPr lang="en-US" sz="2000" dirty="0">
                <a:solidFill>
                  <a:schemeClr val="tx2"/>
                </a:solidFill>
                <a:latin typeface="Century Gothic" pitchFamily="34" charset="0"/>
              </a:rPr>
              <a:t>             </a:t>
            </a:r>
            <a:r>
              <a:rPr lang="en-US" sz="2000" dirty="0" smtClean="0">
                <a:solidFill>
                  <a:schemeClr val="tx2"/>
                </a:solidFill>
                <a:latin typeface="Century Gothic" pitchFamily="34" charset="0"/>
              </a:rPr>
              <a:t>modules (Module 1-11)</a:t>
            </a:r>
            <a:endParaRPr lang="en-US" sz="2000" dirty="0">
              <a:solidFill>
                <a:schemeClr val="tx2"/>
              </a:solidFill>
              <a:latin typeface="Century Gothic" pitchFamily="34" charset="0"/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990000"/>
                </a:solidFill>
                <a:latin typeface="Century Gothic" pitchFamily="34" charset="0"/>
              </a:rPr>
              <a:t>400   </a:t>
            </a:r>
            <a:r>
              <a:rPr lang="en-US" sz="2000" dirty="0" smtClean="0">
                <a:solidFill>
                  <a:schemeClr val="tx2"/>
                </a:solidFill>
                <a:latin typeface="Century Gothic" pitchFamily="34" charset="0"/>
              </a:rPr>
              <a:t>Participants</a:t>
            </a:r>
            <a:endParaRPr lang="en-US" sz="2000" dirty="0">
              <a:solidFill>
                <a:schemeClr val="tx2"/>
              </a:solidFill>
              <a:latin typeface="Century Gothic" pitchFamily="34" charset="0"/>
            </a:endParaRPr>
          </a:p>
          <a:p>
            <a:pPr eaLnBrk="1" hangingPunct="1"/>
            <a:endParaRPr lang="en-US" sz="1400" dirty="0">
              <a:solidFill>
                <a:schemeClr val="tx2"/>
              </a:solidFill>
              <a:latin typeface="Century Gothic" pitchFamily="34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vi-V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7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Why Virtual Incubation?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data:image/jpeg;base64,/9j/4AAQSkZJRgABAQAAAQABAAD/2wCEAAkGBhQSEBUUEhQWFBUVFhgUFRYXGBcXFBcXGBQVFxUYFxUXHCYfFxojGhQUHy8gIycpLCwsFx4xNTAqNSYrLCkBCQoKDgwOGg8PGikkHyQsLCwsKSksKSwsKSwsLCwpKSksKSksLCwsLCksLCwpLCwsLCkpLCwsLCkpLCwsLCwsKf/AABEIAMUBAAMBIgACEQEDEQH/xAAbAAABBQEBAAAAAAAAAAAAAAAAAQIEBQYDB//EAD8QAAEDAgQEBAMFBgYBBQAAAAEAAhEDIQQSMUEFUWFxBiKBkRMyoUKxwdHwBxQjUnLhM0NigpLxJBUWorLC/8QAGQEAAwEBAQAAAAAAAAAAAAAAAAECAwQF/8QALxEAAgIBAwIEBAUFAAAAAAAAAAECESEDEjEEQRMiUWEycYGRBUKh0eEGFCNSwf/aAAwDAQACEQMRAD8A8SJRKCkQAv63RKRCAFlCRCAFShIEqABCEIAEIQgAKfRol+mm5/DqnYfDOqOytEn7gtBheCgDzH0Fh6ndRLVhD4mdvS9Br9U/8ax69impBrSImee/00S1XO5OjsRPWFpqOGaz5Wgdh+pT31eZA72/Fc76v/VHtR/p6o3qaqT+WP1ZlHVQYBMad7dDslNRsiHLR1cZSjzOafqo5oYd5gBkn/aZVrqfWLOWf4LFOoa0W/t+5SdeSUvgaf39Fb1fDzZ8pc2NtfSCoNfg7wCAQ+OWvstYa8JcM4tf8J6rRzKNr2z/ACR2k9PT2TT1Ptqim2BBkEbER+t1wq1pdAWp5rT4HOJ1U3hzMxMe26hOpOhK3E5HAgwRv/bdTKNopOi6rCDEKt4u2wM3UynjBVN7Oi42PUKFxi0BZJUyrsn+Gx5T3UyuZq3Ubw2PIT1P4qTHnKmXLGiPxip5mDqpdX7MKr4m6a7ArbV0cgh8B3OP+YIXalQzVj2XCq7zqRRJm1uqSAxyRKkXQQCEIQAQnQhCABCEIAEIStaSQAJJQAimYPhFasJp0nOHMC3oTr6JvkZqA93M/KOw37n2XGtiHPMuM/X07JFuKXJocPQdSHw2UahefmzMcCfSJhLXxLmGK1VtM/yNDXvHQgHK06aunoqFvEKpb8MVKhb/ACB7sscsswpOD8PVamjSPdZuMI5dfU7l1vUSWyMml2Swv0OlbjA+w57jzcR9GgR7kqA/FucSfv19ytbgPADyPMrRngOBp9LLPxILhCk9aa80n92eeObUifNC55jzPZei0vCzab8obFxN4zfmfRS8f4JpvZYdjYOBOgIHf5h7LaMrOOacWYnFcSecPSeHmTnpVDrJp5Swk6yWPaOuToq7DYt9J8tcCd9HNPobEK04xwd2Hw7mOJ/x2EetOpr1sqWlRzGJhUooc9Wbq28cexoaWOo17OAa4/ZJ98r/AMDfuoeJ4Oacupy4cjqPzVPF4NitLR4jDKWeSSwEnexsTztF1jKMoO4fY9Xp9bS6mL0+q+k+/wBfUoIc67iY2GiY4Rrb71d4vBNqDMwwTodj3VPWJDiHazp6LWGopnB1XRz6d5ynw13GtkGWkjcd+ikY2qXsBjzb/mOijmvyCSpXMCFbRxmk8OM/hhdY85TeBVYojMZJE/kik2STtK55cmkSqqunFDp+at6L/wCIVR0nTij+uSvsPQ8xcnLgSIlS9U9FbYGn0lUDMT/Ed3V9gcRDddkqAwxSIKFuSATk0JyABCEIAEIT6FAvcGt1KACjRLzDRJ/WvJTH4b4TNiSJLhpHIdOq5Ymt/l0/ls083ncnpOylcV+W27on+kQobykdWlFbZS9EVczcqZwrhbsRUDG6faPIKI8QvQfBfCMjASPMbkeinWnsjZlpQ8SVMsuDeEWMAhs8zzWownD2sExEchouDHnQsJEW8wE7b6qf+9eb5KrYOzSd4jykjkvM3NvJ6ailhErCYcEA7a3F/VWNLBWBjpYg/Q+qq6WPAH+KBNv4jC32eQ1SqflYHFgd/qpv80Dm0xPLVaxZEiLW4O2/lBMydnRoTB/BUuKpuaC2SMujgfM0H7LgfmaHc1e1uIZ5bIfuG1Rlf1AcBB21G+qqcW8OE+ZrhaD8w0EzvsDBOxW8dSjCeluMl4k4W6vQIaQXGMokEZwfLlm4BEtExd8Lz0USDlMtcNWkQ4Ecwbr0Xizy2STrrN2kQfW8n9WWV4m+qSXMqPcDq0vcR1i+g5HRdENQ55aVYZWvwmeM3lE35kdBz6lccbi5f0Aj9e0LpSoVH6nKNTGpG/VSaHC2ExE+qe7NsbcVHbEjcO4ll8rvlJkdCpXEMAagBaJPPmDzK1HDvDWHIgsEuBgnmNRO0i4PMFV/EeG/BlhJcwaHckzEjlsOfuspKnuid/TdT4mn/b6vHb2M3xDg9SiQKgDZ0NyJ5SBqoVRka/2XoPD6rMZh3Yav8zLNd9ofyuvrG6xGKwbqdR1Kp8zDH5EdCIK3hLcjzNSDhJxfYncDxnkczXL5uzSQPvI91YMq+UrNYepkeD1g9RutDiPLTd2WWosiiym4feuT1P3rUsbFMk8isrwgTU/XNarEGKTp5InyCM7w27n91cMYTTcRoAqbg58ryr19sI48x+CHyIxxQlKRbCAJyaE5AAhCEAC0PA8PkwWIr2zFwos5gxmeQf6ZPos8tTwVofwyq25NLECpA1h9J1MEgXiTqmssLM/gqXnBMw3ze2n1hOx2JuANhfuUB2RvXU/g0dlEmZPNRVys6N2zT2+pI4dhfiVWM/mcJ7an6Ar1PhNIGMwF73BJ/t3WF8HYEuqOqxIYC0QPtEX9mz/yW2w3FGjytaHc51InXWQuTqcujXplWTS0MMWgZi4BwsWuc4diDPSxCVjwXTmqSBB+UH2LYGwgqHh8fmpuy7CY+0CBYgkwbTrqEriXtfnedJGbfSLC2g1/uuSqOy7LkVXwDnPT4jBHYPpkDUKC+k65+EzUnMxwD9dNGl31tyXLB8QpgZXE0zMS289x6KzGCc8+SoHCdwM3uCJ5XWlYM+CsfXzDL80asdZw1jKT0iJm515rVcA2QSdImx5D6iD3HJdcXw85RyEEa23Hb+/tBxXLn5T0ltj3lo/4g7qeC1TM7xNk6czbfmY9wsriqZF+08yNvUQFs8ZhZkjW8C1gHGB3Ex6KixGAzWj9SR+S105GWrEqqTLy2xB0U44IZ2uGhE+0fmEj8IAb7+l4AH/5HqrHDUwaRGpYZE6x/wBH6LpSOGWCz4fQaWiT69og/d7FSeLYBtVnmGgLXRrHMelx17KswlYtdABN4a0AuJJmAG6mb/VTafEabjAd5m+V7CCHtE7tdBkXHUOlaGSeTFYao6jicr9WEseRaWmMrrHQggqD4ir5qoJ+YWPXWD9D7q78U4OPg1RrHwn92ERPoCPZZTE1CXH9W2CI8nRqtzips5ViCtDjbUfQfcs9Tp5nAcyB9VfcXd/CKJ8oxiV3AqcvPZaDjHlw5E7Km8PMue6t+PYc/CgXJUy+Ia4KPhP+G/urni9WMIAFXUMC+nShwguKs8VgDVpsZMJvmyTJISlItRAlBSIQA5CQFKgASteRoSJEGLSOR5hIhACl06pJQpWA4e+rUFNjcznaN/En7I3nogMs23B//HwlIQT8RuewkuL9IjlYR0Q6jXnN8IgDUh9MubbRzA6QOhEq54nwmsKNOnTqNpkNDMztWNyx5XR8xgi0WvOxoX/s/wATTf8AEYWVSBPzGm4k7hx1N93XXCkpNts77cUkkWvBOIea7iQRBG/ZWVWo4NEmDoAZk+t432VLR4e7MPmzRoRlf1DstpBBBj8QtZX4UHsB+WQOg0EyLuPqsJLNHQngzuKxepgXiToeQI6rpw7xNTY8AuymfNGu99UmLa2k5zXRI0AE7DQACVB4Rxyq2pLcA51Kbmm3+JGxE2eZ2HvurjC+CJS28m54fxZpa0G4l242cC2+9iPRQ8bpAI8+ZouLFsOZ/wDEQobKVGqwvolrABJaSGGmQLg05/hkzcEjS3JdGFzQc9m0szwTq59TO1gbI8xi8Kc3TKxVoj4mmMrnW0DgTMeadY2l4Vc6kJIOhJNjMSPuVrhqMsY14gtY0uFxlY3UuHIuBF9ctlFxFLUuho3HIAGJ630Re1g1uRW4vCSJ9zy5OjkYn1PJQ6VbI7NYNAIJ2F7ydrye19lZGqW3ghtxBgOjmO/IqFia7RUaGQ6CHRfLOrGlp5RmI5AfzEHv06ksHna1xeS7wdIUGh7hFaq3yg2dRpOuCR9mo8bbCB3of2g4ml8Jnlaa0gU3iz2tb80katmWgHTzELvVrzLqrnG+d5/m5l063i3OFiOM419aoajgcujeQaNI6Lpk0lSOWKt2WOG42azTSrGSSC18CZ083MgXnfL1VFjBDzO1j6KbwTBGpVkfKwZ3HTsJNrn7im8TpfxCWgnrExa/Sd5WCWTp3eSvc58Fo5qw6An8PxWh/dAXgOuFXeHqOWXu1cYA3gak+p+issRiGtcCbBZzfmBfCda1ENcMgAXesYLZ2UXBYkVH+W648b4j8JyVWKyxYwVHtnRdMYctURAgKu4JjviGTbko/ifGFjxGqKd0DMuUiUpF0EAhCEACUJEBADkIQEAOY6DO+3T81u/2XYKX1Kp1nKCegk/Uj2WCXpfgAZcI13V5jmZMfcsOodQOjp1czc8WwmdoykWEXiDcWIOs5mnpBVNhsENDka4fMQZnS+UQBNtOaueFVyQGuuXz5jYDWB6ls+6bxFlMNOxcMz9nDLvIvGaFxpqrO9rsV/wi6oMx0zNEgSDmaC45Ru2PZaJgawWBEC+Wc97wDpFwNVU8F4cXOzERJsBt36nkrOpTvEmDmLj/AKibR0AB9lK9QaKji+EY5znFgL2icrruIiTcgyd769FWYPEVWvzNmbWd5em2w6K/rsBBLRlkCLkuIJ+Y2sLTfkoJwRc45SZM+Yx1MCB0726ospLA1vCPi1PjBxp1QbuZlcXNEcwJB80bi8FWH7k8OkVGuAm4HmB0JDnFwBIvMabqRhD8JoAFzB7y0GOh8yrnYkfEaQ7yu26629AR6BNyJ22VnER8Mhtg0wSDTEm4h0l8PvF5t9FXcSe5zyWjKCJmD2mbAbKw4vii35ZIDoiYLTzBNoMzfqs1i+I5v5Z3+JSJNubmeUqVkHhF9/7NrCKlWSTBky4abhokjVUj/DlVhLi5lSXG7DluTJhrgCNgBsAArTBeN2x8OXsItlDnZNBJbnEgX0mys6mJw+Lo5SGscJiL/wDS64zUHjByz0/EXqed8dxZJ+E0GwzP5mNB3/NR6DoAa65NyPs/0jlELSeJPDRdTBzedg/huGhaNGu/NZnhgmqG1AbGDI1PIj1C28RSVnM9JxltOvC6jGsqBsghxeTuW/K2Bvrom18JUqQ74gLD9oSe8jL5SNFMo0QGmBLnO9wwkut6hLgmCmXOkBpEze/cfTmIi6UHdseqlFpEPC0A11joPs5i0e4t6KFxr5eat2nM50QbTaI9FW8VaCGAXJOu0awPzR+Ym8FlwOiG5YEKs8WnzhW2E8pAPJU3ie7wmuRdix4HTgs7Kv8AFhHx/f8ABS2EtALdmqi4g8uqmTJsnHkTIxKEFC0ECEIQAIQhACgpU0JyABep+B6wGFp/0/jdeWLT+GeM5KWTdpMdiZ++Vz9RFuGDo6eSU8noPEvEApNnMIEkzdx7HYSVCocboua013fxnw5ocYyzpIAAL4jWdYWJxXEPi1mtOmpHPkFpK+AZXdNQGcoaCLC2mi49qisne53wb7h3H6bD5gIiJjmL39E5wp1KhP7yBms1hO2t5XnWJ4diAMjHgtMAFzsrmz1gzpqhn7PwSDVq5XRIIzH6kyVSSapslyaybHibDRqB4fLc3nAMTNs5g3ItfkrPDVmmDvlgGZsW3vzIHeyymG4K5v8AjYjMwDTK6Ta0k67KPgeNCnVNIkgD5M2sclDjXBopJm1xgaW8tYM6akWHIkjtCzuLrZSYjZ45T9pvaQe0hSXY+xgxrCz/ABfGwTcaHvdZcsp4RK+A+vmeDlZI8xEy0A7A65ib9F0b4TNQeYvdbNe0C9yB5vc7qRwTE16jCyiGsZTABcWkiw5DVQONcaq0jFQRB8tRhMB1ouILSeR+q6EvYydPk61PCNJtPNUaH5bNaR79Zncys5JoPY8T8MuAcD8zC6zZ6E+x7iL3CcYcXEzZ7skXjqfqq7HtDHXGZtQODvUkHvBVqdupEbNquJd4THCqwCJMyDvy+iouOUqdOtmFy1xAjRxgZQOZ2tsLrrg3OF2tDabBbKBlj+ZxcSe/VUdbEj4wqGIBMGZ2cbcgiKp0ObtWxaNXLiGN1LKRzxoXuLTHrEJa9TKPLfV7CdHsnMWO7TY7X1i9Zg68vz/aqHN0AAMD2UinXDmgAgOpOJaDyJnL1YQY6a7LsiqR5k5bpNkTEUC1s03OyzLf5hIuxw2uD691GbiTmaSQQLxNxzAO47qdjQGtIGZoOQt5xJ31JE5SPXdVjBnmNIk8rcoVJWSabCVm1aoy8rg6iwN/7Kn8RicQ1vX8QouGrGm8PZqDPfopeMqCriKTm6O83X19VO2mUnZNrmHAdAqJzJxMf6x+BWgdQzVoPJQaeEjGtHIfipToGUJQgoWogQhCABCEIAAnJoTkACfSrFrg4bfUckxCAL+jh87W1adywyRvEXHe3utBgPFtOmQ10agzpMxPfRZPgOLy1A2fm07xp6/fCtuMcJz0nOYJLHZ22uWP+YHs4H3XLKCvbL6HZCTq1ybnC+J8O9oLnDMHE6XjbvH4BWNHj+GP8olsRABBvJ+q8n4DSq1srbZA9rMxAJaC4Zr8gDK9ZZ+znBio5s5mBgLZLi/PoSXTcbxaJHK8PTUTXxbSbXI+pxLDkRAjTXtEcys54gwlFwJaTm20sd7jdYzinDqtKtUaDlDXOAykDytcYJg9ByUL/wBYrggNe52wafNJJsBubprTvuEpbVdGgw3GnMOR56Ajf+6nUj+8VGA3IMkfZcADBJ2g5bKj4jwyplb8WBUIzFo+zyDjsbaDRbb9nvDPhEVaoJzAC9soiY7mJ6WU7UsoFNyVFrwfiYwpyggt3jWZuHD1B7KRxbBMqNzNEtP2TedzPeVYcZ4NTrWOYH7LtCJkWd7iLg8lRua/CPyVpNJ2tRoJy31LRpaeYUVJGqcSobwU03TTJLGgvDDJdYSA3+YW017jThRe2pRbPmJgDezgTNrTv2Whp42jUsx7XZgHA3a4tmAQ0xbqBsuHEOFmS6m/LqXgASdBL9QTpfKSYEm1x5+YLHyMzhMKWtLDBAJNM7TyJgwNjExYrOeI6ZbmF5tMgDUi4LQA4Fb51IuadHOAvLi425j4YFMdhdZrxVg4oMsYIIBnSBOUyLtBE+qvTlky1Y+UymDqxAn87hwtzvBS1HHMQYghsbggDbnuFAaf1yXY4jKSLfre2h6rto80mPrksLSYygOZqfKSARP+1h9FHqYs3BknqbpCQWEzEWIEyRLT21J90x1LZoneJ83t+SYAcRazY7klWXBKs1abXQJu2NOx67qrpUJMG14M6ro+oQcwsZlvSDb8E2rDCNjhqE4g9lDZQ/8AMPQKZw3FS4PGj2g+4ugU/wDySeYXMWYQoQULoJBCEIAEIQgBQEqaE5AAhCAgBWOgyDcGR3Gi3nBcWKtJrjG2eNvMA8dpg+qw5qeRrS1oifMB5jPM79Fd+EMX/EdSOlRro7hu3cf/AFWepG0aaUtsj1fACg2ixrsOwljBTkBugbrtfNrvdZLiHh/EPqhzRUEzJDvOAQIAOa9xERsFHwfE6jBlMu2lusgzcKfS4xUNg10zqZBB9e65vmemlBLyst8T4MpUXUKjHXa7NUFfz5hqA2lPz5oM2HdRsVVotqufSptNdxE1Y+WNm21005dJUF+JffM6S7VoJn/ceScQ5omMznWDRzi2Xpb2VbvQylS9yHXpy86uiXP3JjzGfRRcX4nNGtIfY+VwB1GoMdD95VpimihRc4mX1Rc7Bk3jucxHOFmq9YimG1B5XSWE7c2+n1URV8k3RvuB+MqdZuQ1GixIDtCBrdaDh+IBDgSCwa6+hE6W9yvIvA+DBrPbUAFFxEPdOQPBsCWuBi/aYWsqcTayoKbXjKDcMpubEc7un3RJbXSKg9+Wa/GYNpplzSGtMwwgHyzMgi231VVwvjFFlT+I4TrNtNIa3QaFU/E/FradF7Wvl2omNTYWBtfqsdR4pUAL263En6lRlu0XaWGbOrxOh+9PaAAw6A7bkAe1llvG3GwW/DYcwDjFoAkEW9/oqVzZl7ico+0Tcu3PuqitVzOn2/XNb6enkw1tXy0jnFk9/PmAf16ymp7RIjl92/1XUcIrDBPUEfT+ya1qURH3Hbr3SgIEdBUIF77X1HrquRN/1oke9NlOwRpPDteW5d2ut/STI+sq7+HNeR0WM4TxD4NUON2mzh05+i2uAqteczSCDoQsJrNlpnnhQhC2JBCEIAEIQgASi5gCUNZJgKX8MNHUjX8AgTdHIUo1v9yHN2/6SP0+q6PO45J0I5uPJdeH4z4VVlQfZcCe2h+hK4FIUMo9Rw+Ep1L7EAgjlsZ9VYN4E0icx3uTJ+kHkvO+A+JTSbkfOUfKeXTstPQ8SscPmj2n3Xn6mnKLPR0tSLWS/HCWNkgzG8GPbdIQ1roJFhLo2b9qOp06XVFX8SiIZewHKT1Ow6qn4hx45C0GZ+Y6A9ByH9lMYyZUnFEzxHxf4jg0anb+UGzR6Nv69E7h2G/fKgotswTUqHlTZMCdi4kAepWRfVLiSSSTqef5L0T9mmDDaFRx8pqmA7cBhOWOkyY3W21RRim5MXjvCvKGMim1rRlDfKC0jZ0ZZsLHqqBuBdSkSGk3JH8SsR0sGUx/qJWseZGUOuBYUsQG6zBiz2joSB1Wfxj3AmKdINFy7McRUkaEOfLWu+qlOzbgocVSgdzznS85vtWGq41KZIA7NaBoC6L94g+qmYokmXam0kyI1Nz02UTE1MsRJcZIJ2J1P1A7joqRlJ0Rsc7MMrflZaebjr+Krq9PKeisqQkhrTZv6c70UPiThnAGy6Iqjnm7yM/djq2/TQ/kVzLXC8Edb/eilXc3Q+inU+Kj7TSP6Yj2KbcioR0pctpkB1WdQPu+iTMrP99pnY/8QuJrU+Q/4BG5+g5aMFxNEKUEqVUrU4sAf9kJ2EpOqGKdIuP+ltvdO2+xk4RX5kQZVt4exb6VQG+RxAcPpI6hXuB8E1nNzPy0wItq712C0dP9l9Sk4Oz5sp0LQQeScoSrgSlpLl2eUlCEIIBCEIAF0pUS42TabJMKQHQ4ATGn66pibOrWAaJlYz+rf9J5PJMi/wCoTM1yczr9EpNuaY/VdCfKOyCzgUALo2jz9k2oUmUMKTTSUqCkBa4QSyd/L9R+YTMTR/skwlSGxoXMt3aT+alNIcB15cxqFhLDs6lTwV7Bst94XxcYdgBLS0XIkQNzmAOWDuQRzssWaF1ofB2JyucC4tiHNc0w5t7lp2IJmNwSFEnuWCo+VmsLfiDzYreRnZRzg75m5Rfq2x1BKgYug5swWuOpeCwFotoPIednA+qsX4xr2+XI50fZpuLKk2lrmxkJmcpzATYxpBq8ONQkOoBo5iq9hnnkaQPxUbWa7kZHiAcXjM0tBMy7U7NLpA62gAfVVfEA7NoQDYE8tAO2/wDuK02K4EfiFwytgwJ8z7b5sxkHrdU3E+FPaczR8tgJ1HOTHPdbRRjLgr6mIFNsD5jr+Hfuq0m8nunNYXm1z9B35Lrma3Tzu5/ZHYbrbgxfm9kJRoaOd5W/rRT34Nh+VzCPT6lVj3FxlxkpkBNGcq7E+pSYN2Dtdcy+nzcf6RH3qIE7KgRIbig35GAdXeY/ku44pVP+Y8dGnKPZsKI1iWLpoR2OMfM53zzzun70DiFXNIq1A7nndPvKaGboLrWTJsikJEpSKSwQhCAO+HMSUF2nf8UD5UwFUiO5KB+qQHWblKwIqIJI7tV1pvt6x+P4rk5y6YY7dfpZBfYUaT7d/wDpRlKrmdLAaD3+uhUVJjQIQly2SGdHiaTOjnD7ip/h/DuqPNNv9Un5W8yei6eH+EjE/wAMvyAOBsJcQbQBzWuxnCadD4dOmQKT2uLi0tJLqTwHNJGhl7RcnfkpatNGrpST9iNh+E0gYk1H7gXAA6x9w9VcDh7gJyU2CLZnWvIu3fb3KiHiPwxln4bbCdC7qdydNwVzHFaQF6jS4mxcYM/fPROOi3yyZdRFfCrLbJY56xI2DBYCNi7uPZRX/CJs2o/UeZ0EzI+yY0S4elWqgmnRe8GxJaadMdc9QC39MptTw/iQIdXoUhN4l8WmJkf3VvT013JWtrS4wRWupiSWmAJPmOs32/UqNj2su3KWg7ZpEETdpsbLp/6VTa6H45nIkMa5vp5lDx1Fhj4eMpPi0loiACBEOtYqfIDep3Zjq5IJYfKAYgW03PNcgpnFhFUyQZAgt0NonuoaAbb5BIlQGoEAaug/X/aQppcUCH54QayYGJzWJiAVCnNqGUAhdCBO/qmBGLUmVCFJQZUFCEAdg2Wrnl/BCFSEhz3EHVd6DpQhBMuDlUYlywfRCEFdh79FGQhJgh9NkpDMoQkM1HgHHZMR8MtDm1S1h2IN4cCtR4uYaNGWwYyv018hYBroJB7tCEK4O0bzS2L5f9DA8DpNAdUYKzyWjM8XmNRyb/pn1XLHeJDh3GnRo0mFv2gwTHLSR7oQsNzbySsRwUWO8XYuoSDWcLfZgaHnBPsVU1cU8gy9zjrLiXH3dJQhbIwbbIvxCRM8vvj7guTnmNTr/fRCEhIj1HSmQhCRYkJUIQAqUBCECFcnZPqhCYhSxPmOv62QhM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BUUEhQWFBUVFhgUFRYXGBcXFBcXGBQVFxUYFxUXHCYfFxojGhQUHy8gIycpLCwsFx4xNTAqNSYrLCkBCQoKDgwOGg8PGikkHyQsLCwsKSksKSwsKSwsLCwpKSksKSksLCwsLCksLCwpLCwsLCkpLCwsLCkpLCwsLCwsKf/AABEIAMUBAAMBIgACEQEDEQH/xAAbAAABBQEBAAAAAAAAAAAAAAAAAQIEBQYDB//EAD8QAAEDAgQEBAMFBgYBBQAAAAEAAhEDIQQSMUEFUWFxBiKBkRMyoUKxwdHwBxQjUnLhM0NigpLxJBUWorLC/8QAGQEAAwEBAQAAAAAAAAAAAAAAAAECAwQF/8QALxEAAgIBAwIEBAUFAAAAAAAAAAECESEDEjEEQRMiUWEycYGRBUKh0eEGFCNSwf/aAAwDAQACEQMRAD8A8SJRKCkQAv63RKRCAFlCRCAFShIEqABCEIAEIQgAKfRol+mm5/DqnYfDOqOytEn7gtBheCgDzH0Fh6ndRLVhD4mdvS9Br9U/8ax69impBrSImee/00S1XO5OjsRPWFpqOGaz5Wgdh+pT31eZA72/Fc76v/VHtR/p6o3qaqT+WP1ZlHVQYBMad7dDslNRsiHLR1cZSjzOafqo5oYd5gBkn/aZVrqfWLOWf4LFOoa0W/t+5SdeSUvgaf39Fb1fDzZ8pc2NtfSCoNfg7wCAQ+OWvstYa8JcM4tf8J6rRzKNr2z/ACR2k9PT2TT1Ptqim2BBkEbER+t1wq1pdAWp5rT4HOJ1U3hzMxMe26hOpOhK3E5HAgwRv/bdTKNopOi6rCDEKt4u2wM3UynjBVN7Oi42PUKFxi0BZJUyrsn+Gx5T3UyuZq3Ubw2PIT1P4qTHnKmXLGiPxip5mDqpdX7MKr4m6a7ArbV0cgh8B3OP+YIXalQzVj2XCq7zqRRJm1uqSAxyRKkXQQCEIQAQnQhCABCEIAEIStaSQAJJQAimYPhFasJp0nOHMC3oTr6JvkZqA93M/KOw37n2XGtiHPMuM/X07JFuKXJocPQdSHw2UahefmzMcCfSJhLXxLmGK1VtM/yNDXvHQgHK06aunoqFvEKpb8MVKhb/ACB7sscsswpOD8PVamjSPdZuMI5dfU7l1vUSWyMml2Swv0OlbjA+w57jzcR9GgR7kqA/FucSfv19ytbgPADyPMrRngOBp9LLPxILhCk9aa80n92eeObUifNC55jzPZei0vCzab8obFxN4zfmfRS8f4JpvZYdjYOBOgIHf5h7LaMrOOacWYnFcSecPSeHmTnpVDrJp5Swk6yWPaOuToq7DYt9J8tcCd9HNPobEK04xwd2Hw7mOJ/x2EetOpr1sqWlRzGJhUooc9Wbq28cexoaWOo17OAa4/ZJ98r/AMDfuoeJ4Oacupy4cjqPzVPF4NitLR4jDKWeSSwEnexsTztF1jKMoO4fY9Xp9bS6mL0+q+k+/wBfUoIc67iY2GiY4Rrb71d4vBNqDMwwTodj3VPWJDiHazp6LWGopnB1XRz6d5ynw13GtkGWkjcd+ikY2qXsBjzb/mOijmvyCSpXMCFbRxmk8OM/hhdY85TeBVYojMZJE/kik2STtK55cmkSqqunFDp+at6L/wCIVR0nTij+uSvsPQ8xcnLgSIlS9U9FbYGn0lUDMT/Ed3V9gcRDddkqAwxSIKFuSATk0JyABCEIAEIT6FAvcGt1KACjRLzDRJ/WvJTH4b4TNiSJLhpHIdOq5Ymt/l0/ls083ncnpOylcV+W27on+kQobykdWlFbZS9EVczcqZwrhbsRUDG6faPIKI8QvQfBfCMjASPMbkeinWnsjZlpQ8SVMsuDeEWMAhs8zzWownD2sExEchouDHnQsJEW8wE7b6qf+9eb5KrYOzSd4jykjkvM3NvJ6ailhErCYcEA7a3F/VWNLBWBjpYg/Q+qq6WPAH+KBNv4jC32eQ1SqflYHFgd/qpv80Dm0xPLVaxZEiLW4O2/lBMydnRoTB/BUuKpuaC2SMujgfM0H7LgfmaHc1e1uIZ5bIfuG1Rlf1AcBB21G+qqcW8OE+ZrhaD8w0EzvsDBOxW8dSjCeluMl4k4W6vQIaQXGMokEZwfLlm4BEtExd8Lz0USDlMtcNWkQ4Ecwbr0Xizy2STrrN2kQfW8n9WWV4m+qSXMqPcDq0vcR1i+g5HRdENQ55aVYZWvwmeM3lE35kdBz6lccbi5f0Aj9e0LpSoVH6nKNTGpG/VSaHC2ExE+qe7NsbcVHbEjcO4ll8rvlJkdCpXEMAagBaJPPmDzK1HDvDWHIgsEuBgnmNRO0i4PMFV/EeG/BlhJcwaHckzEjlsOfuspKnuid/TdT4mn/b6vHb2M3xDg9SiQKgDZ0NyJ5SBqoVRka/2XoPD6rMZh3Yav8zLNd9ofyuvrG6xGKwbqdR1Kp8zDH5EdCIK3hLcjzNSDhJxfYncDxnkczXL5uzSQPvI91YMq+UrNYepkeD1g9RutDiPLTd2WWosiiym4feuT1P3rUsbFMk8isrwgTU/XNarEGKTp5InyCM7w27n91cMYTTcRoAqbg58ryr19sI48x+CHyIxxQlKRbCAJyaE5AAhCEAC0PA8PkwWIr2zFwos5gxmeQf6ZPos8tTwVofwyq25NLECpA1h9J1MEgXiTqmssLM/gqXnBMw3ze2n1hOx2JuANhfuUB2RvXU/g0dlEmZPNRVys6N2zT2+pI4dhfiVWM/mcJ7an6Ar1PhNIGMwF73BJ/t3WF8HYEuqOqxIYC0QPtEX9mz/yW2w3FGjytaHc51InXWQuTqcujXplWTS0MMWgZi4BwsWuc4diDPSxCVjwXTmqSBB+UH2LYGwgqHh8fmpuy7CY+0CBYgkwbTrqEriXtfnedJGbfSLC2g1/uuSqOy7LkVXwDnPT4jBHYPpkDUKC+k65+EzUnMxwD9dNGl31tyXLB8QpgZXE0zMS289x6KzGCc8+SoHCdwM3uCJ5XWlYM+CsfXzDL80asdZw1jKT0iJm515rVcA2QSdImx5D6iD3HJdcXw85RyEEa23Hb+/tBxXLn5T0ltj3lo/4g7qeC1TM7xNk6czbfmY9wsriqZF+08yNvUQFs8ZhZkjW8C1gHGB3Ex6KixGAzWj9SR+S105GWrEqqTLy2xB0U44IZ2uGhE+0fmEj8IAb7+l4AH/5HqrHDUwaRGpYZE6x/wBH6LpSOGWCz4fQaWiT69og/d7FSeLYBtVnmGgLXRrHMelx17KswlYtdABN4a0AuJJmAG6mb/VTafEabjAd5m+V7CCHtE7tdBkXHUOlaGSeTFYao6jicr9WEseRaWmMrrHQggqD4ir5qoJ+YWPXWD9D7q78U4OPg1RrHwn92ERPoCPZZTE1CXH9W2CI8nRqtzips5ViCtDjbUfQfcs9Tp5nAcyB9VfcXd/CKJ8oxiV3AqcvPZaDjHlw5E7Km8PMue6t+PYc/CgXJUy+Ia4KPhP+G/urni9WMIAFXUMC+nShwguKs8VgDVpsZMJvmyTJISlItRAlBSIQA5CQFKgASteRoSJEGLSOR5hIhACl06pJQpWA4e+rUFNjcznaN/En7I3nogMs23B//HwlIQT8RuewkuL9IjlYR0Q6jXnN8IgDUh9MubbRzA6QOhEq54nwmsKNOnTqNpkNDMztWNyx5XR8xgi0WvOxoX/s/wATTf8AEYWVSBPzGm4k7hx1N93XXCkpNts77cUkkWvBOIea7iQRBG/ZWVWo4NEmDoAZk+t432VLR4e7MPmzRoRlf1DstpBBBj8QtZX4UHsB+WQOg0EyLuPqsJLNHQngzuKxepgXiToeQI6rpw7xNTY8AuymfNGu99UmLa2k5zXRI0AE7DQACVB4Rxyq2pLcA51Kbmm3+JGxE2eZ2HvurjC+CJS28m54fxZpa0G4l242cC2+9iPRQ8bpAI8+ZouLFsOZ/wDEQobKVGqwvolrABJaSGGmQLg05/hkzcEjS3JdGFzQc9m0szwTq59TO1gbI8xi8Kc3TKxVoj4mmMrnW0DgTMeadY2l4Vc6kJIOhJNjMSPuVrhqMsY14gtY0uFxlY3UuHIuBF9ctlFxFLUuho3HIAGJ630Re1g1uRW4vCSJ9zy5OjkYn1PJQ6VbI7NYNAIJ2F7ydrye19lZGqW3ghtxBgOjmO/IqFia7RUaGQ6CHRfLOrGlp5RmI5AfzEHv06ksHna1xeS7wdIUGh7hFaq3yg2dRpOuCR9mo8bbCB3of2g4ml8Jnlaa0gU3iz2tb80katmWgHTzELvVrzLqrnG+d5/m5l063i3OFiOM419aoajgcujeQaNI6Lpk0lSOWKt2WOG42azTSrGSSC18CZ083MgXnfL1VFjBDzO1j6KbwTBGpVkfKwZ3HTsJNrn7im8TpfxCWgnrExa/Sd5WCWTp3eSvc58Fo5qw6An8PxWh/dAXgOuFXeHqOWXu1cYA3gak+p+issRiGtcCbBZzfmBfCda1ENcMgAXesYLZ2UXBYkVH+W648b4j8JyVWKyxYwVHtnRdMYctURAgKu4JjviGTbko/ifGFjxGqKd0DMuUiUpF0EAhCEACUJEBADkIQEAOY6DO+3T81u/2XYKX1Kp1nKCegk/Uj2WCXpfgAZcI13V5jmZMfcsOodQOjp1czc8WwmdoykWEXiDcWIOs5mnpBVNhsENDka4fMQZnS+UQBNtOaueFVyQGuuXz5jYDWB6ls+6bxFlMNOxcMz9nDLvIvGaFxpqrO9rsV/wi6oMx0zNEgSDmaC45Ru2PZaJgawWBEC+Wc97wDpFwNVU8F4cXOzERJsBt36nkrOpTvEmDmLj/AKibR0AB9lK9QaKji+EY5znFgL2icrruIiTcgyd769FWYPEVWvzNmbWd5em2w6K/rsBBLRlkCLkuIJ+Y2sLTfkoJwRc45SZM+Yx1MCB0726ospLA1vCPi1PjBxp1QbuZlcXNEcwJB80bi8FWH7k8OkVGuAm4HmB0JDnFwBIvMabqRhD8JoAFzB7y0GOh8yrnYkfEaQ7yu26629AR6BNyJ22VnER8Mhtg0wSDTEm4h0l8PvF5t9FXcSe5zyWjKCJmD2mbAbKw4vii35ZIDoiYLTzBNoMzfqs1i+I5v5Z3+JSJNubmeUqVkHhF9/7NrCKlWSTBky4abhokjVUj/DlVhLi5lSXG7DluTJhrgCNgBsAArTBeN2x8OXsItlDnZNBJbnEgX0mys6mJw+Lo5SGscJiL/wDS64zUHjByz0/EXqed8dxZJ+E0GwzP5mNB3/NR6DoAa65NyPs/0jlELSeJPDRdTBzedg/huGhaNGu/NZnhgmqG1AbGDI1PIj1C28RSVnM9JxltOvC6jGsqBsghxeTuW/K2Bvrom18JUqQ74gLD9oSe8jL5SNFMo0QGmBLnO9wwkut6hLgmCmXOkBpEze/cfTmIi6UHdseqlFpEPC0A11joPs5i0e4t6KFxr5eat2nM50QbTaI9FW8VaCGAXJOu0awPzR+Ym8FlwOiG5YEKs8WnzhW2E8pAPJU3ie7wmuRdix4HTgs7Kv8AFhHx/f8ABS2EtALdmqi4g8uqmTJsnHkTIxKEFC0ECEIQAIQhACgpU0JyABep+B6wGFp/0/jdeWLT+GeM5KWTdpMdiZ++Vz9RFuGDo6eSU8noPEvEApNnMIEkzdx7HYSVCocboua013fxnw5ocYyzpIAAL4jWdYWJxXEPi1mtOmpHPkFpK+AZXdNQGcoaCLC2mi49qisne53wb7h3H6bD5gIiJjmL39E5wp1KhP7yBms1hO2t5XnWJ4diAMjHgtMAFzsrmz1gzpqhn7PwSDVq5XRIIzH6kyVSSapslyaybHibDRqB4fLc3nAMTNs5g3ItfkrPDVmmDvlgGZsW3vzIHeyymG4K5v8AjYjMwDTK6Ta0k67KPgeNCnVNIkgD5M2sclDjXBopJm1xgaW8tYM6akWHIkjtCzuLrZSYjZ45T9pvaQe0hSXY+xgxrCz/ABfGwTcaHvdZcsp4RK+A+vmeDlZI8xEy0A7A65ib9F0b4TNQeYvdbNe0C9yB5vc7qRwTE16jCyiGsZTABcWkiw5DVQONcaq0jFQRB8tRhMB1ouILSeR+q6EvYydPk61PCNJtPNUaH5bNaR79Zncys5JoPY8T8MuAcD8zC6zZ6E+x7iL3CcYcXEzZ7skXjqfqq7HtDHXGZtQODvUkHvBVqdupEbNquJd4THCqwCJMyDvy+iouOUqdOtmFy1xAjRxgZQOZ2tsLrrg3OF2tDabBbKBlj+ZxcSe/VUdbEj4wqGIBMGZ2cbcgiKp0ObtWxaNXLiGN1LKRzxoXuLTHrEJa9TKPLfV7CdHsnMWO7TY7X1i9Zg68vz/aqHN0AAMD2UinXDmgAgOpOJaDyJnL1YQY6a7LsiqR5k5bpNkTEUC1s03OyzLf5hIuxw2uD691GbiTmaSQQLxNxzAO47qdjQGtIGZoOQt5xJ31JE5SPXdVjBnmNIk8rcoVJWSabCVm1aoy8rg6iwN/7Kn8RicQ1vX8QouGrGm8PZqDPfopeMqCriKTm6O83X19VO2mUnZNrmHAdAqJzJxMf6x+BWgdQzVoPJQaeEjGtHIfipToGUJQgoWogQhCABCEIAAnJoTkACfSrFrg4bfUckxCAL+jh87W1adywyRvEXHe3utBgPFtOmQ10agzpMxPfRZPgOLy1A2fm07xp6/fCtuMcJz0nOYJLHZ22uWP+YHs4H3XLKCvbL6HZCTq1ybnC+J8O9oLnDMHE6XjbvH4BWNHj+GP8olsRABBvJ+q8n4DSq1srbZA9rMxAJaC4Zr8gDK9ZZ+znBio5s5mBgLZLi/PoSXTcbxaJHK8PTUTXxbSbXI+pxLDkRAjTXtEcys54gwlFwJaTm20sd7jdYzinDqtKtUaDlDXOAykDytcYJg9ByUL/wBYrggNe52wafNJJsBubprTvuEpbVdGgw3GnMOR56Ajf+6nUj+8VGA3IMkfZcADBJ2g5bKj4jwyplb8WBUIzFo+zyDjsbaDRbb9nvDPhEVaoJzAC9soiY7mJ6WU7UsoFNyVFrwfiYwpyggt3jWZuHD1B7KRxbBMqNzNEtP2TedzPeVYcZ4NTrWOYH7LtCJkWd7iLg8lRua/CPyVpNJ2tRoJy31LRpaeYUVJGqcSobwU03TTJLGgvDDJdYSA3+YW017jThRe2pRbPmJgDezgTNrTv2Whp42jUsx7XZgHA3a4tmAQ0xbqBsuHEOFmS6m/LqXgASdBL9QTpfKSYEm1x5+YLHyMzhMKWtLDBAJNM7TyJgwNjExYrOeI6ZbmF5tMgDUi4LQA4Fb51IuadHOAvLi425j4YFMdhdZrxVg4oMsYIIBnSBOUyLtBE+qvTlky1Y+UymDqxAn87hwtzvBS1HHMQYghsbggDbnuFAaf1yXY4jKSLfre2h6rto80mPrksLSYygOZqfKSARP+1h9FHqYs3BknqbpCQWEzEWIEyRLT21J90x1LZoneJ83t+SYAcRazY7klWXBKs1abXQJu2NOx67qrpUJMG14M6ro+oQcwsZlvSDb8E2rDCNjhqE4g9lDZQ/8AMPQKZw3FS4PGj2g+4ugU/wDySeYXMWYQoQULoJBCEIAEIQgBQEqaE5AAhCAgBWOgyDcGR3Gi3nBcWKtJrjG2eNvMA8dpg+qw5qeRrS1oifMB5jPM79Fd+EMX/EdSOlRro7hu3cf/AFWepG0aaUtsj1fACg2ixrsOwljBTkBugbrtfNrvdZLiHh/EPqhzRUEzJDvOAQIAOa9xERsFHwfE6jBlMu2lusgzcKfS4xUNg10zqZBB9e65vmemlBLyst8T4MpUXUKjHXa7NUFfz5hqA2lPz5oM2HdRsVVotqufSptNdxE1Y+WNm21005dJUF+JffM6S7VoJn/ceScQ5omMznWDRzi2Xpb2VbvQylS9yHXpy86uiXP3JjzGfRRcX4nNGtIfY+VwB1GoMdD95VpimihRc4mX1Rc7Bk3jucxHOFmq9YimG1B5XSWE7c2+n1URV8k3RvuB+MqdZuQ1GixIDtCBrdaDh+IBDgSCwa6+hE6W9yvIvA+DBrPbUAFFxEPdOQPBsCWuBi/aYWsqcTayoKbXjKDcMpubEc7un3RJbXSKg9+Wa/GYNpplzSGtMwwgHyzMgi231VVwvjFFlT+I4TrNtNIa3QaFU/E/FradF7Wvl2omNTYWBtfqsdR4pUAL263En6lRlu0XaWGbOrxOh+9PaAAw6A7bkAe1llvG3GwW/DYcwDjFoAkEW9/oqVzZl7ico+0Tcu3PuqitVzOn2/XNb6enkw1tXy0jnFk9/PmAf16ymp7RIjl92/1XUcIrDBPUEfT+ya1qURH3Hbr3SgIEdBUIF77X1HrquRN/1oke9NlOwRpPDteW5d2ut/STI+sq7+HNeR0WM4TxD4NUON2mzh05+i2uAqteczSCDoQsJrNlpnnhQhC2JBCEIAEIQgASi5gCUNZJgKX8MNHUjX8AgTdHIUo1v9yHN2/6SP0+q6PO45J0I5uPJdeH4z4VVlQfZcCe2h+hK4FIUMo9Rw+Ep1L7EAgjlsZ9VYN4E0icx3uTJ+kHkvO+A+JTSbkfOUfKeXTstPQ8SscPmj2n3Xn6mnKLPR0tSLWS/HCWNkgzG8GPbdIQ1roJFhLo2b9qOp06XVFX8SiIZewHKT1Ow6qn4hx45C0GZ+Y6A9ByH9lMYyZUnFEzxHxf4jg0anb+UGzR6Nv69E7h2G/fKgotswTUqHlTZMCdi4kAepWRfVLiSSSTqef5L0T9mmDDaFRx8pqmA7cBhOWOkyY3W21RRim5MXjvCvKGMim1rRlDfKC0jZ0ZZsLHqqBuBdSkSGk3JH8SsR0sGUx/qJWseZGUOuBYUsQG6zBiz2joSB1Wfxj3AmKdINFy7McRUkaEOfLWu+qlOzbgocVSgdzznS85vtWGq41KZIA7NaBoC6L94g+qmYokmXam0kyI1Nz02UTE1MsRJcZIJ2J1P1A7joqRlJ0Rsc7MMrflZaebjr+Krq9PKeisqQkhrTZv6c70UPiThnAGy6Iqjnm7yM/djq2/TQ/kVzLXC8Edb/eilXc3Q+inU+Kj7TSP6Yj2KbcioR0pctpkB1WdQPu+iTMrP99pnY/8QuJrU+Q/4BG5+g5aMFxNEKUEqVUrU4sAf9kJ2EpOqGKdIuP+ltvdO2+xk4RX5kQZVt4exb6VQG+RxAcPpI6hXuB8E1nNzPy0wItq712C0dP9l9Sk4Oz5sp0LQQeScoSrgSlpLl2eUlCEIIBCEIAF0pUS42TabJMKQHQ4ATGn66pibOrWAaJlYz+rf9J5PJMi/wCoTM1yczr9EpNuaY/VdCfKOyCzgUALo2jz9k2oUmUMKTTSUqCkBa4QSyd/L9R+YTMTR/skwlSGxoXMt3aT+alNIcB15cxqFhLDs6lTwV7Bst94XxcYdgBLS0XIkQNzmAOWDuQRzssWaF1ofB2JyucC4tiHNc0w5t7lp2IJmNwSFEnuWCo+VmsLfiDzYreRnZRzg75m5Rfq2x1BKgYug5swWuOpeCwFotoPIednA+qsX4xr2+XI50fZpuLKk2lrmxkJmcpzATYxpBq8ONQkOoBo5iq9hnnkaQPxUbWa7kZHiAcXjM0tBMy7U7NLpA62gAfVVfEA7NoQDYE8tAO2/wDuK02K4EfiFwytgwJ8z7b5sxkHrdU3E+FPaczR8tgJ1HOTHPdbRRjLgr6mIFNsD5jr+Hfuq0m8nunNYXm1z9B35Lrma3Tzu5/ZHYbrbgxfm9kJRoaOd5W/rRT34Nh+VzCPT6lVj3FxlxkpkBNGcq7E+pSYN2Dtdcy+nzcf6RH3qIE7KgRIbig35GAdXeY/ku44pVP+Y8dGnKPZsKI1iWLpoR2OMfM53zzzun70DiFXNIq1A7nndPvKaGboLrWTJsikJEpSKSwQhCAO+HMSUF2nf8UD5UwFUiO5KB+qQHWblKwIqIJI7tV1pvt6x+P4rk5y6YY7dfpZBfYUaT7d/wDpRlKrmdLAaD3+uhUVJjQIQly2SGdHiaTOjnD7ip/h/DuqPNNv9Un5W8yei6eH+EjE/wAMvyAOBsJcQbQBzWuxnCadD4dOmQKT2uLi0tJLqTwHNJGhl7RcnfkpatNGrpST9iNh+E0gYk1H7gXAA6x9w9VcDh7gJyU2CLZnWvIu3fb3KiHiPwxln4bbCdC7qdydNwVzHFaQF6jS4mxcYM/fPROOi3yyZdRFfCrLbJY56xI2DBYCNi7uPZRX/CJs2o/UeZ0EzI+yY0S4elWqgmnRe8GxJaadMdc9QC39MptTw/iQIdXoUhN4l8WmJkf3VvT013JWtrS4wRWupiSWmAJPmOs32/UqNj2su3KWg7ZpEETdpsbLp/6VTa6H45nIkMa5vp5lDx1Fhj4eMpPi0loiACBEOtYqfIDep3Zjq5IJYfKAYgW03PNcgpnFhFUyQZAgt0NonuoaAbb5BIlQGoEAaug/X/aQppcUCH54QayYGJzWJiAVCnNqGUAhdCBO/qmBGLUmVCFJQZUFCEAdg2Wrnl/BCFSEhz3EHVd6DpQhBMuDlUYlywfRCEFdh79FGQhJgh9NkpDMoQkM1HgHHZMR8MtDm1S1h2IN4cCtR4uYaNGWwYyv018hYBroJB7tCEK4O0bzS2L5f9DA8DpNAdUYKzyWjM8XmNRyb/pn1XLHeJDh3GnRo0mFv2gwTHLSR7oQsNzbySsRwUWO8XYuoSDWcLfZgaHnBPsVU1cU8gy9zjrLiXH3dJQhbIwbbIvxCRM8vvj7guTnmNTr/fRCEhIj1HSmQhCRYkJUIQAqUBCECFcnZPqhCYhSxPmOv62QhMT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jpeg;base64,/9j/4AAQSkZJRgABAQAAAQABAAD/2wCEAAkGBhQSEBUUEhQWFBUVFhgUFRYXGBcXFBcXGBQVFxUYFxUXHCYfFxojGhQUHy8gIycpLCwsFx4xNTAqNSYrLCkBCQoKDgwOGg8PGikkHyQsLCwsKSksKSwsKSwsLCwpKSksKSksLCwsLCksLCwpLCwsLCkpLCwsLCkpLCwsLCwsKf/AABEIAMUBAAMBIgACEQEDEQH/xAAbAAABBQEBAAAAAAAAAAAAAAAAAQIEBQYDB//EAD8QAAEDAgQEBAMFBgYBBQAAAAEAAhEDIQQSMUEFUWFxBiKBkRMyoUKxwdHwBxQjUnLhM0NigpLxJBUWorLC/8QAGQEAAwEBAQAAAAAAAAAAAAAAAAECAwQF/8QALxEAAgIBAwIEBAUFAAAAAAAAAAECESEDEjEEQRMiUWEycYGRBUKh0eEGFCNSwf/aAAwDAQACEQMRAD8A8SJRKCkQAv63RKRCAFlCRCAFShIEqABCEIAEIQgAKfRol+mm5/DqnYfDOqOytEn7gtBheCgDzH0Fh6ndRLVhD4mdvS9Br9U/8ax69impBrSImee/00S1XO5OjsRPWFpqOGaz5Wgdh+pT31eZA72/Fc76v/VHtR/p6o3qaqT+WP1ZlHVQYBMad7dDslNRsiHLR1cZSjzOafqo5oYd5gBkn/aZVrqfWLOWf4LFOoa0W/t+5SdeSUvgaf39Fb1fDzZ8pc2NtfSCoNfg7wCAQ+OWvstYa8JcM4tf8J6rRzKNr2z/ACR2k9PT2TT1Ptqim2BBkEbER+t1wq1pdAWp5rT4HOJ1U3hzMxMe26hOpOhK3E5HAgwRv/bdTKNopOi6rCDEKt4u2wM3UynjBVN7Oi42PUKFxi0BZJUyrsn+Gx5T3UyuZq3Ubw2PIT1P4qTHnKmXLGiPxip5mDqpdX7MKr4m6a7ArbV0cgh8B3OP+YIXalQzVj2XCq7zqRRJm1uqSAxyRKkXQQCEIQAQnQhCABCEIAEIStaSQAJJQAimYPhFasJp0nOHMC3oTr6JvkZqA93M/KOw37n2XGtiHPMuM/X07JFuKXJocPQdSHw2UahefmzMcCfSJhLXxLmGK1VtM/yNDXvHQgHK06aunoqFvEKpb8MVKhb/ACB7sscsswpOD8PVamjSPdZuMI5dfU7l1vUSWyMml2Swv0OlbjA+w57jzcR9GgR7kqA/FucSfv19ytbgPADyPMrRngOBp9LLPxILhCk9aa80n92eeObUifNC55jzPZei0vCzab8obFxN4zfmfRS8f4JpvZYdjYOBOgIHf5h7LaMrOOacWYnFcSecPSeHmTnpVDrJp5Swk6yWPaOuToq7DYt9J8tcCd9HNPobEK04xwd2Hw7mOJ/x2EetOpr1sqWlRzGJhUooc9Wbq28cexoaWOo17OAa4/ZJ98r/AMDfuoeJ4Oacupy4cjqPzVPF4NitLR4jDKWeSSwEnexsTztF1jKMoO4fY9Xp9bS6mL0+q+k+/wBfUoIc67iY2GiY4Rrb71d4vBNqDMwwTodj3VPWJDiHazp6LWGopnB1XRz6d5ynw13GtkGWkjcd+ikY2qXsBjzb/mOijmvyCSpXMCFbRxmk8OM/hhdY85TeBVYojMZJE/kik2STtK55cmkSqqunFDp+at6L/wCIVR0nTij+uSvsPQ8xcnLgSIlS9U9FbYGn0lUDMT/Ed3V9gcRDddkqAwxSIKFuSATk0JyABCEIAEIT6FAvcGt1KACjRLzDRJ/WvJTH4b4TNiSJLhpHIdOq5Ymt/l0/ls083ncnpOylcV+W27on+kQobykdWlFbZS9EVczcqZwrhbsRUDG6faPIKI8QvQfBfCMjASPMbkeinWnsjZlpQ8SVMsuDeEWMAhs8zzWownD2sExEchouDHnQsJEW8wE7b6qf+9eb5KrYOzSd4jykjkvM3NvJ6ailhErCYcEA7a3F/VWNLBWBjpYg/Q+qq6WPAH+KBNv4jC32eQ1SqflYHFgd/qpv80Dm0xPLVaxZEiLW4O2/lBMydnRoTB/BUuKpuaC2SMujgfM0H7LgfmaHc1e1uIZ5bIfuG1Rlf1AcBB21G+qqcW8OE+ZrhaD8w0EzvsDBOxW8dSjCeluMl4k4W6vQIaQXGMokEZwfLlm4BEtExd8Lz0USDlMtcNWkQ4Ecwbr0Xizy2STrrN2kQfW8n9WWV4m+qSXMqPcDq0vcR1i+g5HRdENQ55aVYZWvwmeM3lE35kdBz6lccbi5f0Aj9e0LpSoVH6nKNTGpG/VSaHC2ExE+qe7NsbcVHbEjcO4ll8rvlJkdCpXEMAagBaJPPmDzK1HDvDWHIgsEuBgnmNRO0i4PMFV/EeG/BlhJcwaHckzEjlsOfuspKnuid/TdT4mn/b6vHb2M3xDg9SiQKgDZ0NyJ5SBqoVRka/2XoPD6rMZh3Yav8zLNd9ofyuvrG6xGKwbqdR1Kp8zDH5EdCIK3hLcjzNSDhJxfYncDxnkczXL5uzSQPvI91YMq+UrNYepkeD1g9RutDiPLTd2WWosiiym4feuT1P3rUsbFMk8isrwgTU/XNarEGKTp5InyCM7w27n91cMYTTcRoAqbg58ryr19sI48x+CHyIxxQlKRbCAJyaE5AAhCEAC0PA8PkwWIr2zFwos5gxmeQf6ZPos8tTwVofwyq25NLECpA1h9J1MEgXiTqmssLM/gqXnBMw3ze2n1hOx2JuANhfuUB2RvXU/g0dlEmZPNRVys6N2zT2+pI4dhfiVWM/mcJ7an6Ar1PhNIGMwF73BJ/t3WF8HYEuqOqxIYC0QPtEX9mz/yW2w3FGjytaHc51InXWQuTqcujXplWTS0MMWgZi4BwsWuc4diDPSxCVjwXTmqSBB+UH2LYGwgqHh8fmpuy7CY+0CBYgkwbTrqEriXtfnedJGbfSLC2g1/uuSqOy7LkVXwDnPT4jBHYPpkDUKC+k65+EzUnMxwD9dNGl31tyXLB8QpgZXE0zMS289x6KzGCc8+SoHCdwM3uCJ5XWlYM+CsfXzDL80asdZw1jKT0iJm515rVcA2QSdImx5D6iD3HJdcXw85RyEEa23Hb+/tBxXLn5T0ltj3lo/4g7qeC1TM7xNk6czbfmY9wsriqZF+08yNvUQFs8ZhZkjW8C1gHGB3Ex6KixGAzWj9SR+S105GWrEqqTLy2xB0U44IZ2uGhE+0fmEj8IAb7+l4AH/5HqrHDUwaRGpYZE6x/wBH6LpSOGWCz4fQaWiT69og/d7FSeLYBtVnmGgLXRrHMelx17KswlYtdABN4a0AuJJmAG6mb/VTafEabjAd5m+V7CCHtE7tdBkXHUOlaGSeTFYao6jicr9WEseRaWmMrrHQggqD4ir5qoJ+YWPXWD9D7q78U4OPg1RrHwn92ERPoCPZZTE1CXH9W2CI8nRqtzips5ViCtDjbUfQfcs9Tp5nAcyB9VfcXd/CKJ8oxiV3AqcvPZaDjHlw5E7Km8PMue6t+PYc/CgXJUy+Ia4KPhP+G/urni9WMIAFXUMC+nShwguKs8VgDVpsZMJvmyTJISlItRAlBSIQA5CQFKgASteRoSJEGLSOR5hIhACl06pJQpWA4e+rUFNjcznaN/En7I3nogMs23B//HwlIQT8RuewkuL9IjlYR0Q6jXnN8IgDUh9MubbRzA6QOhEq54nwmsKNOnTqNpkNDMztWNyx5XR8xgi0WvOxoX/s/wATTf8AEYWVSBPzGm4k7hx1N93XXCkpNts77cUkkWvBOIea7iQRBG/ZWVWo4NEmDoAZk+t432VLR4e7MPmzRoRlf1DstpBBBj8QtZX4UHsB+WQOg0EyLuPqsJLNHQngzuKxepgXiToeQI6rpw7xNTY8AuymfNGu99UmLa2k5zXRI0AE7DQACVB4Rxyq2pLcA51Kbmm3+JGxE2eZ2HvurjC+CJS28m54fxZpa0G4l242cC2+9iPRQ8bpAI8+ZouLFsOZ/wDEQobKVGqwvolrABJaSGGmQLg05/hkzcEjS3JdGFzQc9m0szwTq59TO1gbI8xi8Kc3TKxVoj4mmMrnW0DgTMeadY2l4Vc6kJIOhJNjMSPuVrhqMsY14gtY0uFxlY3UuHIuBF9ctlFxFLUuho3HIAGJ630Re1g1uRW4vCSJ9zy5OjkYn1PJQ6VbI7NYNAIJ2F7ydrye19lZGqW3ghtxBgOjmO/IqFia7RUaGQ6CHRfLOrGlp5RmI5AfzEHv06ksHna1xeS7wdIUGh7hFaq3yg2dRpOuCR9mo8bbCB3of2g4ml8Jnlaa0gU3iz2tb80katmWgHTzELvVrzLqrnG+d5/m5l063i3OFiOM419aoajgcujeQaNI6Lpk0lSOWKt2WOG42azTSrGSSC18CZ083MgXnfL1VFjBDzO1j6KbwTBGpVkfKwZ3HTsJNrn7im8TpfxCWgnrExa/Sd5WCWTp3eSvc58Fo5qw6An8PxWh/dAXgOuFXeHqOWXu1cYA3gak+p+issRiGtcCbBZzfmBfCda1ENcMgAXesYLZ2UXBYkVH+W648b4j8JyVWKyxYwVHtnRdMYctURAgKu4JjviGTbko/ifGFjxGqKd0DMuUiUpF0EAhCEACUJEBADkIQEAOY6DO+3T81u/2XYKX1Kp1nKCegk/Uj2WCXpfgAZcI13V5jmZMfcsOodQOjp1czc8WwmdoykWEXiDcWIOs5mnpBVNhsENDka4fMQZnS+UQBNtOaueFVyQGuuXz5jYDWB6ls+6bxFlMNOxcMz9nDLvIvGaFxpqrO9rsV/wi6oMx0zNEgSDmaC45Ru2PZaJgawWBEC+Wc97wDpFwNVU8F4cXOzERJsBt36nkrOpTvEmDmLj/AKibR0AB9lK9QaKji+EY5znFgL2icrruIiTcgyd769FWYPEVWvzNmbWd5em2w6K/rsBBLRlkCLkuIJ+Y2sLTfkoJwRc45SZM+Yx1MCB0726ospLA1vCPi1PjBxp1QbuZlcXNEcwJB80bi8FWH7k8OkVGuAm4HmB0JDnFwBIvMabqRhD8JoAFzB7y0GOh8yrnYkfEaQ7yu26629AR6BNyJ22VnER8Mhtg0wSDTEm4h0l8PvF5t9FXcSe5zyWjKCJmD2mbAbKw4vii35ZIDoiYLTzBNoMzfqs1i+I5v5Z3+JSJNubmeUqVkHhF9/7NrCKlWSTBky4abhokjVUj/DlVhLi5lSXG7DluTJhrgCNgBsAArTBeN2x8OXsItlDnZNBJbnEgX0mys6mJw+Lo5SGscJiL/wDS64zUHjByz0/EXqed8dxZJ+E0GwzP5mNB3/NR6DoAa65NyPs/0jlELSeJPDRdTBzedg/huGhaNGu/NZnhgmqG1AbGDI1PIj1C28RSVnM9JxltOvC6jGsqBsghxeTuW/K2Bvrom18JUqQ74gLD9oSe8jL5SNFMo0QGmBLnO9wwkut6hLgmCmXOkBpEze/cfTmIi6UHdseqlFpEPC0A11joPs5i0e4t6KFxr5eat2nM50QbTaI9FW8VaCGAXJOu0awPzR+Ym8FlwOiG5YEKs8WnzhW2E8pAPJU3ie7wmuRdix4HTgs7Kv8AFhHx/f8ABS2EtALdmqi4g8uqmTJsnHkTIxKEFC0ECEIQAIQhACgpU0JyABep+B6wGFp/0/jdeWLT+GeM5KWTdpMdiZ++Vz9RFuGDo6eSU8noPEvEApNnMIEkzdx7HYSVCocboua013fxnw5ocYyzpIAAL4jWdYWJxXEPi1mtOmpHPkFpK+AZXdNQGcoaCLC2mi49qisne53wb7h3H6bD5gIiJjmL39E5wp1KhP7yBms1hO2t5XnWJ4diAMjHgtMAFzsrmz1gzpqhn7PwSDVq5XRIIzH6kyVSSapslyaybHibDRqB4fLc3nAMTNs5g3ItfkrPDVmmDvlgGZsW3vzIHeyymG4K5v8AjYjMwDTK6Ta0k67KPgeNCnVNIkgD5M2sclDjXBopJm1xgaW8tYM6akWHIkjtCzuLrZSYjZ45T9pvaQe0hSXY+xgxrCz/ABfGwTcaHvdZcsp4RK+A+vmeDlZI8xEy0A7A65ib9F0b4TNQeYvdbNe0C9yB5vc7qRwTE16jCyiGsZTABcWkiw5DVQONcaq0jFQRB8tRhMB1ouILSeR+q6EvYydPk61PCNJtPNUaH5bNaR79Zncys5JoPY8T8MuAcD8zC6zZ6E+x7iL3CcYcXEzZ7skXjqfqq7HtDHXGZtQODvUkHvBVqdupEbNquJd4THCqwCJMyDvy+iouOUqdOtmFy1xAjRxgZQOZ2tsLrrg3OF2tDabBbKBlj+ZxcSe/VUdbEj4wqGIBMGZ2cbcgiKp0ObtWxaNXLiGN1LKRzxoXuLTHrEJa9TKPLfV7CdHsnMWO7TY7X1i9Zg68vz/aqHN0AAMD2UinXDmgAgOpOJaDyJnL1YQY6a7LsiqR5k5bpNkTEUC1s03OyzLf5hIuxw2uD691GbiTmaSQQLxNxzAO47qdjQGtIGZoOQt5xJ31JE5SPXdVjBnmNIk8rcoVJWSabCVm1aoy8rg6iwN/7Kn8RicQ1vX8QouGrGm8PZqDPfopeMqCriKTm6O83X19VO2mUnZNrmHAdAqJzJxMf6x+BWgdQzVoPJQaeEjGtHIfipToGUJQgoWogQhCABCEIAAnJoTkACfSrFrg4bfUckxCAL+jh87W1adywyRvEXHe3utBgPFtOmQ10agzpMxPfRZPgOLy1A2fm07xp6/fCtuMcJz0nOYJLHZ22uWP+YHs4H3XLKCvbL6HZCTq1ybnC+J8O9oLnDMHE6XjbvH4BWNHj+GP8olsRABBvJ+q8n4DSq1srbZA9rMxAJaC4Zr8gDK9ZZ+znBio5s5mBgLZLi/PoSXTcbxaJHK8PTUTXxbSbXI+pxLDkRAjTXtEcys54gwlFwJaTm20sd7jdYzinDqtKtUaDlDXOAykDytcYJg9ByUL/wBYrggNe52wafNJJsBubprTvuEpbVdGgw3GnMOR56Ajf+6nUj+8VGA3IMkfZcADBJ2g5bKj4jwyplb8WBUIzFo+zyDjsbaDRbb9nvDPhEVaoJzAC9soiY7mJ6WU7UsoFNyVFrwfiYwpyggt3jWZuHD1B7KRxbBMqNzNEtP2TedzPeVYcZ4NTrWOYH7LtCJkWd7iLg8lRua/CPyVpNJ2tRoJy31LRpaeYUVJGqcSobwU03TTJLGgvDDJdYSA3+YW017jThRe2pRbPmJgDezgTNrTv2Whp42jUsx7XZgHA3a4tmAQ0xbqBsuHEOFmS6m/LqXgASdBL9QTpfKSYEm1x5+YLHyMzhMKWtLDBAJNM7TyJgwNjExYrOeI6ZbmF5tMgDUi4LQA4Fb51IuadHOAvLi425j4YFMdhdZrxVg4oMsYIIBnSBOUyLtBE+qvTlky1Y+UymDqxAn87hwtzvBS1HHMQYghsbggDbnuFAaf1yXY4jKSLfre2h6rto80mPrksLSYygOZqfKSARP+1h9FHqYs3BknqbpCQWEzEWIEyRLT21J90x1LZoneJ83t+SYAcRazY7klWXBKs1abXQJu2NOx67qrpUJMG14M6ro+oQcwsZlvSDb8E2rDCNjhqE4g9lDZQ/8AMPQKZw3FS4PGj2g+4ugU/wDySeYXMWYQoQULoJBCEIAEIQgBQEqaE5AAhCAgBWOgyDcGR3Gi3nBcWKtJrjG2eNvMA8dpg+qw5qeRrS1oifMB5jPM79Fd+EMX/EdSOlRro7hu3cf/AFWepG0aaUtsj1fACg2ixrsOwljBTkBugbrtfNrvdZLiHh/EPqhzRUEzJDvOAQIAOa9xERsFHwfE6jBlMu2lusgzcKfS4xUNg10zqZBB9e65vmemlBLyst8T4MpUXUKjHXa7NUFfz5hqA2lPz5oM2HdRsVVotqufSptNdxE1Y+WNm21005dJUF+JffM6S7VoJn/ceScQ5omMznWDRzi2Xpb2VbvQylS9yHXpy86uiXP3JjzGfRRcX4nNGtIfY+VwB1GoMdD95VpimihRc4mX1Rc7Bk3jucxHOFmq9YimG1B5XSWE7c2+n1URV8k3RvuB+MqdZuQ1GixIDtCBrdaDh+IBDgSCwa6+hE6W9yvIvA+DBrPbUAFFxEPdOQPBsCWuBi/aYWsqcTayoKbXjKDcMpubEc7un3RJbXSKg9+Wa/GYNpplzSGtMwwgHyzMgi231VVwvjFFlT+I4TrNtNIa3QaFU/E/FradF7Wvl2omNTYWBtfqsdR4pUAL263En6lRlu0XaWGbOrxOh+9PaAAw6A7bkAe1llvG3GwW/DYcwDjFoAkEW9/oqVzZl7ico+0Tcu3PuqitVzOn2/XNb6enkw1tXy0jnFk9/PmAf16ymp7RIjl92/1XUcIrDBPUEfT+ya1qURH3Hbr3SgIEdBUIF77X1HrquRN/1oke9NlOwRpPDteW5d2ut/STI+sq7+HNeR0WM4TxD4NUON2mzh05+i2uAqteczSCDoQsJrNlpnnhQhC2JBCEIAEIQgASi5gCUNZJgKX8MNHUjX8AgTdHIUo1v9yHN2/6SP0+q6PO45J0I5uPJdeH4z4VVlQfZcCe2h+hK4FIUMo9Rw+Ep1L7EAgjlsZ9VYN4E0icx3uTJ+kHkvO+A+JTSbkfOUfKeXTstPQ8SscPmj2n3Xn6mnKLPR0tSLWS/HCWNkgzG8GPbdIQ1roJFhLo2b9qOp06XVFX8SiIZewHKT1Ow6qn4hx45C0GZ+Y6A9ByH9lMYyZUnFEzxHxf4jg0anb+UGzR6Nv69E7h2G/fKgotswTUqHlTZMCdi4kAepWRfVLiSSSTqef5L0T9mmDDaFRx8pqmA7cBhOWOkyY3W21RRim5MXjvCvKGMim1rRlDfKC0jZ0ZZsLHqqBuBdSkSGk3JH8SsR0sGUx/qJWseZGUOuBYUsQG6zBiz2joSB1Wfxj3AmKdINFy7McRUkaEOfLWu+qlOzbgocVSgdzznS85vtWGq41KZIA7NaBoC6L94g+qmYokmXam0kyI1Nz02UTE1MsRJcZIJ2J1P1A7joqRlJ0Rsc7MMrflZaebjr+Krq9PKeisqQkhrTZv6c70UPiThnAGy6Iqjnm7yM/djq2/TQ/kVzLXC8Edb/eilXc3Q+inU+Kj7TSP6Yj2KbcioR0pctpkB1WdQPu+iTMrP99pnY/8QuJrU+Q/4BG5+g5aMFxNEKUEqVUrU4sAf9kJ2EpOqGKdIuP+ltvdO2+xk4RX5kQZVt4exb6VQG+RxAcPpI6hXuB8E1nNzPy0wItq712C0dP9l9Sk4Oz5sp0LQQeScoSrgSlpLl2eUlCEIIBCEIAF0pUS42TabJMKQHQ4ATGn66pibOrWAaJlYz+rf9J5PJMi/wCoTM1yczr9EpNuaY/VdCfKOyCzgUALo2jz9k2oUmUMKTTSUqCkBa4QSyd/L9R+YTMTR/skwlSGxoXMt3aT+alNIcB15cxqFhLDs6lTwV7Bst94XxcYdgBLS0XIkQNzmAOWDuQRzssWaF1ofB2JyucC4tiHNc0w5t7lp2IJmNwSFEnuWCo+VmsLfiDzYreRnZRzg75m5Rfq2x1BKgYug5swWuOpeCwFotoPIednA+qsX4xr2+XI50fZpuLKk2lrmxkJmcpzATYxpBq8ONQkOoBo5iq9hnnkaQPxUbWa7kZHiAcXjM0tBMy7U7NLpA62gAfVVfEA7NoQDYE8tAO2/wDuK02K4EfiFwytgwJ8z7b5sxkHrdU3E+FPaczR8tgJ1HOTHPdbRRjLgr6mIFNsD5jr+Hfuq0m8nunNYXm1z9B35Lrma3Tzu5/ZHYbrbgxfm9kJRoaOd5W/rRT34Nh+VzCPT6lVj3FxlxkpkBNGcq7E+pSYN2Dtdcy+nzcf6RH3qIE7KgRIbig35GAdXeY/ku44pVP+Y8dGnKPZsKI1iWLpoR2OMfM53zzzun70DiFXNIq1A7nndPvKaGboLrWTJsikJEpSKSwQhCAO+HMSUF2nf8UD5UwFUiO5KB+qQHWblKwIqIJI7tV1pvt6x+P4rk5y6YY7dfpZBfYUaT7d/wDpRlKrmdLAaD3+uhUVJjQIQly2SGdHiaTOjnD7ip/h/DuqPNNv9Un5W8yei6eH+EjE/wAMvyAOBsJcQbQBzWuxnCadD4dOmQKT2uLi0tJLqTwHNJGhl7RcnfkpatNGrpST9iNh+E0gYk1H7gXAA6x9w9VcDh7gJyU2CLZnWvIu3fb3KiHiPwxln4bbCdC7qdydNwVzHFaQF6jS4mxcYM/fPROOi3yyZdRFfCrLbJY56xI2DBYCNi7uPZRX/CJs2o/UeZ0EzI+yY0S4elWqgmnRe8GxJaadMdc9QC39MptTw/iQIdXoUhN4l8WmJkf3VvT013JWtrS4wRWupiSWmAJPmOs32/UqNj2su3KWg7ZpEETdpsbLp/6VTa6H45nIkMa5vp5lDx1Fhj4eMpPi0loiACBEOtYqfIDep3Zjq5IJYfKAYgW03PNcgpnFhFUyQZAgt0NonuoaAbb5BIlQGoEAaug/X/aQppcUCH54QayYGJzWJiAVCnNqGUAhdCBO/qmBGLUmVCFJQZUFCEAdg2Wrnl/BCFSEhz3EHVd6DpQhBMuDlUYlywfRCEFdh79FGQhJgh9NkpDMoQkM1HgHHZMR8MtDm1S1h2IN4cCtR4uYaNGWwYyv018hYBroJB7tCEK4O0bzS2L5f9DA8DpNAdUYKzyWjM8XmNRyb/pn1XLHeJDh3GnRo0mFv2gwTHLSR7oQsNzbySsRwUWO8XYuoSDWcLfZgaHnBPsVU1cU8gy9zjrLiXH3dJQhbIwbbIvxCRM8vvj7guTnmNTr/fRCEhIj1HSmQhCRYkJUIQAqUBCECFcnZPqhCYhSxPmOv62QhMT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9" name="Picture 9" descr="C:\Users\admin\Desktop\SOUTH AFRICA\PPT\IMG_28052013_1537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913" y="3389587"/>
            <a:ext cx="2486046" cy="342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913" y="1012918"/>
            <a:ext cx="2486046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61" y="1844249"/>
            <a:ext cx="6410076" cy="398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96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3" y="1008988"/>
            <a:ext cx="8988427" cy="5659820"/>
          </a:xfrm>
        </p:spPr>
        <p:txBody>
          <a:bodyPr/>
          <a:lstStyle/>
          <a:p>
            <a:r>
              <a:rPr lang="en-US" sz="2400" dirty="0" smtClean="0"/>
              <a:t>Leverage resources</a:t>
            </a:r>
          </a:p>
          <a:p>
            <a:pPr lvl="1"/>
            <a:r>
              <a:rPr lang="en-US" sz="2000" dirty="0" smtClean="0"/>
              <a:t>Incubated 10 onsite (8 strong revenue, 3 raised venture capital, 1 exists), 64 online </a:t>
            </a:r>
            <a:r>
              <a:rPr lang="en-US" sz="2000" dirty="0" err="1" smtClean="0"/>
              <a:t>incubatees</a:t>
            </a:r>
            <a:r>
              <a:rPr lang="en-US" sz="2000" dirty="0" smtClean="0"/>
              <a:t> (55 self-sustainable)</a:t>
            </a:r>
          </a:p>
          <a:p>
            <a:pPr lvl="1"/>
            <a:r>
              <a:rPr lang="en-US" sz="2000" dirty="0" smtClean="0"/>
              <a:t>5 year-old high growth venture-funded startup dominates market with </a:t>
            </a:r>
            <a:r>
              <a:rPr lang="en-US" sz="2000" dirty="0"/>
              <a:t>13,000 </a:t>
            </a:r>
            <a:r>
              <a:rPr lang="en-US" sz="2000" dirty="0" smtClean="0"/>
              <a:t>students; 1,000 </a:t>
            </a:r>
            <a:r>
              <a:rPr lang="en-US" sz="2000" dirty="0"/>
              <a:t>industry </a:t>
            </a:r>
            <a:r>
              <a:rPr lang="en-US" sz="2000" dirty="0" smtClean="0"/>
              <a:t>instructors and 250 staff </a:t>
            </a:r>
            <a:endParaRPr lang="en-US" sz="2000" dirty="0"/>
          </a:p>
          <a:p>
            <a:pPr lvl="1"/>
            <a:r>
              <a:rPr lang="en-US" sz="2000" dirty="0" smtClean="0"/>
              <a:t>E-learning environment infrastructures</a:t>
            </a:r>
          </a:p>
          <a:p>
            <a:pPr lvl="1"/>
            <a:r>
              <a:rPr lang="en-US" sz="2000" dirty="0" smtClean="0"/>
              <a:t>Delivered online entrepreneur courses for 10,000 students at 30+ universities </a:t>
            </a:r>
          </a:p>
          <a:p>
            <a:r>
              <a:rPr lang="en-US" sz="2400" dirty="0" smtClean="0"/>
              <a:t>Network capabilities</a:t>
            </a:r>
          </a:p>
          <a:p>
            <a:pPr lvl="1"/>
            <a:r>
              <a:rPr lang="en-US" sz="2000" dirty="0" smtClean="0"/>
              <a:t>Corporate closely with Saigon High-tech Park </a:t>
            </a:r>
            <a:r>
              <a:rPr lang="en-US" sz="2000" dirty="0" err="1" smtClean="0"/>
              <a:t>M’lab</a:t>
            </a:r>
            <a:r>
              <a:rPr lang="en-US" sz="2000" dirty="0" smtClean="0"/>
              <a:t>, PSG-STEP, Asian Pacific Incubation Network, Founder Institute and 30+ Partner universities </a:t>
            </a:r>
          </a:p>
          <a:p>
            <a:pPr lvl="1"/>
            <a:r>
              <a:rPr lang="en-US" sz="2000" dirty="0" smtClean="0"/>
              <a:t>Solid relationship with main entrepreneurship communities: Vietnam Young Entrepreneurs Association, Dotcom Clubs, Launch, </a:t>
            </a:r>
            <a:r>
              <a:rPr lang="en-US" sz="2000" dirty="0" err="1" smtClean="0"/>
              <a:t>5Desire</a:t>
            </a:r>
            <a:r>
              <a:rPr lang="en-US" sz="2000" dirty="0" smtClean="0"/>
              <a:t>, Mobile Monday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endParaRPr lang="en-US" sz="20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Why Virtual Incubation?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data:image/jpeg;base64,/9j/4AAQSkZJRgABAQAAAQABAAD/2wCEAAkGBhQSEBUUEhQWFBUVFhgUFRYXGBcXFBcXGBQVFxUYFxUXHCYfFxojGhQUHy8gIycpLCwsFx4xNTAqNSYrLCkBCQoKDgwOGg8PGikkHyQsLCwsKSksKSwsKSwsLCwpKSksKSksLCwsLCksLCwpLCwsLCkpLCwsLCkpLCwsLCwsKf/AABEIAMUBAAMBIgACEQEDEQH/xAAbAAABBQEBAAAAAAAAAAAAAAAAAQIEBQYDB//EAD8QAAEDAgQEBAMFBgYBBQAAAAEAAhEDIQQSMUEFUWFxBiKBkRMyoUKxwdHwBxQjUnLhM0NigpLxJBUWorLC/8QAGQEAAwEBAQAAAAAAAAAAAAAAAAECAwQF/8QALxEAAgIBAwIEBAUFAAAAAAAAAAECESEDEjEEQRMiUWEycYGRBUKh0eEGFCNSwf/aAAwDAQACEQMRAD8A8SJRKCkQAv63RKRCAFlCRCAFShIEqABCEIAEIQgAKfRol+mm5/DqnYfDOqOytEn7gtBheCgDzH0Fh6ndRLVhD4mdvS9Br9U/8ax69impBrSImee/00S1XO5OjsRPWFpqOGaz5Wgdh+pT31eZA72/Fc76v/VHtR/p6o3qaqT+WP1ZlHVQYBMad7dDslNRsiHLR1cZSjzOafqo5oYd5gBkn/aZVrqfWLOWf4LFOoa0W/t+5SdeSUvgaf39Fb1fDzZ8pc2NtfSCoNfg7wCAQ+OWvstYa8JcM4tf8J6rRzKNr2z/ACR2k9PT2TT1Ptqim2BBkEbER+t1wq1pdAWp5rT4HOJ1U3hzMxMe26hOpOhK3E5HAgwRv/bdTKNopOi6rCDEKt4u2wM3UynjBVN7Oi42PUKFxi0BZJUyrsn+Gx5T3UyuZq3Ubw2PIT1P4qTHnKmXLGiPxip5mDqpdX7MKr4m6a7ArbV0cgh8B3OP+YIXalQzVj2XCq7zqRRJm1uqSAxyRKkXQQCEIQAQnQhCABCEIAEIStaSQAJJQAimYPhFasJp0nOHMC3oTr6JvkZqA93M/KOw37n2XGtiHPMuM/X07JFuKXJocPQdSHw2UahefmzMcCfSJhLXxLmGK1VtM/yNDXvHQgHK06aunoqFvEKpb8MVKhb/ACB7sscsswpOD8PVamjSPdZuMI5dfU7l1vUSWyMml2Swv0OlbjA+w57jzcR9GgR7kqA/FucSfv19ytbgPADyPMrRngOBp9LLPxILhCk9aa80n92eeObUifNC55jzPZei0vCzab8obFxN4zfmfRS8f4JpvZYdjYOBOgIHf5h7LaMrOOacWYnFcSecPSeHmTnpVDrJp5Swk6yWPaOuToq7DYt9J8tcCd9HNPobEK04xwd2Hw7mOJ/x2EetOpr1sqWlRzGJhUooc9Wbq28cexoaWOo17OAa4/ZJ98r/AMDfuoeJ4Oacupy4cjqPzVPF4NitLR4jDKWeSSwEnexsTztF1jKMoO4fY9Xp9bS6mL0+q+k+/wBfUoIc67iY2GiY4Rrb71d4vBNqDMwwTodj3VPWJDiHazp6LWGopnB1XRz6d5ynw13GtkGWkjcd+ikY2qXsBjzb/mOijmvyCSpXMCFbRxmk8OM/hhdY85TeBVYojMZJE/kik2STtK55cmkSqqunFDp+at6L/wCIVR0nTij+uSvsPQ8xcnLgSIlS9U9FbYGn0lUDMT/Ed3V9gcRDddkqAwxSIKFuSATk0JyABCEIAEIT6FAvcGt1KACjRLzDRJ/WvJTH4b4TNiSJLhpHIdOq5Ymt/l0/ls083ncnpOylcV+W27on+kQobykdWlFbZS9EVczcqZwrhbsRUDG6faPIKI8QvQfBfCMjASPMbkeinWnsjZlpQ8SVMsuDeEWMAhs8zzWownD2sExEchouDHnQsJEW8wE7b6qf+9eb5KrYOzSd4jykjkvM3NvJ6ailhErCYcEA7a3F/VWNLBWBjpYg/Q+qq6WPAH+KBNv4jC32eQ1SqflYHFgd/qpv80Dm0xPLVaxZEiLW4O2/lBMydnRoTB/BUuKpuaC2SMujgfM0H7LgfmaHc1e1uIZ5bIfuG1Rlf1AcBB21G+qqcW8OE+ZrhaD8w0EzvsDBOxW8dSjCeluMl4k4W6vQIaQXGMokEZwfLlm4BEtExd8Lz0USDlMtcNWkQ4Ecwbr0Xizy2STrrN2kQfW8n9WWV4m+qSXMqPcDq0vcR1i+g5HRdENQ55aVYZWvwmeM3lE35kdBz6lccbi5f0Aj9e0LpSoVH6nKNTGpG/VSaHC2ExE+qe7NsbcVHbEjcO4ll8rvlJkdCpXEMAagBaJPPmDzK1HDvDWHIgsEuBgnmNRO0i4PMFV/EeG/BlhJcwaHckzEjlsOfuspKnuid/TdT4mn/b6vHb2M3xDg9SiQKgDZ0NyJ5SBqoVRka/2XoPD6rMZh3Yav8zLNd9ofyuvrG6xGKwbqdR1Kp8zDH5EdCIK3hLcjzNSDhJxfYncDxnkczXL5uzSQPvI91YMq+UrNYepkeD1g9RutDiPLTd2WWosiiym4feuT1P3rUsbFMk8isrwgTU/XNarEGKTp5InyCM7w27n91cMYTTcRoAqbg58ryr19sI48x+CHyIxxQlKRbCAJyaE5AAhCEAC0PA8PkwWIr2zFwos5gxmeQf6ZPos8tTwVofwyq25NLECpA1h9J1MEgXiTqmssLM/gqXnBMw3ze2n1hOx2JuANhfuUB2RvXU/g0dlEmZPNRVys6N2zT2+pI4dhfiVWM/mcJ7an6Ar1PhNIGMwF73BJ/t3WF8HYEuqOqxIYC0QPtEX9mz/yW2w3FGjytaHc51InXWQuTqcujXplWTS0MMWgZi4BwsWuc4diDPSxCVjwXTmqSBB+UH2LYGwgqHh8fmpuy7CY+0CBYgkwbTrqEriXtfnedJGbfSLC2g1/uuSqOy7LkVXwDnPT4jBHYPpkDUKC+k65+EzUnMxwD9dNGl31tyXLB8QpgZXE0zMS289x6KzGCc8+SoHCdwM3uCJ5XWlYM+CsfXzDL80asdZw1jKT0iJm515rVcA2QSdImx5D6iD3HJdcXw85RyEEa23Hb+/tBxXLn5T0ltj3lo/4g7qeC1TM7xNk6czbfmY9wsriqZF+08yNvUQFs8ZhZkjW8C1gHGB3Ex6KixGAzWj9SR+S105GWrEqqTLy2xB0U44IZ2uGhE+0fmEj8IAb7+l4AH/5HqrHDUwaRGpYZE6x/wBH6LpSOGWCz4fQaWiT69og/d7FSeLYBtVnmGgLXRrHMelx17KswlYtdABN4a0AuJJmAG6mb/VTafEabjAd5m+V7CCHtE7tdBkXHUOlaGSeTFYao6jicr9WEseRaWmMrrHQggqD4ir5qoJ+YWPXWD9D7q78U4OPg1RrHwn92ERPoCPZZTE1CXH9W2CI8nRqtzips5ViCtDjbUfQfcs9Tp5nAcyB9VfcXd/CKJ8oxiV3AqcvPZaDjHlw5E7Km8PMue6t+PYc/CgXJUy+Ia4KPhP+G/urni9WMIAFXUMC+nShwguKs8VgDVpsZMJvmyTJISlItRAlBSIQA5CQFKgASteRoSJEGLSOR5hIhACl06pJQpWA4e+rUFNjcznaN/En7I3nogMs23B//HwlIQT8RuewkuL9IjlYR0Q6jXnN8IgDUh9MubbRzA6QOhEq54nwmsKNOnTqNpkNDMztWNyx5XR8xgi0WvOxoX/s/wATTf8AEYWVSBPzGm4k7hx1N93XXCkpNts77cUkkWvBOIea7iQRBG/ZWVWo4NEmDoAZk+t432VLR4e7MPmzRoRlf1DstpBBBj8QtZX4UHsB+WQOg0EyLuPqsJLNHQngzuKxepgXiToeQI6rpw7xNTY8AuymfNGu99UmLa2k5zXRI0AE7DQACVB4Rxyq2pLcA51Kbmm3+JGxE2eZ2HvurjC+CJS28m54fxZpa0G4l242cC2+9iPRQ8bpAI8+ZouLFsOZ/wDEQobKVGqwvolrABJaSGGmQLg05/hkzcEjS3JdGFzQc9m0szwTq59TO1gbI8xi8Kc3TKxVoj4mmMrnW0DgTMeadY2l4Vc6kJIOhJNjMSPuVrhqMsY14gtY0uFxlY3UuHIuBF9ctlFxFLUuho3HIAGJ630Re1g1uRW4vCSJ9zy5OjkYn1PJQ6VbI7NYNAIJ2F7ydrye19lZGqW3ghtxBgOjmO/IqFia7RUaGQ6CHRfLOrGlp5RmI5AfzEHv06ksHna1xeS7wdIUGh7hFaq3yg2dRpOuCR9mo8bbCB3of2g4ml8Jnlaa0gU3iz2tb80katmWgHTzELvVrzLqrnG+d5/m5l063i3OFiOM419aoajgcujeQaNI6Lpk0lSOWKt2WOG42azTSrGSSC18CZ083MgXnfL1VFjBDzO1j6KbwTBGpVkfKwZ3HTsJNrn7im8TpfxCWgnrExa/Sd5WCWTp3eSvc58Fo5qw6An8PxWh/dAXgOuFXeHqOWXu1cYA3gak+p+issRiGtcCbBZzfmBfCda1ENcMgAXesYLZ2UXBYkVH+W648b4j8JyVWKyxYwVHtnRdMYctURAgKu4JjviGTbko/ifGFjxGqKd0DMuUiUpF0EAhCEACUJEBADkIQEAOY6DO+3T81u/2XYKX1Kp1nKCegk/Uj2WCXpfgAZcI13V5jmZMfcsOodQOjp1czc8WwmdoykWEXiDcWIOs5mnpBVNhsENDka4fMQZnS+UQBNtOaueFVyQGuuXz5jYDWB6ls+6bxFlMNOxcMz9nDLvIvGaFxpqrO9rsV/wi6oMx0zNEgSDmaC45Ru2PZaJgawWBEC+Wc97wDpFwNVU8F4cXOzERJsBt36nkrOpTvEmDmLj/AKibR0AB9lK9QaKji+EY5znFgL2icrruIiTcgyd769FWYPEVWvzNmbWd5em2w6K/rsBBLRlkCLkuIJ+Y2sLTfkoJwRc45SZM+Yx1MCB0726ospLA1vCPi1PjBxp1QbuZlcXNEcwJB80bi8FWH7k8OkVGuAm4HmB0JDnFwBIvMabqRhD8JoAFzB7y0GOh8yrnYkfEaQ7yu26629AR6BNyJ22VnER8Mhtg0wSDTEm4h0l8PvF5t9FXcSe5zyWjKCJmD2mbAbKw4vii35ZIDoiYLTzBNoMzfqs1i+I5v5Z3+JSJNubmeUqVkHhF9/7NrCKlWSTBky4abhokjVUj/DlVhLi5lSXG7DluTJhrgCNgBsAArTBeN2x8OXsItlDnZNBJbnEgX0mys6mJw+Lo5SGscJiL/wDS64zUHjByz0/EXqed8dxZJ+E0GwzP5mNB3/NR6DoAa65NyPs/0jlELSeJPDRdTBzedg/huGhaNGu/NZnhgmqG1AbGDI1PIj1C28RSVnM9JxltOvC6jGsqBsghxeTuW/K2Bvrom18JUqQ74gLD9oSe8jL5SNFMo0QGmBLnO9wwkut6hLgmCmXOkBpEze/cfTmIi6UHdseqlFpEPC0A11joPs5i0e4t6KFxr5eat2nM50QbTaI9FW8VaCGAXJOu0awPzR+Ym8FlwOiG5YEKs8WnzhW2E8pAPJU3ie7wmuRdix4HTgs7Kv8AFhHx/f8ABS2EtALdmqi4g8uqmTJsnHkTIxKEFC0ECEIQAIQhACgpU0JyABep+B6wGFp/0/jdeWLT+GeM5KWTdpMdiZ++Vz9RFuGDo6eSU8noPEvEApNnMIEkzdx7HYSVCocboua013fxnw5ocYyzpIAAL4jWdYWJxXEPi1mtOmpHPkFpK+AZXdNQGcoaCLC2mi49qisne53wb7h3H6bD5gIiJjmL39E5wp1KhP7yBms1hO2t5XnWJ4diAMjHgtMAFzsrmz1gzpqhn7PwSDVq5XRIIzH6kyVSSapslyaybHibDRqB4fLc3nAMTNs5g3ItfkrPDVmmDvlgGZsW3vzIHeyymG4K5v8AjYjMwDTK6Ta0k67KPgeNCnVNIkgD5M2sclDjXBopJm1xgaW8tYM6akWHIkjtCzuLrZSYjZ45T9pvaQe0hSXY+xgxrCz/ABfGwTcaHvdZcsp4RK+A+vmeDlZI8xEy0A7A65ib9F0b4TNQeYvdbNe0C9yB5vc7qRwTE16jCyiGsZTABcWkiw5DVQONcaq0jFQRB8tRhMB1ouILSeR+q6EvYydPk61PCNJtPNUaH5bNaR79Zncys5JoPY8T8MuAcD8zC6zZ6E+x7iL3CcYcXEzZ7skXjqfqq7HtDHXGZtQODvUkHvBVqdupEbNquJd4THCqwCJMyDvy+iouOUqdOtmFy1xAjRxgZQOZ2tsLrrg3OF2tDabBbKBlj+ZxcSe/VUdbEj4wqGIBMGZ2cbcgiKp0ObtWxaNXLiGN1LKRzxoXuLTHrEJa9TKPLfV7CdHsnMWO7TY7X1i9Zg68vz/aqHN0AAMD2UinXDmgAgOpOJaDyJnL1YQY6a7LsiqR5k5bpNkTEUC1s03OyzLf5hIuxw2uD691GbiTmaSQQLxNxzAO47qdjQGtIGZoOQt5xJ31JE5SPXdVjBnmNIk8rcoVJWSabCVm1aoy8rg6iwN/7Kn8RicQ1vX8QouGrGm8PZqDPfopeMqCriKTm6O83X19VO2mUnZNrmHAdAqJzJxMf6x+BWgdQzVoPJQaeEjGtHIfipToGUJQgoWogQhCABCEIAAnJoTkACfSrFrg4bfUckxCAL+jh87W1adywyRvEXHe3utBgPFtOmQ10agzpMxPfRZPgOLy1A2fm07xp6/fCtuMcJz0nOYJLHZ22uWP+YHs4H3XLKCvbL6HZCTq1ybnC+J8O9oLnDMHE6XjbvH4BWNHj+GP8olsRABBvJ+q8n4DSq1srbZA9rMxAJaC4Zr8gDK9ZZ+znBio5s5mBgLZLi/PoSXTcbxaJHK8PTUTXxbSbXI+pxLDkRAjTXtEcys54gwlFwJaTm20sd7jdYzinDqtKtUaDlDXOAykDytcYJg9ByUL/wBYrggNe52wafNJJsBubprTvuEpbVdGgw3GnMOR56Ajf+6nUj+8VGA3IMkfZcADBJ2g5bKj4jwyplb8WBUIzFo+zyDjsbaDRbb9nvDPhEVaoJzAC9soiY7mJ6WU7UsoFNyVFrwfiYwpyggt3jWZuHD1B7KRxbBMqNzNEtP2TedzPeVYcZ4NTrWOYH7LtCJkWd7iLg8lRua/CPyVpNJ2tRoJy31LRpaeYUVJGqcSobwU03TTJLGgvDDJdYSA3+YW017jThRe2pRbPmJgDezgTNrTv2Whp42jUsx7XZgHA3a4tmAQ0xbqBsuHEOFmS6m/LqXgASdBL9QTpfKSYEm1x5+YLHyMzhMKWtLDBAJNM7TyJgwNjExYrOeI6ZbmF5tMgDUi4LQA4Fb51IuadHOAvLi425j4YFMdhdZrxVg4oMsYIIBnSBOUyLtBE+qvTlky1Y+UymDqxAn87hwtzvBS1HHMQYghsbggDbnuFAaf1yXY4jKSLfre2h6rto80mPrksLSYygOZqfKSARP+1h9FHqYs3BknqbpCQWEzEWIEyRLT21J90x1LZoneJ83t+SYAcRazY7klWXBKs1abXQJu2NOx67qrpUJMG14M6ro+oQcwsZlvSDb8E2rDCNjhqE4g9lDZQ/8AMPQKZw3FS4PGj2g+4ugU/wDySeYXMWYQoQULoJBCEIAEIQgBQEqaE5AAhCAgBWOgyDcGR3Gi3nBcWKtJrjG2eNvMA8dpg+qw5qeRrS1oifMB5jPM79Fd+EMX/EdSOlRro7hu3cf/AFWepG0aaUtsj1fACg2ixrsOwljBTkBugbrtfNrvdZLiHh/EPqhzRUEzJDvOAQIAOa9xERsFHwfE6jBlMu2lusgzcKfS4xUNg10zqZBB9e65vmemlBLyst8T4MpUXUKjHXa7NUFfz5hqA2lPz5oM2HdRsVVotqufSptNdxE1Y+WNm21005dJUF+JffM6S7VoJn/ceScQ5omMznWDRzi2Xpb2VbvQylS9yHXpy86uiXP3JjzGfRRcX4nNGtIfY+VwB1GoMdD95VpimihRc4mX1Rc7Bk3jucxHOFmq9YimG1B5XSWE7c2+n1URV8k3RvuB+MqdZuQ1GixIDtCBrdaDh+IBDgSCwa6+hE6W9yvIvA+DBrPbUAFFxEPdOQPBsCWuBi/aYWsqcTayoKbXjKDcMpubEc7un3RJbXSKg9+Wa/GYNpplzSGtMwwgHyzMgi231VVwvjFFlT+I4TrNtNIa3QaFU/E/FradF7Wvl2omNTYWBtfqsdR4pUAL263En6lRlu0XaWGbOrxOh+9PaAAw6A7bkAe1llvG3GwW/DYcwDjFoAkEW9/oqVzZl7ico+0Tcu3PuqitVzOn2/XNb6enkw1tXy0jnFk9/PmAf16ymp7RIjl92/1XUcIrDBPUEfT+ya1qURH3Hbr3SgIEdBUIF77X1HrquRN/1oke9NlOwRpPDteW5d2ut/STI+sq7+HNeR0WM4TxD4NUON2mzh05+i2uAqteczSCDoQsJrNlpnnhQhC2JBCEIAEIQgASi5gCUNZJgKX8MNHUjX8AgTdHIUo1v9yHN2/6SP0+q6PO45J0I5uPJdeH4z4VVlQfZcCe2h+hK4FIUMo9Rw+Ep1L7EAgjlsZ9VYN4E0icx3uTJ+kHkvO+A+JTSbkfOUfKeXTstPQ8SscPmj2n3Xn6mnKLPR0tSLWS/HCWNkgzG8GPbdIQ1roJFhLo2b9qOp06XVFX8SiIZewHKT1Ow6qn4hx45C0GZ+Y6A9ByH9lMYyZUnFEzxHxf4jg0anb+UGzR6Nv69E7h2G/fKgotswTUqHlTZMCdi4kAepWRfVLiSSSTqef5L0T9mmDDaFRx8pqmA7cBhOWOkyY3W21RRim5MXjvCvKGMim1rRlDfKC0jZ0ZZsLHqqBuBdSkSGk3JH8SsR0sGUx/qJWseZGUOuBYUsQG6zBiz2joSB1Wfxj3AmKdINFy7McRUkaEOfLWu+qlOzbgocVSgdzznS85vtWGq41KZIA7NaBoC6L94g+qmYokmXam0kyI1Nz02UTE1MsRJcZIJ2J1P1A7joqRlJ0Rsc7MMrflZaebjr+Krq9PKeisqQkhrTZv6c70UPiThnAGy6Iqjnm7yM/djq2/TQ/kVzLXC8Edb/eilXc3Q+inU+Kj7TSP6Yj2KbcioR0pctpkB1WdQPu+iTMrP99pnY/8QuJrU+Q/4BG5+g5aMFxNEKUEqVUrU4sAf9kJ2EpOqGKdIuP+ltvdO2+xk4RX5kQZVt4exb6VQG+RxAcPpI6hXuB8E1nNzPy0wItq712C0dP9l9Sk4Oz5sp0LQQeScoSrgSlpLl2eUlCEIIBCEIAF0pUS42TabJMKQHQ4ATGn66pibOrWAaJlYz+rf9J5PJMi/wCoTM1yczr9EpNuaY/VdCfKOyCzgUALo2jz9k2oUmUMKTTSUqCkBa4QSyd/L9R+YTMTR/skwlSGxoXMt3aT+alNIcB15cxqFhLDs6lTwV7Bst94XxcYdgBLS0XIkQNzmAOWDuQRzssWaF1ofB2JyucC4tiHNc0w5t7lp2IJmNwSFEnuWCo+VmsLfiDzYreRnZRzg75m5Rfq2x1BKgYug5swWuOpeCwFotoPIednA+qsX4xr2+XI50fZpuLKk2lrmxkJmcpzATYxpBq8ONQkOoBo5iq9hnnkaQPxUbWa7kZHiAcXjM0tBMy7U7NLpA62gAfVVfEA7NoQDYE8tAO2/wDuK02K4EfiFwytgwJ8z7b5sxkHrdU3E+FPaczR8tgJ1HOTHPdbRRjLgr6mIFNsD5jr+Hfuq0m8nunNYXm1z9B35Lrma3Tzu5/ZHYbrbgxfm9kJRoaOd5W/rRT34Nh+VzCPT6lVj3FxlxkpkBNGcq7E+pSYN2Dtdcy+nzcf6RH3qIE7KgRIbig35GAdXeY/ku44pVP+Y8dGnKPZsKI1iWLpoR2OMfM53zzzun70DiFXNIq1A7nndPvKaGboLrWTJsikJEpSKSwQhCAO+HMSUF2nf8UD5UwFUiO5KB+qQHWblKwIqIJI7tV1pvt6x+P4rk5y6YY7dfpZBfYUaT7d/wDpRlKrmdLAaD3+uhUVJjQIQly2SGdHiaTOjnD7ip/h/DuqPNNv9Un5W8yei6eH+EjE/wAMvyAOBsJcQbQBzWuxnCadD4dOmQKT2uLi0tJLqTwHNJGhl7RcnfkpatNGrpST9iNh+E0gYk1H7gXAA6x9w9VcDh7gJyU2CLZnWvIu3fb3KiHiPwxln4bbCdC7qdydNwVzHFaQF6jS4mxcYM/fPROOi3yyZdRFfCrLbJY56xI2DBYCNi7uPZRX/CJs2o/UeZ0EzI+yY0S4elWqgmnRe8GxJaadMdc9QC39MptTw/iQIdXoUhN4l8WmJkf3VvT013JWtrS4wRWupiSWmAJPmOs32/UqNj2su3KWg7ZpEETdpsbLp/6VTa6H45nIkMa5vp5lDx1Fhj4eMpPi0loiACBEOtYqfIDep3Zjq5IJYfKAYgW03PNcgpnFhFUyQZAgt0NonuoaAbb5BIlQGoEAaug/X/aQppcUCH54QayYGJzWJiAVCnNqGUAhdCBO/qmBGLUmVCFJQZUFCEAdg2Wrnl/BCFSEhz3EHVd6DpQhBMuDlUYlywfRCEFdh79FGQhJgh9NkpDMoQkM1HgHHZMR8MtDm1S1h2IN4cCtR4uYaNGWwYyv018hYBroJB7tCEK4O0bzS2L5f9DA8DpNAdUYKzyWjM8XmNRyb/pn1XLHeJDh3GnRo0mFv2gwTHLSR7oQsNzbySsRwUWO8XYuoSDWcLfZgaHnBPsVU1cU8gy9zjrLiXH3dJQhbIwbbIvxCRM8vvj7guTnmNTr/fRCEhIj1HSmQhCRYkJUIQAqUBCECFcnZPqhCYhSxPmOv62QhM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BUUEhQWFBUVFhgUFRYXGBcXFBcXGBQVFxUYFxUXHCYfFxojGhQUHy8gIycpLCwsFx4xNTAqNSYrLCkBCQoKDgwOGg8PGikkHyQsLCwsKSksKSwsKSwsLCwpKSksKSksLCwsLCksLCwpLCwsLCkpLCwsLCkpLCwsLCwsKf/AABEIAMUBAAMBIgACEQEDEQH/xAAbAAABBQEBAAAAAAAAAAAAAAAAAQIEBQYDB//EAD8QAAEDAgQEBAMFBgYBBQAAAAEAAhEDIQQSMUEFUWFxBiKBkRMyoUKxwdHwBxQjUnLhM0NigpLxJBUWorLC/8QAGQEAAwEBAQAAAAAAAAAAAAAAAAECAwQF/8QALxEAAgIBAwIEBAUFAAAAAAAAAAECESEDEjEEQRMiUWEycYGRBUKh0eEGFCNSwf/aAAwDAQACEQMRAD8A8SJRKCkQAv63RKRCAFlCRCAFShIEqABCEIAEIQgAKfRol+mm5/DqnYfDOqOytEn7gtBheCgDzH0Fh6ndRLVhD4mdvS9Br9U/8ax69impBrSImee/00S1XO5OjsRPWFpqOGaz5Wgdh+pT31eZA72/Fc76v/VHtR/p6o3qaqT+WP1ZlHVQYBMad7dDslNRsiHLR1cZSjzOafqo5oYd5gBkn/aZVrqfWLOWf4LFOoa0W/t+5SdeSUvgaf39Fb1fDzZ8pc2NtfSCoNfg7wCAQ+OWvstYa8JcM4tf8J6rRzKNr2z/ACR2k9PT2TT1Ptqim2BBkEbER+t1wq1pdAWp5rT4HOJ1U3hzMxMe26hOpOhK3E5HAgwRv/bdTKNopOi6rCDEKt4u2wM3UynjBVN7Oi42PUKFxi0BZJUyrsn+Gx5T3UyuZq3Ubw2PIT1P4qTHnKmXLGiPxip5mDqpdX7MKr4m6a7ArbV0cgh8B3OP+YIXalQzVj2XCq7zqRRJm1uqSAxyRKkXQQCEIQAQnQhCABCEIAEIStaSQAJJQAimYPhFasJp0nOHMC3oTr6JvkZqA93M/KOw37n2XGtiHPMuM/X07JFuKXJocPQdSHw2UahefmzMcCfSJhLXxLmGK1VtM/yNDXvHQgHK06aunoqFvEKpb8MVKhb/ACB7sscsswpOD8PVamjSPdZuMI5dfU7l1vUSWyMml2Swv0OlbjA+w57jzcR9GgR7kqA/FucSfv19ytbgPADyPMrRngOBp9LLPxILhCk9aa80n92eeObUifNC55jzPZei0vCzab8obFxN4zfmfRS8f4JpvZYdjYOBOgIHf5h7LaMrOOacWYnFcSecPSeHmTnpVDrJp5Swk6yWPaOuToq7DYt9J8tcCd9HNPobEK04xwd2Hw7mOJ/x2EetOpr1sqWlRzGJhUooc9Wbq28cexoaWOo17OAa4/ZJ98r/AMDfuoeJ4Oacupy4cjqPzVPF4NitLR4jDKWeSSwEnexsTztF1jKMoO4fY9Xp9bS6mL0+q+k+/wBfUoIc67iY2GiY4Rrb71d4vBNqDMwwTodj3VPWJDiHazp6LWGopnB1XRz6d5ynw13GtkGWkjcd+ikY2qXsBjzb/mOijmvyCSpXMCFbRxmk8OM/hhdY85TeBVYojMZJE/kik2STtK55cmkSqqunFDp+at6L/wCIVR0nTij+uSvsPQ8xcnLgSIlS9U9FbYGn0lUDMT/Ed3V9gcRDddkqAwxSIKFuSATk0JyABCEIAEIT6FAvcGt1KACjRLzDRJ/WvJTH4b4TNiSJLhpHIdOq5Ymt/l0/ls083ncnpOylcV+W27on+kQobykdWlFbZS9EVczcqZwrhbsRUDG6faPIKI8QvQfBfCMjASPMbkeinWnsjZlpQ8SVMsuDeEWMAhs8zzWownD2sExEchouDHnQsJEW8wE7b6qf+9eb5KrYOzSd4jykjkvM3NvJ6ailhErCYcEA7a3F/VWNLBWBjpYg/Q+qq6WPAH+KBNv4jC32eQ1SqflYHFgd/qpv80Dm0xPLVaxZEiLW4O2/lBMydnRoTB/BUuKpuaC2SMujgfM0H7LgfmaHc1e1uIZ5bIfuG1Rlf1AcBB21G+qqcW8OE+ZrhaD8w0EzvsDBOxW8dSjCeluMl4k4W6vQIaQXGMokEZwfLlm4BEtExd8Lz0USDlMtcNWkQ4Ecwbr0Xizy2STrrN2kQfW8n9WWV4m+qSXMqPcDq0vcR1i+g5HRdENQ55aVYZWvwmeM3lE35kdBz6lccbi5f0Aj9e0LpSoVH6nKNTGpG/VSaHC2ExE+qe7NsbcVHbEjcO4ll8rvlJkdCpXEMAagBaJPPmDzK1HDvDWHIgsEuBgnmNRO0i4PMFV/EeG/BlhJcwaHckzEjlsOfuspKnuid/TdT4mn/b6vHb2M3xDg9SiQKgDZ0NyJ5SBqoVRka/2XoPD6rMZh3Yav8zLNd9ofyuvrG6xGKwbqdR1Kp8zDH5EdCIK3hLcjzNSDhJxfYncDxnkczXL5uzSQPvI91YMq+UrNYepkeD1g9RutDiPLTd2WWosiiym4feuT1P3rUsbFMk8isrwgTU/XNarEGKTp5InyCM7w27n91cMYTTcRoAqbg58ryr19sI48x+CHyIxxQlKRbCAJyaE5AAhCEAC0PA8PkwWIr2zFwos5gxmeQf6ZPos8tTwVofwyq25NLECpA1h9J1MEgXiTqmssLM/gqXnBMw3ze2n1hOx2JuANhfuUB2RvXU/g0dlEmZPNRVys6N2zT2+pI4dhfiVWM/mcJ7an6Ar1PhNIGMwF73BJ/t3WF8HYEuqOqxIYC0QPtEX9mz/yW2w3FGjytaHc51InXWQuTqcujXplWTS0MMWgZi4BwsWuc4diDPSxCVjwXTmqSBB+UH2LYGwgqHh8fmpuy7CY+0CBYgkwbTrqEriXtfnedJGbfSLC2g1/uuSqOy7LkVXwDnPT4jBHYPpkDUKC+k65+EzUnMxwD9dNGl31tyXLB8QpgZXE0zMS289x6KzGCc8+SoHCdwM3uCJ5XWlYM+CsfXzDL80asdZw1jKT0iJm515rVcA2QSdImx5D6iD3HJdcXw85RyEEa23Hb+/tBxXLn5T0ltj3lo/4g7qeC1TM7xNk6czbfmY9wsriqZF+08yNvUQFs8ZhZkjW8C1gHGB3Ex6KixGAzWj9SR+S105GWrEqqTLy2xB0U44IZ2uGhE+0fmEj8IAb7+l4AH/5HqrHDUwaRGpYZE6x/wBH6LpSOGWCz4fQaWiT69og/d7FSeLYBtVnmGgLXRrHMelx17KswlYtdABN4a0AuJJmAG6mb/VTafEabjAd5m+V7CCHtE7tdBkXHUOlaGSeTFYao6jicr9WEseRaWmMrrHQggqD4ir5qoJ+YWPXWD9D7q78U4OPg1RrHwn92ERPoCPZZTE1CXH9W2CI8nRqtzips5ViCtDjbUfQfcs9Tp5nAcyB9VfcXd/CKJ8oxiV3AqcvPZaDjHlw5E7Km8PMue6t+PYc/CgXJUy+Ia4KPhP+G/urni9WMIAFXUMC+nShwguKs8VgDVpsZMJvmyTJISlItRAlBSIQA5CQFKgASteRoSJEGLSOR5hIhACl06pJQpWA4e+rUFNjcznaN/En7I3nogMs23B//HwlIQT8RuewkuL9IjlYR0Q6jXnN8IgDUh9MubbRzA6QOhEq54nwmsKNOnTqNpkNDMztWNyx5XR8xgi0WvOxoX/s/wATTf8AEYWVSBPzGm4k7hx1N93XXCkpNts77cUkkWvBOIea7iQRBG/ZWVWo4NEmDoAZk+t432VLR4e7MPmzRoRlf1DstpBBBj8QtZX4UHsB+WQOg0EyLuPqsJLNHQngzuKxepgXiToeQI6rpw7xNTY8AuymfNGu99UmLa2k5zXRI0AE7DQACVB4Rxyq2pLcA51Kbmm3+JGxE2eZ2HvurjC+CJS28m54fxZpa0G4l242cC2+9iPRQ8bpAI8+ZouLFsOZ/wDEQobKVGqwvolrABJaSGGmQLg05/hkzcEjS3JdGFzQc9m0szwTq59TO1gbI8xi8Kc3TKxVoj4mmMrnW0DgTMeadY2l4Vc6kJIOhJNjMSPuVrhqMsY14gtY0uFxlY3UuHIuBF9ctlFxFLUuho3HIAGJ630Re1g1uRW4vCSJ9zy5OjkYn1PJQ6VbI7NYNAIJ2F7ydrye19lZGqW3ghtxBgOjmO/IqFia7RUaGQ6CHRfLOrGlp5RmI5AfzEHv06ksHna1xeS7wdIUGh7hFaq3yg2dRpOuCR9mo8bbCB3of2g4ml8Jnlaa0gU3iz2tb80katmWgHTzELvVrzLqrnG+d5/m5l063i3OFiOM419aoajgcujeQaNI6Lpk0lSOWKt2WOG42azTSrGSSC18CZ083MgXnfL1VFjBDzO1j6KbwTBGpVkfKwZ3HTsJNrn7im8TpfxCWgnrExa/Sd5WCWTp3eSvc58Fo5qw6An8PxWh/dAXgOuFXeHqOWXu1cYA3gak+p+issRiGtcCbBZzfmBfCda1ENcMgAXesYLZ2UXBYkVH+W648b4j8JyVWKyxYwVHtnRdMYctURAgKu4JjviGTbko/ifGFjxGqKd0DMuUiUpF0EAhCEACUJEBADkIQEAOY6DO+3T81u/2XYKX1Kp1nKCegk/Uj2WCXpfgAZcI13V5jmZMfcsOodQOjp1czc8WwmdoykWEXiDcWIOs5mnpBVNhsENDka4fMQZnS+UQBNtOaueFVyQGuuXz5jYDWB6ls+6bxFlMNOxcMz9nDLvIvGaFxpqrO9rsV/wi6oMx0zNEgSDmaC45Ru2PZaJgawWBEC+Wc97wDpFwNVU8F4cXOzERJsBt36nkrOpTvEmDmLj/AKibR0AB9lK9QaKji+EY5znFgL2icrruIiTcgyd769FWYPEVWvzNmbWd5em2w6K/rsBBLRlkCLkuIJ+Y2sLTfkoJwRc45SZM+Yx1MCB0726ospLA1vCPi1PjBxp1QbuZlcXNEcwJB80bi8FWH7k8OkVGuAm4HmB0JDnFwBIvMabqRhD8JoAFzB7y0GOh8yrnYkfEaQ7yu26629AR6BNyJ22VnER8Mhtg0wSDTEm4h0l8PvF5t9FXcSe5zyWjKCJmD2mbAbKw4vii35ZIDoiYLTzBNoMzfqs1i+I5v5Z3+JSJNubmeUqVkHhF9/7NrCKlWSTBky4abhokjVUj/DlVhLi5lSXG7DluTJhrgCNgBsAArTBeN2x8OXsItlDnZNBJbnEgX0mys6mJw+Lo5SGscJiL/wDS64zUHjByz0/EXqed8dxZJ+E0GwzP5mNB3/NR6DoAa65NyPs/0jlELSeJPDRdTBzedg/huGhaNGu/NZnhgmqG1AbGDI1PIj1C28RSVnM9JxltOvC6jGsqBsghxeTuW/K2Bvrom18JUqQ74gLD9oSe8jL5SNFMo0QGmBLnO9wwkut6hLgmCmXOkBpEze/cfTmIi6UHdseqlFpEPC0A11joPs5i0e4t6KFxr5eat2nM50QbTaI9FW8VaCGAXJOu0awPzR+Ym8FlwOiG5YEKs8WnzhW2E8pAPJU3ie7wmuRdix4HTgs7Kv8AFhHx/f8ABS2EtALdmqi4g8uqmTJsnHkTIxKEFC0ECEIQAIQhACgpU0JyABep+B6wGFp/0/jdeWLT+GeM5KWTdpMdiZ++Vz9RFuGDo6eSU8noPEvEApNnMIEkzdx7HYSVCocboua013fxnw5ocYyzpIAAL4jWdYWJxXEPi1mtOmpHPkFpK+AZXdNQGcoaCLC2mi49qisne53wb7h3H6bD5gIiJjmL39E5wp1KhP7yBms1hO2t5XnWJ4diAMjHgtMAFzsrmz1gzpqhn7PwSDVq5XRIIzH6kyVSSapslyaybHibDRqB4fLc3nAMTNs5g3ItfkrPDVmmDvlgGZsW3vzIHeyymG4K5v8AjYjMwDTK6Ta0k67KPgeNCnVNIkgD5M2sclDjXBopJm1xgaW8tYM6akWHIkjtCzuLrZSYjZ45T9pvaQe0hSXY+xgxrCz/ABfGwTcaHvdZcsp4RK+A+vmeDlZI8xEy0A7A65ib9F0b4TNQeYvdbNe0C9yB5vc7qRwTE16jCyiGsZTABcWkiw5DVQONcaq0jFQRB8tRhMB1ouILSeR+q6EvYydPk61PCNJtPNUaH5bNaR79Zncys5JoPY8T8MuAcD8zC6zZ6E+x7iL3CcYcXEzZ7skXjqfqq7HtDHXGZtQODvUkHvBVqdupEbNquJd4THCqwCJMyDvy+iouOUqdOtmFy1xAjRxgZQOZ2tsLrrg3OF2tDabBbKBlj+ZxcSe/VUdbEj4wqGIBMGZ2cbcgiKp0ObtWxaNXLiGN1LKRzxoXuLTHrEJa9TKPLfV7CdHsnMWO7TY7X1i9Zg68vz/aqHN0AAMD2UinXDmgAgOpOJaDyJnL1YQY6a7LsiqR5k5bpNkTEUC1s03OyzLf5hIuxw2uD691GbiTmaSQQLxNxzAO47qdjQGtIGZoOQt5xJ31JE5SPXdVjBnmNIk8rcoVJWSabCVm1aoy8rg6iwN/7Kn8RicQ1vX8QouGrGm8PZqDPfopeMqCriKTm6O83X19VO2mUnZNrmHAdAqJzJxMf6x+BWgdQzVoPJQaeEjGtHIfipToGUJQgoWogQhCABCEIAAnJoTkACfSrFrg4bfUckxCAL+jh87W1adywyRvEXHe3utBgPFtOmQ10agzpMxPfRZPgOLy1A2fm07xp6/fCtuMcJz0nOYJLHZ22uWP+YHs4H3XLKCvbL6HZCTq1ybnC+J8O9oLnDMHE6XjbvH4BWNHj+GP8olsRABBvJ+q8n4DSq1srbZA9rMxAJaC4Zr8gDK9ZZ+znBio5s5mBgLZLi/PoSXTcbxaJHK8PTUTXxbSbXI+pxLDkRAjTXtEcys54gwlFwJaTm20sd7jdYzinDqtKtUaDlDXOAykDytcYJg9ByUL/wBYrggNe52wafNJJsBubprTvuEpbVdGgw3GnMOR56Ajf+6nUj+8VGA3IMkfZcADBJ2g5bKj4jwyplb8WBUIzFo+zyDjsbaDRbb9nvDPhEVaoJzAC9soiY7mJ6WU7UsoFNyVFrwfiYwpyggt3jWZuHD1B7KRxbBMqNzNEtP2TedzPeVYcZ4NTrWOYH7LtCJkWd7iLg8lRua/CPyVpNJ2tRoJy31LRpaeYUVJGqcSobwU03TTJLGgvDDJdYSA3+YW017jThRe2pRbPmJgDezgTNrTv2Whp42jUsx7XZgHA3a4tmAQ0xbqBsuHEOFmS6m/LqXgASdBL9QTpfKSYEm1x5+YLHyMzhMKWtLDBAJNM7TyJgwNjExYrOeI6ZbmF5tMgDUi4LQA4Fb51IuadHOAvLi425j4YFMdhdZrxVg4oMsYIIBnSBOUyLtBE+qvTlky1Y+UymDqxAn87hwtzvBS1HHMQYghsbggDbnuFAaf1yXY4jKSLfre2h6rto80mPrksLSYygOZqfKSARP+1h9FHqYs3BknqbpCQWEzEWIEyRLT21J90x1LZoneJ83t+SYAcRazY7klWXBKs1abXQJu2NOx67qrpUJMG14M6ro+oQcwsZlvSDb8E2rDCNjhqE4g9lDZQ/8AMPQKZw3FS4PGj2g+4ugU/wDySeYXMWYQoQULoJBCEIAEIQgBQEqaE5AAhCAgBWOgyDcGR3Gi3nBcWKtJrjG2eNvMA8dpg+qw5qeRrS1oifMB5jPM79Fd+EMX/EdSOlRro7hu3cf/AFWepG0aaUtsj1fACg2ixrsOwljBTkBugbrtfNrvdZLiHh/EPqhzRUEzJDvOAQIAOa9xERsFHwfE6jBlMu2lusgzcKfS4xUNg10zqZBB9e65vmemlBLyst8T4MpUXUKjHXa7NUFfz5hqA2lPz5oM2HdRsVVotqufSptNdxE1Y+WNm21005dJUF+JffM6S7VoJn/ceScQ5omMznWDRzi2Xpb2VbvQylS9yHXpy86uiXP3JjzGfRRcX4nNGtIfY+VwB1GoMdD95VpimihRc4mX1Rc7Bk3jucxHOFmq9YimG1B5XSWE7c2+n1URV8k3RvuB+MqdZuQ1GixIDtCBrdaDh+IBDgSCwa6+hE6W9yvIvA+DBrPbUAFFxEPdOQPBsCWuBi/aYWsqcTayoKbXjKDcMpubEc7un3RJbXSKg9+Wa/GYNpplzSGtMwwgHyzMgi231VVwvjFFlT+I4TrNtNIa3QaFU/E/FradF7Wvl2omNTYWBtfqsdR4pUAL263En6lRlu0XaWGbOrxOh+9PaAAw6A7bkAe1llvG3GwW/DYcwDjFoAkEW9/oqVzZl7ico+0Tcu3PuqitVzOn2/XNb6enkw1tXy0jnFk9/PmAf16ymp7RIjl92/1XUcIrDBPUEfT+ya1qURH3Hbr3SgIEdBUIF77X1HrquRN/1oke9NlOwRpPDteW5d2ut/STI+sq7+HNeR0WM4TxD4NUON2mzh05+i2uAqteczSCDoQsJrNlpnnhQhC2JBCEIAEIQgASi5gCUNZJgKX8MNHUjX8AgTdHIUo1v9yHN2/6SP0+q6PO45J0I5uPJdeH4z4VVlQfZcCe2h+hK4FIUMo9Rw+Ep1L7EAgjlsZ9VYN4E0icx3uTJ+kHkvO+A+JTSbkfOUfKeXTstPQ8SscPmj2n3Xn6mnKLPR0tSLWS/HCWNkgzG8GPbdIQ1roJFhLo2b9qOp06XVFX8SiIZewHKT1Ow6qn4hx45C0GZ+Y6A9ByH9lMYyZUnFEzxHxf4jg0anb+UGzR6Nv69E7h2G/fKgotswTUqHlTZMCdi4kAepWRfVLiSSSTqef5L0T9mmDDaFRx8pqmA7cBhOWOkyY3W21RRim5MXjvCvKGMim1rRlDfKC0jZ0ZZsLHqqBuBdSkSGk3JH8SsR0sGUx/qJWseZGUOuBYUsQG6zBiz2joSB1Wfxj3AmKdINFy7McRUkaEOfLWu+qlOzbgocVSgdzznS85vtWGq41KZIA7NaBoC6L94g+qmYokmXam0kyI1Nz02UTE1MsRJcZIJ2J1P1A7joqRlJ0Rsc7MMrflZaebjr+Krq9PKeisqQkhrTZv6c70UPiThnAGy6Iqjnm7yM/djq2/TQ/kVzLXC8Edb/eilXc3Q+inU+Kj7TSP6Yj2KbcioR0pctpkB1WdQPu+iTMrP99pnY/8QuJrU+Q/4BG5+g5aMFxNEKUEqVUrU4sAf9kJ2EpOqGKdIuP+ltvdO2+xk4RX5kQZVt4exb6VQG+RxAcPpI6hXuB8E1nNzPy0wItq712C0dP9l9Sk4Oz5sp0LQQeScoSrgSlpLl2eUlCEIIBCEIAF0pUS42TabJMKQHQ4ATGn66pibOrWAaJlYz+rf9J5PJMi/wCoTM1yczr9EpNuaY/VdCfKOyCzgUALo2jz9k2oUmUMKTTSUqCkBa4QSyd/L9R+YTMTR/skwlSGxoXMt3aT+alNIcB15cxqFhLDs6lTwV7Bst94XxcYdgBLS0XIkQNzmAOWDuQRzssWaF1ofB2JyucC4tiHNc0w5t7lp2IJmNwSFEnuWCo+VmsLfiDzYreRnZRzg75m5Rfq2x1BKgYug5swWuOpeCwFotoPIednA+qsX4xr2+XI50fZpuLKk2lrmxkJmcpzATYxpBq8ONQkOoBo5iq9hnnkaQPxUbWa7kZHiAcXjM0tBMy7U7NLpA62gAfVVfEA7NoQDYE8tAO2/wDuK02K4EfiFwytgwJ8z7b5sxkHrdU3E+FPaczR8tgJ1HOTHPdbRRjLgr6mIFNsD5jr+Hfuq0m8nunNYXm1z9B35Lrma3Tzu5/ZHYbrbgxfm9kJRoaOd5W/rRT34Nh+VzCPT6lVj3FxlxkpkBNGcq7E+pSYN2Dtdcy+nzcf6RH3qIE7KgRIbig35GAdXeY/ku44pVP+Y8dGnKPZsKI1iWLpoR2OMfM53zzzun70DiFXNIq1A7nndPvKaGboLrWTJsikJEpSKSwQhCAO+HMSUF2nf8UD5UwFUiO5KB+qQHWblKwIqIJI7tV1pvt6x+P4rk5y6YY7dfpZBfYUaT7d/wDpRlKrmdLAaD3+uhUVJjQIQly2SGdHiaTOjnD7ip/h/DuqPNNv9Un5W8yei6eH+EjE/wAMvyAOBsJcQbQBzWuxnCadD4dOmQKT2uLi0tJLqTwHNJGhl7RcnfkpatNGrpST9iNh+E0gYk1H7gXAA6x9w9VcDh7gJyU2CLZnWvIu3fb3KiHiPwxln4bbCdC7qdydNwVzHFaQF6jS4mxcYM/fPROOi3yyZdRFfCrLbJY56xI2DBYCNi7uPZRX/CJs2o/UeZ0EzI+yY0S4elWqgmnRe8GxJaadMdc9QC39MptTw/iQIdXoUhN4l8WmJkf3VvT013JWtrS4wRWupiSWmAJPmOs32/UqNj2su3KWg7ZpEETdpsbLp/6VTa6H45nIkMa5vp5lDx1Fhj4eMpPi0loiACBEOtYqfIDep3Zjq5IJYfKAYgW03PNcgpnFhFUyQZAgt0NonuoaAbb5BIlQGoEAaug/X/aQppcUCH54QayYGJzWJiAVCnNqGUAhdCBO/qmBGLUmVCFJQZUFCEAdg2Wrnl/BCFSEhz3EHVd6DpQhBMuDlUYlywfRCEFdh79FGQhJgh9NkpDMoQkM1HgHHZMR8MtDm1S1h2IN4cCtR4uYaNGWwYyv018hYBroJB7tCEK4O0bzS2L5f9DA8DpNAdUYKzyWjM8XmNRyb/pn1XLHeJDh3GnRo0mFv2gwTHLSR7oQsNzbySsRwUWO8XYuoSDWcLfZgaHnBPsVU1cU8gy9zjrLiXH3dJQhbIwbbIvxCRM8vvj7guTnmNTr/fRCEhIj1HSmQhCRYkJUIQAqUBCECFcnZPqhCYhSxPmOv62QhMT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jpeg;base64,/9j/4AAQSkZJRgABAQAAAQABAAD/2wCEAAkGBhQSEBUUEhQWFBUVFhgUFRYXGBcXFBcXGBQVFxUYFxUXHCYfFxojGhQUHy8gIycpLCwsFx4xNTAqNSYrLCkBCQoKDgwOGg8PGikkHyQsLCwsKSksKSwsKSwsLCwpKSksKSksLCwsLCksLCwpLCwsLCkpLCwsLCkpLCwsLCwsKf/AABEIAMUBAAMBIgACEQEDEQH/xAAbAAABBQEBAAAAAAAAAAAAAAAAAQIEBQYDB//EAD8QAAEDAgQEBAMFBgYBBQAAAAEAAhEDIQQSMUEFUWFxBiKBkRMyoUKxwdHwBxQjUnLhM0NigpLxJBUWorLC/8QAGQEAAwEBAQAAAAAAAAAAAAAAAAECAwQF/8QALxEAAgIBAwIEBAUFAAAAAAAAAAECESEDEjEEQRMiUWEycYGRBUKh0eEGFCNSwf/aAAwDAQACEQMRAD8A8SJRKCkQAv63RKRCAFlCRCAFShIEqABCEIAEIQgAKfRol+mm5/DqnYfDOqOytEn7gtBheCgDzH0Fh6ndRLVhD4mdvS9Br9U/8ax69impBrSImee/00S1XO5OjsRPWFpqOGaz5Wgdh+pT31eZA72/Fc76v/VHtR/p6o3qaqT+WP1ZlHVQYBMad7dDslNRsiHLR1cZSjzOafqo5oYd5gBkn/aZVrqfWLOWf4LFOoa0W/t+5SdeSUvgaf39Fb1fDzZ8pc2NtfSCoNfg7wCAQ+OWvstYa8JcM4tf8J6rRzKNr2z/ACR2k9PT2TT1Ptqim2BBkEbER+t1wq1pdAWp5rT4HOJ1U3hzMxMe26hOpOhK3E5HAgwRv/bdTKNopOi6rCDEKt4u2wM3UynjBVN7Oi42PUKFxi0BZJUyrsn+Gx5T3UyuZq3Ubw2PIT1P4qTHnKmXLGiPxip5mDqpdX7MKr4m6a7ArbV0cgh8B3OP+YIXalQzVj2XCq7zqRRJm1uqSAxyRKkXQQCEIQAQnQhCABCEIAEIStaSQAJJQAimYPhFasJp0nOHMC3oTr6JvkZqA93M/KOw37n2XGtiHPMuM/X07JFuKXJocPQdSHw2UahefmzMcCfSJhLXxLmGK1VtM/yNDXvHQgHK06aunoqFvEKpb8MVKhb/ACB7sscsswpOD8PVamjSPdZuMI5dfU7l1vUSWyMml2Swv0OlbjA+w57jzcR9GgR7kqA/FucSfv19ytbgPADyPMrRngOBp9LLPxILhCk9aa80n92eeObUifNC55jzPZei0vCzab8obFxN4zfmfRS8f4JpvZYdjYOBOgIHf5h7LaMrOOacWYnFcSecPSeHmTnpVDrJp5Swk6yWPaOuToq7DYt9J8tcCd9HNPobEK04xwd2Hw7mOJ/x2EetOpr1sqWlRzGJhUooc9Wbq28cexoaWOo17OAa4/ZJ98r/AMDfuoeJ4Oacupy4cjqPzVPF4NitLR4jDKWeSSwEnexsTztF1jKMoO4fY9Xp9bS6mL0+q+k+/wBfUoIc67iY2GiY4Rrb71d4vBNqDMwwTodj3VPWJDiHazp6LWGopnB1XRz6d5ynw13GtkGWkjcd+ikY2qXsBjzb/mOijmvyCSpXMCFbRxmk8OM/hhdY85TeBVYojMZJE/kik2STtK55cmkSqqunFDp+at6L/wCIVR0nTij+uSvsPQ8xcnLgSIlS9U9FbYGn0lUDMT/Ed3V9gcRDddkqAwxSIKFuSATk0JyABCEIAEIT6FAvcGt1KACjRLzDRJ/WvJTH4b4TNiSJLhpHIdOq5Ymt/l0/ls083ncnpOylcV+W27on+kQobykdWlFbZS9EVczcqZwrhbsRUDG6faPIKI8QvQfBfCMjASPMbkeinWnsjZlpQ8SVMsuDeEWMAhs8zzWownD2sExEchouDHnQsJEW8wE7b6qf+9eb5KrYOzSd4jykjkvM3NvJ6ailhErCYcEA7a3F/VWNLBWBjpYg/Q+qq6WPAH+KBNv4jC32eQ1SqflYHFgd/qpv80Dm0xPLVaxZEiLW4O2/lBMydnRoTB/BUuKpuaC2SMujgfM0H7LgfmaHc1e1uIZ5bIfuG1Rlf1AcBB21G+qqcW8OE+ZrhaD8w0EzvsDBOxW8dSjCeluMl4k4W6vQIaQXGMokEZwfLlm4BEtExd8Lz0USDlMtcNWkQ4Ecwbr0Xizy2STrrN2kQfW8n9WWV4m+qSXMqPcDq0vcR1i+g5HRdENQ55aVYZWvwmeM3lE35kdBz6lccbi5f0Aj9e0LpSoVH6nKNTGpG/VSaHC2ExE+qe7NsbcVHbEjcO4ll8rvlJkdCpXEMAagBaJPPmDzK1HDvDWHIgsEuBgnmNRO0i4PMFV/EeG/BlhJcwaHckzEjlsOfuspKnuid/TdT4mn/b6vHb2M3xDg9SiQKgDZ0NyJ5SBqoVRka/2XoPD6rMZh3Yav8zLNd9ofyuvrG6xGKwbqdR1Kp8zDH5EdCIK3hLcjzNSDhJxfYncDxnkczXL5uzSQPvI91YMq+UrNYepkeD1g9RutDiPLTd2WWosiiym4feuT1P3rUsbFMk8isrwgTU/XNarEGKTp5InyCM7w27n91cMYTTcRoAqbg58ryr19sI48x+CHyIxxQlKRbCAJyaE5AAhCEAC0PA8PkwWIr2zFwos5gxmeQf6ZPos8tTwVofwyq25NLECpA1h9J1MEgXiTqmssLM/gqXnBMw3ze2n1hOx2JuANhfuUB2RvXU/g0dlEmZPNRVys6N2zT2+pI4dhfiVWM/mcJ7an6Ar1PhNIGMwF73BJ/t3WF8HYEuqOqxIYC0QPtEX9mz/yW2w3FGjytaHc51InXWQuTqcujXplWTS0MMWgZi4BwsWuc4diDPSxCVjwXTmqSBB+UH2LYGwgqHh8fmpuy7CY+0CBYgkwbTrqEriXtfnedJGbfSLC2g1/uuSqOy7LkVXwDnPT4jBHYPpkDUKC+k65+EzUnMxwD9dNGl31tyXLB8QpgZXE0zMS289x6KzGCc8+SoHCdwM3uCJ5XWlYM+CsfXzDL80asdZw1jKT0iJm515rVcA2QSdImx5D6iD3HJdcXw85RyEEa23Hb+/tBxXLn5T0ltj3lo/4g7qeC1TM7xNk6czbfmY9wsriqZF+08yNvUQFs8ZhZkjW8C1gHGB3Ex6KixGAzWj9SR+S105GWrEqqTLy2xB0U44IZ2uGhE+0fmEj8IAb7+l4AH/5HqrHDUwaRGpYZE6x/wBH6LpSOGWCz4fQaWiT69og/d7FSeLYBtVnmGgLXRrHMelx17KswlYtdABN4a0AuJJmAG6mb/VTafEabjAd5m+V7CCHtE7tdBkXHUOlaGSeTFYao6jicr9WEseRaWmMrrHQggqD4ir5qoJ+YWPXWD9D7q78U4OPg1RrHwn92ERPoCPZZTE1CXH9W2CI8nRqtzips5ViCtDjbUfQfcs9Tp5nAcyB9VfcXd/CKJ8oxiV3AqcvPZaDjHlw5E7Km8PMue6t+PYc/CgXJUy+Ia4KPhP+G/urni9WMIAFXUMC+nShwguKs8VgDVpsZMJvmyTJISlItRAlBSIQA5CQFKgASteRoSJEGLSOR5hIhACl06pJQpWA4e+rUFNjcznaN/En7I3nogMs23B//HwlIQT8RuewkuL9IjlYR0Q6jXnN8IgDUh9MubbRzA6QOhEq54nwmsKNOnTqNpkNDMztWNyx5XR8xgi0WvOxoX/s/wATTf8AEYWVSBPzGm4k7hx1N93XXCkpNts77cUkkWvBOIea7iQRBG/ZWVWo4NEmDoAZk+t432VLR4e7MPmzRoRlf1DstpBBBj8QtZX4UHsB+WQOg0EyLuPqsJLNHQngzuKxepgXiToeQI6rpw7xNTY8AuymfNGu99UmLa2k5zXRI0AE7DQACVB4Rxyq2pLcA51Kbmm3+JGxE2eZ2HvurjC+CJS28m54fxZpa0G4l242cC2+9iPRQ8bpAI8+ZouLFsOZ/wDEQobKVGqwvolrABJaSGGmQLg05/hkzcEjS3JdGFzQc9m0szwTq59TO1gbI8xi8Kc3TKxVoj4mmMrnW0DgTMeadY2l4Vc6kJIOhJNjMSPuVrhqMsY14gtY0uFxlY3UuHIuBF9ctlFxFLUuho3HIAGJ630Re1g1uRW4vCSJ9zy5OjkYn1PJQ6VbI7NYNAIJ2F7ydrye19lZGqW3ghtxBgOjmO/IqFia7RUaGQ6CHRfLOrGlp5RmI5AfzEHv06ksHna1xeS7wdIUGh7hFaq3yg2dRpOuCR9mo8bbCB3of2g4ml8Jnlaa0gU3iz2tb80katmWgHTzELvVrzLqrnG+d5/m5l063i3OFiOM419aoajgcujeQaNI6Lpk0lSOWKt2WOG42azTSrGSSC18CZ083MgXnfL1VFjBDzO1j6KbwTBGpVkfKwZ3HTsJNrn7im8TpfxCWgnrExa/Sd5WCWTp3eSvc58Fo5qw6An8PxWh/dAXgOuFXeHqOWXu1cYA3gak+p+issRiGtcCbBZzfmBfCda1ENcMgAXesYLZ2UXBYkVH+W648b4j8JyVWKyxYwVHtnRdMYctURAgKu4JjviGTbko/ifGFjxGqKd0DMuUiUpF0EAhCEACUJEBADkIQEAOY6DO+3T81u/2XYKX1Kp1nKCegk/Uj2WCXpfgAZcI13V5jmZMfcsOodQOjp1czc8WwmdoykWEXiDcWIOs5mnpBVNhsENDka4fMQZnS+UQBNtOaueFVyQGuuXz5jYDWB6ls+6bxFlMNOxcMz9nDLvIvGaFxpqrO9rsV/wi6oMx0zNEgSDmaC45Ru2PZaJgawWBEC+Wc97wDpFwNVU8F4cXOzERJsBt36nkrOpTvEmDmLj/AKibR0AB9lK9QaKji+EY5znFgL2icrruIiTcgyd769FWYPEVWvzNmbWd5em2w6K/rsBBLRlkCLkuIJ+Y2sLTfkoJwRc45SZM+Yx1MCB0726ospLA1vCPi1PjBxp1QbuZlcXNEcwJB80bi8FWH7k8OkVGuAm4HmB0JDnFwBIvMabqRhD8JoAFzB7y0GOh8yrnYkfEaQ7yu26629AR6BNyJ22VnER8Mhtg0wSDTEm4h0l8PvF5t9FXcSe5zyWjKCJmD2mbAbKw4vii35ZIDoiYLTzBNoMzfqs1i+I5v5Z3+JSJNubmeUqVkHhF9/7NrCKlWSTBky4abhokjVUj/DlVhLi5lSXG7DluTJhrgCNgBsAArTBeN2x8OXsItlDnZNBJbnEgX0mys6mJw+Lo5SGscJiL/wDS64zUHjByz0/EXqed8dxZJ+E0GwzP5mNB3/NR6DoAa65NyPs/0jlELSeJPDRdTBzedg/huGhaNGu/NZnhgmqG1AbGDI1PIj1C28RSVnM9JxltOvC6jGsqBsghxeTuW/K2Bvrom18JUqQ74gLD9oSe8jL5SNFMo0QGmBLnO9wwkut6hLgmCmXOkBpEze/cfTmIi6UHdseqlFpEPC0A11joPs5i0e4t6KFxr5eat2nM50QbTaI9FW8VaCGAXJOu0awPzR+Ym8FlwOiG5YEKs8WnzhW2E8pAPJU3ie7wmuRdix4HTgs7Kv8AFhHx/f8ABS2EtALdmqi4g8uqmTJsnHkTIxKEFC0ECEIQAIQhACgpU0JyABep+B6wGFp/0/jdeWLT+GeM5KWTdpMdiZ++Vz9RFuGDo6eSU8noPEvEApNnMIEkzdx7HYSVCocboua013fxnw5ocYyzpIAAL4jWdYWJxXEPi1mtOmpHPkFpK+AZXdNQGcoaCLC2mi49qisne53wb7h3H6bD5gIiJjmL39E5wp1KhP7yBms1hO2t5XnWJ4diAMjHgtMAFzsrmz1gzpqhn7PwSDVq5XRIIzH6kyVSSapslyaybHibDRqB4fLc3nAMTNs5g3ItfkrPDVmmDvlgGZsW3vzIHeyymG4K5v8AjYjMwDTK6Ta0k67KPgeNCnVNIkgD5M2sclDjXBopJm1xgaW8tYM6akWHIkjtCzuLrZSYjZ45T9pvaQe0hSXY+xgxrCz/ABfGwTcaHvdZcsp4RK+A+vmeDlZI8xEy0A7A65ib9F0b4TNQeYvdbNe0C9yB5vc7qRwTE16jCyiGsZTABcWkiw5DVQONcaq0jFQRB8tRhMB1ouILSeR+q6EvYydPk61PCNJtPNUaH5bNaR79Zncys5JoPY8T8MuAcD8zC6zZ6E+x7iL3CcYcXEzZ7skXjqfqq7HtDHXGZtQODvUkHvBVqdupEbNquJd4THCqwCJMyDvy+iouOUqdOtmFy1xAjRxgZQOZ2tsLrrg3OF2tDabBbKBlj+ZxcSe/VUdbEj4wqGIBMGZ2cbcgiKp0ObtWxaNXLiGN1LKRzxoXuLTHrEJa9TKPLfV7CdHsnMWO7TY7X1i9Zg68vz/aqHN0AAMD2UinXDmgAgOpOJaDyJnL1YQY6a7LsiqR5k5bpNkTEUC1s03OyzLf5hIuxw2uD691GbiTmaSQQLxNxzAO47qdjQGtIGZoOQt5xJ31JE5SPXdVjBnmNIk8rcoVJWSabCVm1aoy8rg6iwN/7Kn8RicQ1vX8QouGrGm8PZqDPfopeMqCriKTm6O83X19VO2mUnZNrmHAdAqJzJxMf6x+BWgdQzVoPJQaeEjGtHIfipToGUJQgoWogQhCABCEIAAnJoTkACfSrFrg4bfUckxCAL+jh87W1adywyRvEXHe3utBgPFtOmQ10agzpMxPfRZPgOLy1A2fm07xp6/fCtuMcJz0nOYJLHZ22uWP+YHs4H3XLKCvbL6HZCTq1ybnC+J8O9oLnDMHE6XjbvH4BWNHj+GP8olsRABBvJ+q8n4DSq1srbZA9rMxAJaC4Zr8gDK9ZZ+znBio5s5mBgLZLi/PoSXTcbxaJHK8PTUTXxbSbXI+pxLDkRAjTXtEcys54gwlFwJaTm20sd7jdYzinDqtKtUaDlDXOAykDytcYJg9ByUL/wBYrggNe52wafNJJsBubprTvuEpbVdGgw3GnMOR56Ajf+6nUj+8VGA3IMkfZcADBJ2g5bKj4jwyplb8WBUIzFo+zyDjsbaDRbb9nvDPhEVaoJzAC9soiY7mJ6WU7UsoFNyVFrwfiYwpyggt3jWZuHD1B7KRxbBMqNzNEtP2TedzPeVYcZ4NTrWOYH7LtCJkWd7iLg8lRua/CPyVpNJ2tRoJy31LRpaeYUVJGqcSobwU03TTJLGgvDDJdYSA3+YW017jThRe2pRbPmJgDezgTNrTv2Whp42jUsx7XZgHA3a4tmAQ0xbqBsuHEOFmS6m/LqXgASdBL9QTpfKSYEm1x5+YLHyMzhMKWtLDBAJNM7TyJgwNjExYrOeI6ZbmF5tMgDUi4LQA4Fb51IuadHOAvLi425j4YFMdhdZrxVg4oMsYIIBnSBOUyLtBE+qvTlky1Y+UymDqxAn87hwtzvBS1HHMQYghsbggDbnuFAaf1yXY4jKSLfre2h6rto80mPrksLSYygOZqfKSARP+1h9FHqYs3BknqbpCQWEzEWIEyRLT21J90x1LZoneJ83t+SYAcRazY7klWXBKs1abXQJu2NOx67qrpUJMG14M6ro+oQcwsZlvSDb8E2rDCNjhqE4g9lDZQ/8AMPQKZw3FS4PGj2g+4ugU/wDySeYXMWYQoQULoJBCEIAEIQgBQEqaE5AAhCAgBWOgyDcGR3Gi3nBcWKtJrjG2eNvMA8dpg+qw5qeRrS1oifMB5jPM79Fd+EMX/EdSOlRro7hu3cf/AFWepG0aaUtsj1fACg2ixrsOwljBTkBugbrtfNrvdZLiHh/EPqhzRUEzJDvOAQIAOa9xERsFHwfE6jBlMu2lusgzcKfS4xUNg10zqZBB9e65vmemlBLyst8T4MpUXUKjHXa7NUFfz5hqA2lPz5oM2HdRsVVotqufSptNdxE1Y+WNm21005dJUF+JffM6S7VoJn/ceScQ5omMznWDRzi2Xpb2VbvQylS9yHXpy86uiXP3JjzGfRRcX4nNGtIfY+VwB1GoMdD95VpimihRc4mX1Rc7Bk3jucxHOFmq9YimG1B5XSWE7c2+n1URV8k3RvuB+MqdZuQ1GixIDtCBrdaDh+IBDgSCwa6+hE6W9yvIvA+DBrPbUAFFxEPdOQPBsCWuBi/aYWsqcTayoKbXjKDcMpubEc7un3RJbXSKg9+Wa/GYNpplzSGtMwwgHyzMgi231VVwvjFFlT+I4TrNtNIa3QaFU/E/FradF7Wvl2omNTYWBtfqsdR4pUAL263En6lRlu0XaWGbOrxOh+9PaAAw6A7bkAe1llvG3GwW/DYcwDjFoAkEW9/oqVzZl7ico+0Tcu3PuqitVzOn2/XNb6enkw1tXy0jnFk9/PmAf16ymp7RIjl92/1XUcIrDBPUEfT+ya1qURH3Hbr3SgIEdBUIF77X1HrquRN/1oke9NlOwRpPDteW5d2ut/STI+sq7+HNeR0WM4TxD4NUON2mzh05+i2uAqteczSCDoQsJrNlpnnhQhC2JBCEIAEIQgASi5gCUNZJgKX8MNHUjX8AgTdHIUo1v9yHN2/6SP0+q6PO45J0I5uPJdeH4z4VVlQfZcCe2h+hK4FIUMo9Rw+Ep1L7EAgjlsZ9VYN4E0icx3uTJ+kHkvO+A+JTSbkfOUfKeXTstPQ8SscPmj2n3Xn6mnKLPR0tSLWS/HCWNkgzG8GPbdIQ1roJFhLo2b9qOp06XVFX8SiIZewHKT1Ow6qn4hx45C0GZ+Y6A9ByH9lMYyZUnFEzxHxf4jg0anb+UGzR6Nv69E7h2G/fKgotswTUqHlTZMCdi4kAepWRfVLiSSSTqef5L0T9mmDDaFRx8pqmA7cBhOWOkyY3W21RRim5MXjvCvKGMim1rRlDfKC0jZ0ZZsLHqqBuBdSkSGk3JH8SsR0sGUx/qJWseZGUOuBYUsQG6zBiz2joSB1Wfxj3AmKdINFy7McRUkaEOfLWu+qlOzbgocVSgdzznS85vtWGq41KZIA7NaBoC6L94g+qmYokmXam0kyI1Nz02UTE1MsRJcZIJ2J1P1A7joqRlJ0Rsc7MMrflZaebjr+Krq9PKeisqQkhrTZv6c70UPiThnAGy6Iqjnm7yM/djq2/TQ/kVzLXC8Edb/eilXc3Q+inU+Kj7TSP6Yj2KbcioR0pctpkB1WdQPu+iTMrP99pnY/8QuJrU+Q/4BG5+g5aMFxNEKUEqVUrU4sAf9kJ2EpOqGKdIuP+ltvdO2+xk4RX5kQZVt4exb6VQG+RxAcPpI6hXuB8E1nNzPy0wItq712C0dP9l9Sk4Oz5sp0LQQeScoSrgSlpLl2eUlCEIIBCEIAF0pUS42TabJMKQHQ4ATGn66pibOrWAaJlYz+rf9J5PJMi/wCoTM1yczr9EpNuaY/VdCfKOyCzgUALo2jz9k2oUmUMKTTSUqCkBa4QSyd/L9R+YTMTR/skwlSGxoXMt3aT+alNIcB15cxqFhLDs6lTwV7Bst94XxcYdgBLS0XIkQNzmAOWDuQRzssWaF1ofB2JyucC4tiHNc0w5t7lp2IJmNwSFEnuWCo+VmsLfiDzYreRnZRzg75m5Rfq2x1BKgYug5swWuOpeCwFotoPIednA+qsX4xr2+XI50fZpuLKk2lrmxkJmcpzATYxpBq8ONQkOoBo5iq9hnnkaQPxUbWa7kZHiAcXjM0tBMy7U7NLpA62gAfVVfEA7NoQDYE8tAO2/wDuK02K4EfiFwytgwJ8z7b5sxkHrdU3E+FPaczR8tgJ1HOTHPdbRRjLgr6mIFNsD5jr+Hfuq0m8nunNYXm1z9B35Lrma3Tzu5/ZHYbrbgxfm9kJRoaOd5W/rRT34Nh+VzCPT6lVj3FxlxkpkBNGcq7E+pSYN2Dtdcy+nzcf6RH3qIE7KgRIbig35GAdXeY/ku44pVP+Y8dGnKPZsKI1iWLpoR2OMfM53zzzun70DiFXNIq1A7nndPvKaGboLrWTJsikJEpSKSwQhCAO+HMSUF2nf8UD5UwFUiO5KB+qQHWblKwIqIJI7tV1pvt6x+P4rk5y6YY7dfpZBfYUaT7d/wDpRlKrmdLAaD3+uhUVJjQIQly2SGdHiaTOjnD7ip/h/DuqPNNv9Un5W8yei6eH+EjE/wAMvyAOBsJcQbQBzWuxnCadD4dOmQKT2uLi0tJLqTwHNJGhl7RcnfkpatNGrpST9iNh+E0gYk1H7gXAA6x9w9VcDh7gJyU2CLZnWvIu3fb3KiHiPwxln4bbCdC7qdydNwVzHFaQF6jS4mxcYM/fPROOi3yyZdRFfCrLbJY56xI2DBYCNi7uPZRX/CJs2o/UeZ0EzI+yY0S4elWqgmnRe8GxJaadMdc9QC39MptTw/iQIdXoUhN4l8WmJkf3VvT013JWtrS4wRWupiSWmAJPmOs32/UqNj2su3KWg7ZpEETdpsbLp/6VTa6H45nIkMa5vp5lDx1Fhj4eMpPi0loiACBEOtYqfIDep3Zjq5IJYfKAYgW03PNcgpnFhFUyQZAgt0NonuoaAbb5BIlQGoEAaug/X/aQppcUCH54QayYGJzWJiAVCnNqGUAhdCBO/qmBGLUmVCFJQZUFCEAdg2Wrnl/BCFSEhz3EHVd6DpQhBMuDlUYlywfRCEFdh79FGQhJgh9NkpDMoQkM1HgHHZMR8MtDm1S1h2IN4cCtR4uYaNGWwYyv018hYBroJB7tCEK4O0bzS2L5f9DA8DpNAdUYKzyWjM8XmNRyb/pn1XLHeJDh3GnRo0mFv2gwTHLSR7oQsNzbySsRwUWO8XYuoSDWcLfZgaHnBPsVU1cU8gy9zjrLiXH3dJQhbIwbbIvxCRM8vvj7guTnmNTr/fRCEhIj1HSmQhCRYkJUIQAqUBCECFcnZPqhCYhSxPmOv62QhMT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7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14" y="1403131"/>
            <a:ext cx="8875986" cy="4723032"/>
          </a:xfrm>
        </p:spPr>
        <p:txBody>
          <a:bodyPr/>
          <a:lstStyle/>
          <a:p>
            <a:r>
              <a:rPr lang="en-US" sz="2400" dirty="0" smtClean="0"/>
              <a:t>Not have entrepreneurship ecosystem in  suburban and rural markets yet</a:t>
            </a:r>
          </a:p>
          <a:p>
            <a:r>
              <a:rPr lang="en-US" sz="2400" dirty="0" smtClean="0"/>
              <a:t>Inflation, economic recession, unemployment</a:t>
            </a:r>
          </a:p>
          <a:p>
            <a:r>
              <a:rPr lang="en-US" sz="2400" dirty="0" smtClean="0"/>
              <a:t>Investment funds withdraw</a:t>
            </a:r>
          </a:p>
          <a:p>
            <a:r>
              <a:rPr lang="en-US" sz="2400" dirty="0" smtClean="0"/>
              <a:t>Funds tend to focus on exist than new investment</a:t>
            </a:r>
          </a:p>
          <a:p>
            <a:r>
              <a:rPr lang="en-US" sz="2400" dirty="0" smtClean="0"/>
              <a:t>Sustainable events/ activities </a:t>
            </a:r>
          </a:p>
          <a:p>
            <a:r>
              <a:rPr lang="en-US" sz="2400" dirty="0" smtClean="0"/>
              <a:t>Which incubation model?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Challenges ?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9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37954"/>
              </p:ext>
            </p:extLst>
          </p:nvPr>
        </p:nvGraphicFramePr>
        <p:xfrm>
          <a:off x="21042" y="1012918"/>
          <a:ext cx="9122958" cy="6195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1571"/>
                <a:gridCol w="6001387"/>
              </a:tblGrid>
              <a:tr h="591558">
                <a:tc>
                  <a:txBody>
                    <a:bodyPr/>
                    <a:lstStyle/>
                    <a:p>
                      <a:r>
                        <a:rPr lang="en-US" dirty="0" smtClean="0"/>
                        <a:t>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Suggestions</a:t>
                      </a:r>
                      <a:endParaRPr lang="en-US" dirty="0"/>
                    </a:p>
                  </a:txBody>
                  <a:tcPr/>
                </a:tc>
              </a:tr>
              <a:tr h="132433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Networking, awareness sustainability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Social</a:t>
                      </a:r>
                      <a:r>
                        <a:rPr lang="en-US" baseline="0" dirty="0" smtClean="0"/>
                        <a:t> activities need to have more than 1 parties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Select strong, popular chapter leaders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Rotation leader roles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baseline="0" dirty="0" smtClean="0"/>
                        <a:t>Involve with university student clubs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baseline="0" dirty="0" smtClean="0"/>
                        <a:t>Sponsor need ???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baseline="0" dirty="0" smtClean="0"/>
                    </a:p>
                  </a:txBody>
                  <a:tcPr/>
                </a:tc>
              </a:tr>
              <a:tr h="1213651">
                <a:tc>
                  <a:txBody>
                    <a:bodyPr/>
                    <a:lstStyle/>
                    <a:p>
                      <a:r>
                        <a:rPr lang="en-US" dirty="0" smtClean="0"/>
                        <a:t>Best practices on line courses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Live discussions every Friday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Who teach whom? - &gt;Choose successful startup with 50+ staff </a:t>
                      </a:r>
                    </a:p>
                  </a:txBody>
                  <a:tcPr/>
                </a:tc>
              </a:tr>
              <a:tr h="1438827">
                <a:tc>
                  <a:txBody>
                    <a:bodyPr/>
                    <a:lstStyle/>
                    <a:p>
                      <a:r>
                        <a:rPr lang="en-US" dirty="0" smtClean="0"/>
                        <a:t>FI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Suitable with VN market on the first hand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Age 30+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Can pay for tuition fee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</a:txBody>
                  <a:tcPr/>
                </a:tc>
              </a:tr>
              <a:tr h="1213651">
                <a:tc>
                  <a:txBody>
                    <a:bodyPr/>
                    <a:lstStyle/>
                    <a:p>
                      <a:r>
                        <a:rPr lang="en-US" dirty="0" smtClean="0"/>
                        <a:t>Incubation</a:t>
                      </a:r>
                      <a:r>
                        <a:rPr lang="en-US" baseline="0" dirty="0" smtClean="0"/>
                        <a:t> Manger Training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Corporate</a:t>
                      </a:r>
                      <a:r>
                        <a:rPr lang="en-US" baseline="0" dirty="0" smtClean="0"/>
                        <a:t> with local authorities, department of technology and sciences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Commitment with the program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21041" y="252"/>
            <a:ext cx="9144000" cy="1012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Lessons learned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8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5" descr="http://newsimg.bbc.co.uk/media/images/39458000/gif/_39458758_q_and_a_20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9146" y="1409727"/>
            <a:ext cx="3387725" cy="253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4E947-E5CB-46A1-907F-86761DA8ECB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14795" y="3843885"/>
            <a:ext cx="3736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/>
              <a:t>Contact: </a:t>
            </a:r>
            <a:r>
              <a:rPr lang="en-US" sz="1800" b="1" dirty="0" err="1" smtClean="0">
                <a:hlinkClick r:id="rId3"/>
              </a:rPr>
              <a:t>chaudm@topica.edu.vn</a:t>
            </a:r>
            <a:endParaRPr lang="en-US" sz="1800" b="1" dirty="0" smtClean="0"/>
          </a:p>
          <a:p>
            <a:pPr algn="ctr"/>
            <a:r>
              <a:rPr lang="en-US" sz="1800" b="1" dirty="0" smtClean="0"/>
              <a:t>+84-973 966 950</a:t>
            </a:r>
          </a:p>
          <a:p>
            <a:pPr algn="ctr"/>
            <a:endParaRPr lang="en-US" sz="1800" b="1" dirty="0" smtClean="0"/>
          </a:p>
          <a:p>
            <a:pPr algn="ctr"/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</a:rPr>
              <a:t>TOPICA EDUCATION GROUP</a:t>
            </a:r>
          </a:p>
          <a:p>
            <a:pPr algn="ctr"/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</a:rPr>
              <a:t>HO CHI MINH CITY, VIETNAM</a:t>
            </a:r>
            <a:endParaRPr lang="en-US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60363"/>
            <a:ext cx="49030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</a:rPr>
              <a:t>Thank you!</a:t>
            </a:r>
            <a:endParaRPr lang="en-US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30" name="Picture 6" descr="h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.tamtay.vn/files/photo2/2009/10/28/17/698790/4ae81bf2_07b36adf_mua%20vang%204_resiz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579" y="1942159"/>
            <a:ext cx="2857500" cy="191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thumb/7/73/People%27s_Committee.jpg/260px-People%27s_Committe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861813"/>
            <a:ext cx="2857500" cy="20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Verve.thmx</Template>
  <TotalTime>5506</TotalTime>
  <Words>761</Words>
  <Application>Microsoft Office PowerPoint</Application>
  <PresentationFormat>On-screen Show (4:3)</PresentationFormat>
  <Paragraphs>205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Plaza</vt:lpstr>
      <vt:lpstr>TOPICA  VIRTUAL INCUBATION   IN VIETNAM </vt:lpstr>
      <vt:lpstr>Introduction</vt:lpstr>
      <vt:lpstr>PowerPoint Presentation</vt:lpstr>
      <vt:lpstr>Entrepreneurship EcoSystem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Duke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TOPICA Education Group</dc:title>
  <dc:creator>Dylan Flye</dc:creator>
  <cp:lastModifiedBy>admin</cp:lastModifiedBy>
  <cp:revision>482</cp:revision>
  <dcterms:created xsi:type="dcterms:W3CDTF">2011-05-29T09:08:08Z</dcterms:created>
  <dcterms:modified xsi:type="dcterms:W3CDTF">2013-05-29T10:03:52Z</dcterms:modified>
</cp:coreProperties>
</file>