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75" r:id="rId4"/>
  </p:sldMasterIdLst>
  <p:notesMasterIdLst>
    <p:notesMasterId r:id="rId19"/>
  </p:notesMasterIdLst>
  <p:sldIdLst>
    <p:sldId id="256" r:id="rId5"/>
    <p:sldId id="460" r:id="rId6"/>
    <p:sldId id="423" r:id="rId7"/>
    <p:sldId id="467" r:id="rId8"/>
    <p:sldId id="462" r:id="rId9"/>
    <p:sldId id="473" r:id="rId10"/>
    <p:sldId id="463" r:id="rId11"/>
    <p:sldId id="474" r:id="rId12"/>
    <p:sldId id="472" r:id="rId13"/>
    <p:sldId id="426" r:id="rId14"/>
    <p:sldId id="469" r:id="rId15"/>
    <p:sldId id="454" r:id="rId16"/>
    <p:sldId id="475" r:id="rId17"/>
    <p:sldId id="476" r:id="rId18"/>
  </p:sldIdLst>
  <p:sldSz cx="9144000" cy="6858000" type="screen4x3"/>
  <p:notesSz cx="6797675" cy="9926638"/>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eryl Baum" initials="CB"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4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36" autoAdjust="0"/>
    <p:restoredTop sz="86984" autoAdjust="0"/>
  </p:normalViewPr>
  <p:slideViewPr>
    <p:cSldViewPr>
      <p:cViewPr>
        <p:scale>
          <a:sx n="75" d="100"/>
          <a:sy n="75" d="100"/>
        </p:scale>
        <p:origin x="-792" y="24"/>
      </p:cViewPr>
      <p:guideLst>
        <p:guide orient="horz" pos="2160"/>
        <p:guide pos="2880"/>
        <p:guide pos="47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75" d="100"/>
          <a:sy n="75" d="100"/>
        </p:scale>
        <p:origin x="-2178"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600" b="1" dirty="0" smtClean="0">
                <a:effectLst/>
              </a:rPr>
              <a:t>Renewable Investment in Developing Countries </a:t>
            </a:r>
          </a:p>
          <a:p>
            <a:pPr>
              <a:defRPr/>
            </a:pPr>
            <a:r>
              <a:rPr lang="en-GB" sz="1600" b="1" dirty="0" smtClean="0">
                <a:effectLst/>
              </a:rPr>
              <a:t>(billions $ USD cumulative to 2020)</a:t>
            </a:r>
            <a:endParaRPr lang="en-GB" sz="1600" dirty="0" smtClean="0">
              <a:effectLst/>
            </a:endParaRPr>
          </a:p>
        </c:rich>
      </c:tx>
      <c:layout/>
      <c:overlay val="0"/>
    </c:title>
    <c:autoTitleDeleted val="0"/>
    <c:plotArea>
      <c:layout>
        <c:manualLayout>
          <c:layoutTarget val="inner"/>
          <c:xMode val="edge"/>
          <c:yMode val="edge"/>
          <c:x val="0.11809950621732973"/>
          <c:y val="0.15266961078398694"/>
          <c:w val="0.86601150292357809"/>
          <c:h val="0.6697357700996186"/>
        </c:manualLayout>
      </c:layout>
      <c:barChart>
        <c:barDir val="col"/>
        <c:grouping val="clustered"/>
        <c:varyColors val="0"/>
        <c:ser>
          <c:idx val="0"/>
          <c:order val="0"/>
          <c:tx>
            <c:strRef>
              <c:f>Sheet1!$B$1</c:f>
              <c:strCache>
                <c:ptCount val="1"/>
                <c:pt idx="0">
                  <c:v>Series 1</c:v>
                </c:pt>
              </c:strCache>
            </c:strRef>
          </c:tx>
          <c:spPr>
            <a:solidFill>
              <a:srgbClr val="00B050"/>
            </a:solidFill>
          </c:spPr>
          <c:invertIfNegative val="0"/>
          <c:cat>
            <c:strRef>
              <c:f>Sheet1!$A$2:$A$9</c:f>
              <c:strCache>
                <c:ptCount val="8"/>
                <c:pt idx="0">
                  <c:v>Onshore Wind</c:v>
                </c:pt>
                <c:pt idx="1">
                  <c:v>Solar PV</c:v>
                </c:pt>
                <c:pt idx="2">
                  <c:v>Small Hydro</c:v>
                </c:pt>
                <c:pt idx="3">
                  <c:v>Geothermal</c:v>
                </c:pt>
                <c:pt idx="4">
                  <c:v>Biomass</c:v>
                </c:pt>
                <c:pt idx="5">
                  <c:v>Solar CSP</c:v>
                </c:pt>
                <c:pt idx="6">
                  <c:v>Solar Thermal</c:v>
                </c:pt>
                <c:pt idx="7">
                  <c:v>Bio Fuels</c:v>
                </c:pt>
              </c:strCache>
            </c:strRef>
          </c:cat>
          <c:val>
            <c:numRef>
              <c:f>Sheet1!$B$2:$B$9</c:f>
              <c:numCache>
                <c:formatCode>_-* #,##0_-;\-* #,##0_-;_-* "-"??_-;_-@_-</c:formatCode>
                <c:ptCount val="8"/>
                <c:pt idx="0">
                  <c:v>531000000000</c:v>
                </c:pt>
                <c:pt idx="1">
                  <c:v>465000000000</c:v>
                </c:pt>
                <c:pt idx="2">
                  <c:v>374000000000</c:v>
                </c:pt>
                <c:pt idx="3">
                  <c:v>147000000000</c:v>
                </c:pt>
                <c:pt idx="4">
                  <c:v>104000000000</c:v>
                </c:pt>
                <c:pt idx="5">
                  <c:v>81000000000</c:v>
                </c:pt>
                <c:pt idx="6">
                  <c:v>47000000000</c:v>
                </c:pt>
                <c:pt idx="7">
                  <c:v>25887635679.577682</c:v>
                </c:pt>
              </c:numCache>
            </c:numRef>
          </c:val>
        </c:ser>
        <c:dLbls>
          <c:showLegendKey val="0"/>
          <c:showVal val="0"/>
          <c:showCatName val="0"/>
          <c:showSerName val="0"/>
          <c:showPercent val="0"/>
          <c:showBubbleSize val="0"/>
        </c:dLbls>
        <c:gapWidth val="150"/>
        <c:axId val="199915776"/>
        <c:axId val="224837632"/>
      </c:barChart>
      <c:catAx>
        <c:axId val="199915776"/>
        <c:scaling>
          <c:orientation val="minMax"/>
        </c:scaling>
        <c:delete val="0"/>
        <c:axPos val="b"/>
        <c:majorTickMark val="out"/>
        <c:minorTickMark val="none"/>
        <c:tickLblPos val="nextTo"/>
        <c:txPr>
          <a:bodyPr anchor="ctr" anchorCtr="0"/>
          <a:lstStyle/>
          <a:p>
            <a:pPr>
              <a:defRPr sz="1400"/>
            </a:pPr>
            <a:endParaRPr lang="en-US"/>
          </a:p>
        </c:txPr>
        <c:crossAx val="224837632"/>
        <c:crosses val="autoZero"/>
        <c:auto val="1"/>
        <c:lblAlgn val="ctr"/>
        <c:lblOffset val="100"/>
        <c:noMultiLvlLbl val="0"/>
      </c:catAx>
      <c:valAx>
        <c:axId val="224837632"/>
        <c:scaling>
          <c:orientation val="minMax"/>
          <c:max val="600000000000"/>
        </c:scaling>
        <c:delete val="0"/>
        <c:axPos val="l"/>
        <c:numFmt formatCode="_-* #,##0_-;\-* #,##0_-;_-* &quot;-&quot;??_-;_-@_-" sourceLinked="1"/>
        <c:majorTickMark val="out"/>
        <c:minorTickMark val="none"/>
        <c:tickLblPos val="nextTo"/>
        <c:crossAx val="199915776"/>
        <c:crosses val="autoZero"/>
        <c:crossBetween val="between"/>
        <c:dispUnits>
          <c:builtInUnit val="billions"/>
          <c:dispUnitsLbl>
            <c:layout>
              <c:manualLayout>
                <c:xMode val="edge"/>
                <c:yMode val="edge"/>
                <c:x val="8.4239921617904525E-3"/>
                <c:y val="0.28764685868236861"/>
              </c:manualLayout>
            </c:layout>
            <c:tx>
              <c:rich>
                <a:bodyPr/>
                <a:lstStyle/>
                <a:p>
                  <a:pPr>
                    <a:defRPr/>
                  </a:pPr>
                  <a:r>
                    <a:rPr lang="en-GB" dirty="0" smtClean="0"/>
                    <a:t>Billions $ USD</a:t>
                  </a:r>
                  <a:endParaRPr lang="en-GB" dirty="0"/>
                </a:p>
              </c:rich>
            </c:tx>
          </c:dispUnitsLbl>
        </c:dispUnits>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 Wind </c:v>
                </c:pt>
              </c:strCache>
            </c:strRef>
          </c:tx>
          <c:invertIfNegative val="0"/>
          <c:cat>
            <c:strRef>
              <c:f>Sheet1!$A$2:$A$8</c:f>
              <c:strCache>
                <c:ptCount val="7"/>
                <c:pt idx="0">
                  <c:v>Latin America</c:v>
                </c:pt>
                <c:pt idx="1">
                  <c:v>Sub-Saharan Africa</c:v>
                </c:pt>
                <c:pt idx="2">
                  <c:v>MENA</c:v>
                </c:pt>
                <c:pt idx="3">
                  <c:v>Asia</c:v>
                </c:pt>
                <c:pt idx="4">
                  <c:v>Europe (developing)</c:v>
                </c:pt>
                <c:pt idx="5">
                  <c:v>China</c:v>
                </c:pt>
                <c:pt idx="6">
                  <c:v>India</c:v>
                </c:pt>
              </c:strCache>
            </c:strRef>
          </c:cat>
          <c:val>
            <c:numRef>
              <c:f>Sheet1!$B$2:$B$8</c:f>
              <c:numCache>
                <c:formatCode>0</c:formatCode>
                <c:ptCount val="7"/>
                <c:pt idx="0">
                  <c:v>93.517575727073378</c:v>
                </c:pt>
                <c:pt idx="1">
                  <c:v>16.056418455284053</c:v>
                </c:pt>
                <c:pt idx="2">
                  <c:v>34.266889091938054</c:v>
                </c:pt>
                <c:pt idx="3">
                  <c:v>21.604617544990678</c:v>
                </c:pt>
                <c:pt idx="4">
                  <c:v>8.7939087459078653</c:v>
                </c:pt>
                <c:pt idx="5">
                  <c:v>275.92182674999998</c:v>
                </c:pt>
                <c:pt idx="6">
                  <c:v>81.317677500000002</c:v>
                </c:pt>
              </c:numCache>
            </c:numRef>
          </c:val>
        </c:ser>
        <c:ser>
          <c:idx val="1"/>
          <c:order val="1"/>
          <c:tx>
            <c:strRef>
              <c:f>Sheet1!$C$1</c:f>
              <c:strCache>
                <c:ptCount val="1"/>
                <c:pt idx="0">
                  <c:v>Solar PV</c:v>
                </c:pt>
              </c:strCache>
            </c:strRef>
          </c:tx>
          <c:invertIfNegative val="0"/>
          <c:cat>
            <c:strRef>
              <c:f>Sheet1!$A$2:$A$8</c:f>
              <c:strCache>
                <c:ptCount val="7"/>
                <c:pt idx="0">
                  <c:v>Latin America</c:v>
                </c:pt>
                <c:pt idx="1">
                  <c:v>Sub-Saharan Africa</c:v>
                </c:pt>
                <c:pt idx="2">
                  <c:v>MENA</c:v>
                </c:pt>
                <c:pt idx="3">
                  <c:v>Asia</c:v>
                </c:pt>
                <c:pt idx="4">
                  <c:v>Europe (developing)</c:v>
                </c:pt>
                <c:pt idx="5">
                  <c:v>China</c:v>
                </c:pt>
                <c:pt idx="6">
                  <c:v>India</c:v>
                </c:pt>
              </c:strCache>
            </c:strRef>
          </c:cat>
          <c:val>
            <c:numRef>
              <c:f>Sheet1!$C$2:$C$8</c:f>
              <c:numCache>
                <c:formatCode>0</c:formatCode>
                <c:ptCount val="7"/>
                <c:pt idx="0">
                  <c:v>23.165168170466206</c:v>
                </c:pt>
                <c:pt idx="1">
                  <c:v>80.124044721742578</c:v>
                </c:pt>
                <c:pt idx="2">
                  <c:v>34.578612830777189</c:v>
                </c:pt>
                <c:pt idx="3">
                  <c:v>26.831600249367789</c:v>
                </c:pt>
                <c:pt idx="4">
                  <c:v>1.3996259521481564</c:v>
                </c:pt>
                <c:pt idx="5">
                  <c:v>207.35573770491803</c:v>
                </c:pt>
                <c:pt idx="6">
                  <c:v>91.236524590163924</c:v>
                </c:pt>
              </c:numCache>
            </c:numRef>
          </c:val>
        </c:ser>
        <c:ser>
          <c:idx val="2"/>
          <c:order val="2"/>
          <c:tx>
            <c:strRef>
              <c:f>Sheet1!$D$1</c:f>
              <c:strCache>
                <c:ptCount val="1"/>
                <c:pt idx="0">
                  <c:v>Small Hydro</c:v>
                </c:pt>
              </c:strCache>
            </c:strRef>
          </c:tx>
          <c:invertIfNegative val="0"/>
          <c:cat>
            <c:strRef>
              <c:f>Sheet1!$A$2:$A$8</c:f>
              <c:strCache>
                <c:ptCount val="7"/>
                <c:pt idx="0">
                  <c:v>Latin America</c:v>
                </c:pt>
                <c:pt idx="1">
                  <c:v>Sub-Saharan Africa</c:v>
                </c:pt>
                <c:pt idx="2">
                  <c:v>MENA</c:v>
                </c:pt>
                <c:pt idx="3">
                  <c:v>Asia</c:v>
                </c:pt>
                <c:pt idx="4">
                  <c:v>Europe (developing)</c:v>
                </c:pt>
                <c:pt idx="5">
                  <c:v>China</c:v>
                </c:pt>
                <c:pt idx="6">
                  <c:v>India</c:v>
                </c:pt>
              </c:strCache>
            </c:strRef>
          </c:cat>
          <c:val>
            <c:numRef>
              <c:f>Sheet1!$D$2:$D$8</c:f>
              <c:numCache>
                <c:formatCode>0</c:formatCode>
                <c:ptCount val="7"/>
                <c:pt idx="0">
                  <c:v>42.474657084237641</c:v>
                </c:pt>
                <c:pt idx="1">
                  <c:v>52.251225963043332</c:v>
                </c:pt>
                <c:pt idx="2">
                  <c:v>52.762591597291738</c:v>
                </c:pt>
                <c:pt idx="3">
                  <c:v>62.52257313453309</c:v>
                </c:pt>
                <c:pt idx="4">
                  <c:v>106.44172647836702</c:v>
                </c:pt>
                <c:pt idx="5">
                  <c:v>55.8</c:v>
                </c:pt>
                <c:pt idx="6">
                  <c:v>1.395</c:v>
                </c:pt>
              </c:numCache>
            </c:numRef>
          </c:val>
        </c:ser>
        <c:ser>
          <c:idx val="3"/>
          <c:order val="3"/>
          <c:tx>
            <c:strRef>
              <c:f>Sheet1!$E$1</c:f>
              <c:strCache>
                <c:ptCount val="1"/>
                <c:pt idx="0">
                  <c:v>Biomass</c:v>
                </c:pt>
              </c:strCache>
            </c:strRef>
          </c:tx>
          <c:invertIfNegative val="0"/>
          <c:cat>
            <c:strRef>
              <c:f>Sheet1!$A$2:$A$8</c:f>
              <c:strCache>
                <c:ptCount val="7"/>
                <c:pt idx="0">
                  <c:v>Latin America</c:v>
                </c:pt>
                <c:pt idx="1">
                  <c:v>Sub-Saharan Africa</c:v>
                </c:pt>
                <c:pt idx="2">
                  <c:v>MENA</c:v>
                </c:pt>
                <c:pt idx="3">
                  <c:v>Asia</c:v>
                </c:pt>
                <c:pt idx="4">
                  <c:v>Europe (developing)</c:v>
                </c:pt>
                <c:pt idx="5">
                  <c:v>China</c:v>
                </c:pt>
                <c:pt idx="6">
                  <c:v>India</c:v>
                </c:pt>
              </c:strCache>
            </c:strRef>
          </c:cat>
          <c:val>
            <c:numRef>
              <c:f>Sheet1!$E$2:$E$8</c:f>
              <c:numCache>
                <c:formatCode>0</c:formatCode>
                <c:ptCount val="7"/>
                <c:pt idx="0">
                  <c:v>46.227972929656403</c:v>
                </c:pt>
                <c:pt idx="1">
                  <c:v>2.4544831119237012</c:v>
                </c:pt>
                <c:pt idx="2">
                  <c:v>6.0715368815185213</c:v>
                </c:pt>
                <c:pt idx="3">
                  <c:v>21.897962668249885</c:v>
                </c:pt>
                <c:pt idx="4">
                  <c:v>0</c:v>
                </c:pt>
                <c:pt idx="5">
                  <c:v>26.250941484057972</c:v>
                </c:pt>
                <c:pt idx="6">
                  <c:v>1.1796408695652174</c:v>
                </c:pt>
              </c:numCache>
            </c:numRef>
          </c:val>
        </c:ser>
        <c:ser>
          <c:idx val="4"/>
          <c:order val="4"/>
          <c:tx>
            <c:strRef>
              <c:f>Sheet1!$F$1</c:f>
              <c:strCache>
                <c:ptCount val="1"/>
                <c:pt idx="0">
                  <c:v>Geothermal</c:v>
                </c:pt>
              </c:strCache>
            </c:strRef>
          </c:tx>
          <c:invertIfNegative val="0"/>
          <c:cat>
            <c:strRef>
              <c:f>Sheet1!$A$2:$A$8</c:f>
              <c:strCache>
                <c:ptCount val="7"/>
                <c:pt idx="0">
                  <c:v>Latin America</c:v>
                </c:pt>
                <c:pt idx="1">
                  <c:v>Sub-Saharan Africa</c:v>
                </c:pt>
                <c:pt idx="2">
                  <c:v>MENA</c:v>
                </c:pt>
                <c:pt idx="3">
                  <c:v>Asia</c:v>
                </c:pt>
                <c:pt idx="4">
                  <c:v>Europe (developing)</c:v>
                </c:pt>
                <c:pt idx="5">
                  <c:v>China</c:v>
                </c:pt>
                <c:pt idx="6">
                  <c:v>India</c:v>
                </c:pt>
              </c:strCache>
            </c:strRef>
          </c:cat>
          <c:val>
            <c:numRef>
              <c:f>Sheet1!$F$2:$F$8</c:f>
              <c:numCache>
                <c:formatCode>0</c:formatCode>
                <c:ptCount val="7"/>
                <c:pt idx="0">
                  <c:v>17.43654783263614</c:v>
                </c:pt>
                <c:pt idx="1">
                  <c:v>37.561595072318795</c:v>
                </c:pt>
                <c:pt idx="2">
                  <c:v>13.95475077046652</c:v>
                </c:pt>
                <c:pt idx="3">
                  <c:v>77.769425249999998</c:v>
                </c:pt>
                <c:pt idx="4">
                  <c:v>0</c:v>
                </c:pt>
                <c:pt idx="5">
                  <c:v>0.39898125000000001</c:v>
                </c:pt>
                <c:pt idx="6">
                  <c:v>0</c:v>
                </c:pt>
              </c:numCache>
            </c:numRef>
          </c:val>
        </c:ser>
        <c:ser>
          <c:idx val="5"/>
          <c:order val="5"/>
          <c:tx>
            <c:strRef>
              <c:f>Sheet1!$G$1</c:f>
              <c:strCache>
                <c:ptCount val="1"/>
                <c:pt idx="0">
                  <c:v>Bio-fuels</c:v>
                </c:pt>
              </c:strCache>
            </c:strRef>
          </c:tx>
          <c:invertIfNegative val="0"/>
          <c:cat>
            <c:strRef>
              <c:f>Sheet1!$A$2:$A$8</c:f>
              <c:strCache>
                <c:ptCount val="7"/>
                <c:pt idx="0">
                  <c:v>Latin America</c:v>
                </c:pt>
                <c:pt idx="1">
                  <c:v>Sub-Saharan Africa</c:v>
                </c:pt>
                <c:pt idx="2">
                  <c:v>MENA</c:v>
                </c:pt>
                <c:pt idx="3">
                  <c:v>Asia</c:v>
                </c:pt>
                <c:pt idx="4">
                  <c:v>Europe (developing)</c:v>
                </c:pt>
                <c:pt idx="5">
                  <c:v>China</c:v>
                </c:pt>
                <c:pt idx="6">
                  <c:v>India</c:v>
                </c:pt>
              </c:strCache>
            </c:strRef>
          </c:cat>
          <c:val>
            <c:numRef>
              <c:f>Sheet1!$G$2:$G$8</c:f>
              <c:numCache>
                <c:formatCode>0</c:formatCode>
                <c:ptCount val="7"/>
                <c:pt idx="0">
                  <c:v>19.466033960016862</c:v>
                </c:pt>
                <c:pt idx="1">
                  <c:v>0.86013253413582669</c:v>
                </c:pt>
                <c:pt idx="2">
                  <c:v>0</c:v>
                </c:pt>
                <c:pt idx="3">
                  <c:v>2.9267229517946012</c:v>
                </c:pt>
                <c:pt idx="4">
                  <c:v>0</c:v>
                </c:pt>
                <c:pt idx="5">
                  <c:v>0.46883478746366553</c:v>
                </c:pt>
                <c:pt idx="6">
                  <c:v>2.165911446166727</c:v>
                </c:pt>
              </c:numCache>
            </c:numRef>
          </c:val>
        </c:ser>
        <c:ser>
          <c:idx val="6"/>
          <c:order val="6"/>
          <c:tx>
            <c:strRef>
              <c:f>Sheet1!$H$1</c:f>
              <c:strCache>
                <c:ptCount val="1"/>
                <c:pt idx="0">
                  <c:v>Solar CSP</c:v>
                </c:pt>
              </c:strCache>
            </c:strRef>
          </c:tx>
          <c:invertIfNegative val="0"/>
          <c:cat>
            <c:strRef>
              <c:f>Sheet1!$A$2:$A$8</c:f>
              <c:strCache>
                <c:ptCount val="7"/>
                <c:pt idx="0">
                  <c:v>Latin America</c:v>
                </c:pt>
                <c:pt idx="1">
                  <c:v>Sub-Saharan Africa</c:v>
                </c:pt>
                <c:pt idx="2">
                  <c:v>MENA</c:v>
                </c:pt>
                <c:pt idx="3">
                  <c:v>Asia</c:v>
                </c:pt>
                <c:pt idx="4">
                  <c:v>Europe (developing)</c:v>
                </c:pt>
                <c:pt idx="5">
                  <c:v>China</c:v>
                </c:pt>
                <c:pt idx="6">
                  <c:v>India</c:v>
                </c:pt>
              </c:strCache>
            </c:strRef>
          </c:cat>
          <c:val>
            <c:numRef>
              <c:f>Sheet1!$H$2:$H$8</c:f>
              <c:numCache>
                <c:formatCode>0</c:formatCode>
                <c:ptCount val="7"/>
                <c:pt idx="0">
                  <c:v>3.495919697130649</c:v>
                </c:pt>
                <c:pt idx="1">
                  <c:v>2.9458944622798753</c:v>
                </c:pt>
                <c:pt idx="2">
                  <c:v>50.309997080049342</c:v>
                </c:pt>
                <c:pt idx="3">
                  <c:v>0.18388118071433032</c:v>
                </c:pt>
                <c:pt idx="4">
                  <c:v>0</c:v>
                </c:pt>
                <c:pt idx="5">
                  <c:v>20.5992</c:v>
                </c:pt>
                <c:pt idx="6">
                  <c:v>3.4331999999999998</c:v>
                </c:pt>
              </c:numCache>
            </c:numRef>
          </c:val>
        </c:ser>
        <c:ser>
          <c:idx val="7"/>
          <c:order val="7"/>
          <c:tx>
            <c:strRef>
              <c:f>Sheet1!$I$1</c:f>
              <c:strCache>
                <c:ptCount val="1"/>
                <c:pt idx="0">
                  <c:v>Solar Thermal</c:v>
                </c:pt>
              </c:strCache>
            </c:strRef>
          </c:tx>
          <c:invertIfNegative val="0"/>
          <c:cat>
            <c:strRef>
              <c:f>Sheet1!$A$2:$A$8</c:f>
              <c:strCache>
                <c:ptCount val="7"/>
                <c:pt idx="0">
                  <c:v>Latin America</c:v>
                </c:pt>
                <c:pt idx="1">
                  <c:v>Sub-Saharan Africa</c:v>
                </c:pt>
                <c:pt idx="2">
                  <c:v>MENA</c:v>
                </c:pt>
                <c:pt idx="3">
                  <c:v>Asia</c:v>
                </c:pt>
                <c:pt idx="4">
                  <c:v>Europe (developing)</c:v>
                </c:pt>
                <c:pt idx="5">
                  <c:v>China</c:v>
                </c:pt>
                <c:pt idx="6">
                  <c:v>India</c:v>
                </c:pt>
              </c:strCache>
            </c:strRef>
          </c:cat>
          <c:val>
            <c:numRef>
              <c:f>Sheet1!$I$2:$I$8</c:f>
              <c:numCache>
                <c:formatCode>0</c:formatCode>
                <c:ptCount val="7"/>
                <c:pt idx="0">
                  <c:v>0.47919112002004915</c:v>
                </c:pt>
                <c:pt idx="1">
                  <c:v>0.7513704992554302</c:v>
                </c:pt>
                <c:pt idx="2">
                  <c:v>1.6873340509620958</c:v>
                </c:pt>
                <c:pt idx="3">
                  <c:v>0.66844112911896525</c:v>
                </c:pt>
                <c:pt idx="4">
                  <c:v>0</c:v>
                </c:pt>
                <c:pt idx="5">
                  <c:v>39.269999999999989</c:v>
                </c:pt>
                <c:pt idx="6">
                  <c:v>4.62</c:v>
                </c:pt>
              </c:numCache>
            </c:numRef>
          </c:val>
        </c:ser>
        <c:dLbls>
          <c:showLegendKey val="0"/>
          <c:showVal val="0"/>
          <c:showCatName val="0"/>
          <c:showSerName val="0"/>
          <c:showPercent val="0"/>
          <c:showBubbleSize val="0"/>
        </c:dLbls>
        <c:gapWidth val="150"/>
        <c:axId val="32936320"/>
        <c:axId val="32937856"/>
      </c:barChart>
      <c:catAx>
        <c:axId val="32936320"/>
        <c:scaling>
          <c:orientation val="minMax"/>
        </c:scaling>
        <c:delete val="0"/>
        <c:axPos val="b"/>
        <c:majorTickMark val="out"/>
        <c:minorTickMark val="none"/>
        <c:tickLblPos val="nextTo"/>
        <c:txPr>
          <a:bodyPr/>
          <a:lstStyle/>
          <a:p>
            <a:pPr>
              <a:defRPr sz="1200" baseline="0"/>
            </a:pPr>
            <a:endParaRPr lang="en-US"/>
          </a:p>
        </c:txPr>
        <c:crossAx val="32937856"/>
        <c:crosses val="autoZero"/>
        <c:auto val="1"/>
        <c:lblAlgn val="ctr"/>
        <c:lblOffset val="100"/>
        <c:noMultiLvlLbl val="0"/>
      </c:catAx>
      <c:valAx>
        <c:axId val="32937856"/>
        <c:scaling>
          <c:orientation val="minMax"/>
          <c:max val="150"/>
          <c:min val="0"/>
        </c:scaling>
        <c:delete val="0"/>
        <c:axPos val="l"/>
        <c:numFmt formatCode="0" sourceLinked="1"/>
        <c:majorTickMark val="out"/>
        <c:minorTickMark val="none"/>
        <c:tickLblPos val="nextTo"/>
        <c:crossAx val="32936320"/>
        <c:crosses val="autoZero"/>
        <c:crossBetween val="between"/>
      </c:valAx>
    </c:plotArea>
    <c:legend>
      <c:legendPos val="b"/>
      <c:layout/>
      <c:overlay val="0"/>
      <c:txPr>
        <a:bodyPr/>
        <a:lstStyle/>
        <a:p>
          <a:pPr>
            <a:defRPr sz="1200" baseline="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Major equipment</c:v>
                </c:pt>
              </c:strCache>
            </c:strRef>
          </c:tx>
          <c:invertIfNegative val="0"/>
          <c:cat>
            <c:strRef>
              <c:f>Sheet1!$A$2:$A$10</c:f>
              <c:strCache>
                <c:ptCount val="9"/>
                <c:pt idx="0">
                  <c:v>Solar CSP</c:v>
                </c:pt>
                <c:pt idx="1">
                  <c:v>Biogas</c:v>
                </c:pt>
                <c:pt idx="2">
                  <c:v>Solar Thermal</c:v>
                </c:pt>
                <c:pt idx="3">
                  <c:v>Solar PV (&lt;1MW)</c:v>
                </c:pt>
                <c:pt idx="4">
                  <c:v>Wind (onshore)</c:v>
                </c:pt>
                <c:pt idx="5">
                  <c:v>Hydro (small)</c:v>
                </c:pt>
                <c:pt idx="6">
                  <c:v>Solar PV (&gt;1MW)</c:v>
                </c:pt>
                <c:pt idx="7">
                  <c:v>Bioenergy</c:v>
                </c:pt>
                <c:pt idx="8">
                  <c:v>Geothermal</c:v>
                </c:pt>
              </c:strCache>
            </c:strRef>
          </c:cat>
          <c:val>
            <c:numRef>
              <c:f>Sheet1!$B$2:$B$10</c:f>
              <c:numCache>
                <c:formatCode>0%</c:formatCode>
                <c:ptCount val="9"/>
                <c:pt idx="0">
                  <c:v>0.23081214746421488</c:v>
                </c:pt>
                <c:pt idx="1">
                  <c:v>0.31364885606604498</c:v>
                </c:pt>
                <c:pt idx="2">
                  <c:v>0.31529450276590687</c:v>
                </c:pt>
                <c:pt idx="3">
                  <c:v>0.35905974071735774</c:v>
                </c:pt>
                <c:pt idx="4">
                  <c:v>0.41524702218499193</c:v>
                </c:pt>
                <c:pt idx="5">
                  <c:v>0.44630524393590049</c:v>
                </c:pt>
                <c:pt idx="6">
                  <c:v>0.44738933292416666</c:v>
                </c:pt>
                <c:pt idx="7">
                  <c:v>0.53807579129173022</c:v>
                </c:pt>
                <c:pt idx="8">
                  <c:v>0.57318208083051581</c:v>
                </c:pt>
              </c:numCache>
            </c:numRef>
          </c:val>
        </c:ser>
        <c:ser>
          <c:idx val="1"/>
          <c:order val="1"/>
          <c:tx>
            <c:strRef>
              <c:f>Sheet1!$C$1</c:f>
              <c:strCache>
                <c:ptCount val="1"/>
                <c:pt idx="0">
                  <c:v>Installation &amp; minor equipment</c:v>
                </c:pt>
              </c:strCache>
            </c:strRef>
          </c:tx>
          <c:invertIfNegative val="0"/>
          <c:cat>
            <c:strRef>
              <c:f>Sheet1!$A$2:$A$10</c:f>
              <c:strCache>
                <c:ptCount val="9"/>
                <c:pt idx="0">
                  <c:v>Solar CSP</c:v>
                </c:pt>
                <c:pt idx="1">
                  <c:v>Biogas</c:v>
                </c:pt>
                <c:pt idx="2">
                  <c:v>Solar Thermal</c:v>
                </c:pt>
                <c:pt idx="3">
                  <c:v>Solar PV (&lt;1MW)</c:v>
                </c:pt>
                <c:pt idx="4">
                  <c:v>Wind (onshore)</c:v>
                </c:pt>
                <c:pt idx="5">
                  <c:v>Hydro (small)</c:v>
                </c:pt>
                <c:pt idx="6">
                  <c:v>Solar PV (&gt;1MW)</c:v>
                </c:pt>
                <c:pt idx="7">
                  <c:v>Bioenergy</c:v>
                </c:pt>
                <c:pt idx="8">
                  <c:v>Geothermal</c:v>
                </c:pt>
              </c:strCache>
            </c:strRef>
          </c:cat>
          <c:val>
            <c:numRef>
              <c:f>Sheet1!$C$2:$C$10</c:f>
              <c:numCache>
                <c:formatCode>0%</c:formatCode>
                <c:ptCount val="9"/>
                <c:pt idx="0">
                  <c:v>0.56509180930893987</c:v>
                </c:pt>
                <c:pt idx="1">
                  <c:v>0.29322822964409057</c:v>
                </c:pt>
                <c:pt idx="2">
                  <c:v>0.45142041812788691</c:v>
                </c:pt>
                <c:pt idx="3">
                  <c:v>0.55332959028536632</c:v>
                </c:pt>
                <c:pt idx="4">
                  <c:v>0.26916649169018775</c:v>
                </c:pt>
                <c:pt idx="5">
                  <c:v>0.36515883594755494</c:v>
                </c:pt>
                <c:pt idx="6">
                  <c:v>0.46427129704626235</c:v>
                </c:pt>
                <c:pt idx="7">
                  <c:v>0.35770512654026304</c:v>
                </c:pt>
                <c:pt idx="8">
                  <c:v>0.21843019188104867</c:v>
                </c:pt>
              </c:numCache>
            </c:numRef>
          </c:val>
        </c:ser>
        <c:ser>
          <c:idx val="2"/>
          <c:order val="2"/>
          <c:tx>
            <c:strRef>
              <c:f>Sheet1!$D$1</c:f>
              <c:strCache>
                <c:ptCount val="1"/>
                <c:pt idx="0">
                  <c:v>Operations &amp; maintenance</c:v>
                </c:pt>
              </c:strCache>
            </c:strRef>
          </c:tx>
          <c:invertIfNegative val="0"/>
          <c:cat>
            <c:strRef>
              <c:f>Sheet1!$A$2:$A$10</c:f>
              <c:strCache>
                <c:ptCount val="9"/>
                <c:pt idx="0">
                  <c:v>Solar CSP</c:v>
                </c:pt>
                <c:pt idx="1">
                  <c:v>Biogas</c:v>
                </c:pt>
                <c:pt idx="2">
                  <c:v>Solar Thermal</c:v>
                </c:pt>
                <c:pt idx="3">
                  <c:v>Solar PV (&lt;1MW)</c:v>
                </c:pt>
                <c:pt idx="4">
                  <c:v>Wind (onshore)</c:v>
                </c:pt>
                <c:pt idx="5">
                  <c:v>Hydro (small)</c:v>
                </c:pt>
                <c:pt idx="6">
                  <c:v>Solar PV (&gt;1MW)</c:v>
                </c:pt>
                <c:pt idx="7">
                  <c:v>Bioenergy</c:v>
                </c:pt>
                <c:pt idx="8">
                  <c:v>Geothermal</c:v>
                </c:pt>
              </c:strCache>
            </c:strRef>
          </c:cat>
          <c:val>
            <c:numRef>
              <c:f>Sheet1!$D$2:$D$10</c:f>
              <c:numCache>
                <c:formatCode>0%</c:formatCode>
                <c:ptCount val="9"/>
                <c:pt idx="0">
                  <c:v>0.20409604322684513</c:v>
                </c:pt>
                <c:pt idx="1">
                  <c:v>0.39312291428986446</c:v>
                </c:pt>
                <c:pt idx="2">
                  <c:v>0.23328507910620619</c:v>
                </c:pt>
                <c:pt idx="3">
                  <c:v>8.7610668997276001E-2</c:v>
                </c:pt>
                <c:pt idx="4">
                  <c:v>0.31558648612482038</c:v>
                </c:pt>
                <c:pt idx="5">
                  <c:v>0.18853592011654452</c:v>
                </c:pt>
                <c:pt idx="6">
                  <c:v>8.8339370029570902E-2</c:v>
                </c:pt>
                <c:pt idx="7">
                  <c:v>0.10421908216800656</c:v>
                </c:pt>
                <c:pt idx="8">
                  <c:v>0.21114300189427532</c:v>
                </c:pt>
              </c:numCache>
            </c:numRef>
          </c:val>
        </c:ser>
        <c:dLbls>
          <c:showLegendKey val="0"/>
          <c:showVal val="0"/>
          <c:showCatName val="0"/>
          <c:showSerName val="0"/>
          <c:showPercent val="0"/>
          <c:showBubbleSize val="0"/>
        </c:dLbls>
        <c:gapWidth val="150"/>
        <c:overlap val="100"/>
        <c:axId val="34615680"/>
        <c:axId val="34617216"/>
      </c:barChart>
      <c:catAx>
        <c:axId val="34615680"/>
        <c:scaling>
          <c:orientation val="minMax"/>
        </c:scaling>
        <c:delete val="0"/>
        <c:axPos val="l"/>
        <c:majorTickMark val="out"/>
        <c:minorTickMark val="none"/>
        <c:tickLblPos val="nextTo"/>
        <c:txPr>
          <a:bodyPr/>
          <a:lstStyle/>
          <a:p>
            <a:pPr>
              <a:defRPr sz="1400"/>
            </a:pPr>
            <a:endParaRPr lang="en-US"/>
          </a:p>
        </c:txPr>
        <c:crossAx val="34617216"/>
        <c:crosses val="autoZero"/>
        <c:auto val="1"/>
        <c:lblAlgn val="ctr"/>
        <c:lblOffset val="100"/>
        <c:noMultiLvlLbl val="0"/>
      </c:catAx>
      <c:valAx>
        <c:axId val="34617216"/>
        <c:scaling>
          <c:orientation val="minMax"/>
        </c:scaling>
        <c:delete val="0"/>
        <c:axPos val="b"/>
        <c:numFmt formatCode="0%" sourceLinked="1"/>
        <c:majorTickMark val="out"/>
        <c:minorTickMark val="none"/>
        <c:tickLblPos val="nextTo"/>
        <c:txPr>
          <a:bodyPr/>
          <a:lstStyle/>
          <a:p>
            <a:pPr>
              <a:defRPr sz="1400"/>
            </a:pPr>
            <a:endParaRPr lang="en-US"/>
          </a:p>
        </c:txPr>
        <c:crossAx val="3461568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a:defRPr/>
            </a:pPr>
            <a:r>
              <a:rPr lang="en-US" sz="1800" b="1" i="0" baseline="0" dirty="0" smtClean="0">
                <a:effectLst/>
              </a:rPr>
              <a:t>Value Addressable by Developing Country SMEs by Technology</a:t>
            </a:r>
            <a:br>
              <a:rPr lang="en-US" sz="1800" b="1" i="0" baseline="0" dirty="0" smtClean="0">
                <a:effectLst/>
              </a:rPr>
            </a:br>
            <a:r>
              <a:rPr lang="en-US" sz="1800" b="1" i="0" baseline="0" dirty="0" smtClean="0">
                <a:effectLst/>
              </a:rPr>
              <a:t>(</a:t>
            </a:r>
            <a:r>
              <a:rPr lang="en-GB" sz="1800" b="1" i="0" baseline="0" dirty="0" smtClean="0">
                <a:effectLst/>
              </a:rPr>
              <a:t>billions $ USD cumulative over next decade</a:t>
            </a:r>
            <a:r>
              <a:rPr lang="en-US" sz="1800" b="1" i="0" baseline="0" dirty="0" smtClean="0">
                <a:effectLst/>
              </a:rPr>
              <a:t>)</a:t>
            </a:r>
            <a:endParaRPr lang="en-GB" dirty="0">
              <a:effectLst/>
            </a:endParaRPr>
          </a:p>
        </c:rich>
      </c:tx>
      <c:overlay val="0"/>
    </c:title>
    <c:autoTitleDeleted val="0"/>
    <c:plotArea>
      <c:layout>
        <c:manualLayout>
          <c:layoutTarget val="inner"/>
          <c:xMode val="edge"/>
          <c:yMode val="edge"/>
          <c:x val="0.11946805082958098"/>
          <c:y val="0.14442839684479503"/>
          <c:w val="0.86922817949674192"/>
          <c:h val="0.66727267823703973"/>
        </c:manualLayout>
      </c:layout>
      <c:barChart>
        <c:barDir val="col"/>
        <c:grouping val="stacked"/>
        <c:varyColors val="0"/>
        <c:ser>
          <c:idx val="0"/>
          <c:order val="0"/>
          <c:tx>
            <c:strRef>
              <c:f>Sheet1!$B$1</c:f>
              <c:strCache>
                <c:ptCount val="1"/>
                <c:pt idx="0">
                  <c:v>Major Equipment</c:v>
                </c:pt>
              </c:strCache>
            </c:strRef>
          </c:tx>
          <c:invertIfNegative val="0"/>
          <c:cat>
            <c:strRef>
              <c:f>Sheet1!$A$2:$A$9</c:f>
              <c:strCache>
                <c:ptCount val="8"/>
                <c:pt idx="0">
                  <c:v>Small hydro</c:v>
                </c:pt>
                <c:pt idx="1">
                  <c:v>Solar PV</c:v>
                </c:pt>
                <c:pt idx="2">
                  <c:v>Onshore wind</c:v>
                </c:pt>
                <c:pt idx="3">
                  <c:v>Geothermal</c:v>
                </c:pt>
                <c:pt idx="4">
                  <c:v>Biomass</c:v>
                </c:pt>
                <c:pt idx="5">
                  <c:v>Solar Thermal</c:v>
                </c:pt>
                <c:pt idx="6">
                  <c:v>Solar CSP</c:v>
                </c:pt>
                <c:pt idx="7">
                  <c:v>Biofuels</c:v>
                </c:pt>
              </c:strCache>
            </c:strRef>
          </c:cat>
          <c:val>
            <c:numRef>
              <c:f>Sheet1!$B$2:$B$9</c:f>
              <c:numCache>
                <c:formatCode>General</c:formatCode>
                <c:ptCount val="8"/>
                <c:pt idx="0">
                  <c:v>39388702869.64193</c:v>
                </c:pt>
                <c:pt idx="1">
                  <c:v>3783100546.601511</c:v>
                </c:pt>
                <c:pt idx="2">
                  <c:v>8061465467.9408741</c:v>
                </c:pt>
                <c:pt idx="3">
                  <c:v>20417484303.314064</c:v>
                </c:pt>
                <c:pt idx="4">
                  <c:v>31260039619.91964</c:v>
                </c:pt>
                <c:pt idx="5">
                  <c:v>9761795157.7424507</c:v>
                </c:pt>
                <c:pt idx="6">
                  <c:v>587018670.0462631</c:v>
                </c:pt>
                <c:pt idx="7">
                  <c:v>8521260678.6390572</c:v>
                </c:pt>
              </c:numCache>
            </c:numRef>
          </c:val>
        </c:ser>
        <c:ser>
          <c:idx val="1"/>
          <c:order val="1"/>
          <c:tx>
            <c:strRef>
              <c:f>Sheet1!$C$1</c:f>
              <c:strCache>
                <c:ptCount val="1"/>
                <c:pt idx="0">
                  <c:v>Installation &amp; minor equipment</c:v>
                </c:pt>
              </c:strCache>
            </c:strRef>
          </c:tx>
          <c:invertIfNegative val="0"/>
          <c:cat>
            <c:strRef>
              <c:f>Sheet1!$A$2:$A$9</c:f>
              <c:strCache>
                <c:ptCount val="8"/>
                <c:pt idx="0">
                  <c:v>Small hydro</c:v>
                </c:pt>
                <c:pt idx="1">
                  <c:v>Solar PV</c:v>
                </c:pt>
                <c:pt idx="2">
                  <c:v>Onshore wind</c:v>
                </c:pt>
                <c:pt idx="3">
                  <c:v>Geothermal</c:v>
                </c:pt>
                <c:pt idx="4">
                  <c:v>Biomass</c:v>
                </c:pt>
                <c:pt idx="5">
                  <c:v>Solar Thermal</c:v>
                </c:pt>
                <c:pt idx="6">
                  <c:v>Solar CSP</c:v>
                </c:pt>
                <c:pt idx="7">
                  <c:v>Biofuels</c:v>
                </c:pt>
              </c:strCache>
            </c:strRef>
          </c:cat>
          <c:val>
            <c:numRef>
              <c:f>Sheet1!$C$2:$C$9</c:f>
              <c:numCache>
                <c:formatCode>General</c:formatCode>
                <c:ptCount val="8"/>
                <c:pt idx="0">
                  <c:v>140117915346.55231</c:v>
                </c:pt>
                <c:pt idx="1">
                  <c:v>156683646177.76172</c:v>
                </c:pt>
                <c:pt idx="2">
                  <c:v>104510147548.77953</c:v>
                </c:pt>
                <c:pt idx="3">
                  <c:v>20297647557.32621</c:v>
                </c:pt>
                <c:pt idx="4">
                  <c:v>20781229352.566204</c:v>
                </c:pt>
                <c:pt idx="5">
                  <c:v>23293955403.226357</c:v>
                </c:pt>
                <c:pt idx="6">
                  <c:v>28743672809.161839</c:v>
                </c:pt>
                <c:pt idx="7">
                  <c:v>4422557161.1497831</c:v>
                </c:pt>
              </c:numCache>
            </c:numRef>
          </c:val>
        </c:ser>
        <c:ser>
          <c:idx val="2"/>
          <c:order val="2"/>
          <c:tx>
            <c:strRef>
              <c:f>Sheet1!$D$1</c:f>
              <c:strCache>
                <c:ptCount val="1"/>
                <c:pt idx="0">
                  <c:v>O&amp;M</c:v>
                </c:pt>
              </c:strCache>
            </c:strRef>
          </c:tx>
          <c:invertIfNegative val="0"/>
          <c:cat>
            <c:strRef>
              <c:f>Sheet1!$A$2:$A$9</c:f>
              <c:strCache>
                <c:ptCount val="8"/>
                <c:pt idx="0">
                  <c:v>Small hydro</c:v>
                </c:pt>
                <c:pt idx="1">
                  <c:v>Solar PV</c:v>
                </c:pt>
                <c:pt idx="2">
                  <c:v>Onshore wind</c:v>
                </c:pt>
                <c:pt idx="3">
                  <c:v>Geothermal</c:v>
                </c:pt>
                <c:pt idx="4">
                  <c:v>Biomass</c:v>
                </c:pt>
                <c:pt idx="5">
                  <c:v>Solar Thermal</c:v>
                </c:pt>
                <c:pt idx="6">
                  <c:v>Solar CSP</c:v>
                </c:pt>
                <c:pt idx="7">
                  <c:v>Biofuels</c:v>
                </c:pt>
              </c:strCache>
            </c:strRef>
          </c:cat>
          <c:val>
            <c:numRef>
              <c:f>Sheet1!$D$2:$D$9</c:f>
              <c:numCache>
                <c:formatCode>General</c:formatCode>
                <c:ptCount val="8"/>
                <c:pt idx="0">
                  <c:v>72344573084.542435</c:v>
                </c:pt>
                <c:pt idx="1">
                  <c:v>77917117953.968994</c:v>
                </c:pt>
                <c:pt idx="2">
                  <c:v>122533789485.46211</c:v>
                </c:pt>
                <c:pt idx="3">
                  <c:v>32700807824.373035</c:v>
                </c:pt>
                <c:pt idx="4">
                  <c:v>10091182600.572847</c:v>
                </c:pt>
                <c:pt idx="5">
                  <c:v>12037852101.316814</c:v>
                </c:pt>
                <c:pt idx="6">
                  <c:v>10381445619.130793</c:v>
                </c:pt>
                <c:pt idx="7">
                  <c:v>4716902500.1487436</c:v>
                </c:pt>
              </c:numCache>
            </c:numRef>
          </c:val>
        </c:ser>
        <c:dLbls>
          <c:showLegendKey val="0"/>
          <c:showVal val="0"/>
          <c:showCatName val="0"/>
          <c:showSerName val="0"/>
          <c:showPercent val="0"/>
          <c:showBubbleSize val="0"/>
        </c:dLbls>
        <c:gapWidth val="150"/>
        <c:overlap val="100"/>
        <c:axId val="34674560"/>
        <c:axId val="34676096"/>
      </c:barChart>
      <c:catAx>
        <c:axId val="34674560"/>
        <c:scaling>
          <c:orientation val="minMax"/>
        </c:scaling>
        <c:delete val="0"/>
        <c:axPos val="b"/>
        <c:majorTickMark val="out"/>
        <c:minorTickMark val="none"/>
        <c:tickLblPos val="nextTo"/>
        <c:txPr>
          <a:bodyPr/>
          <a:lstStyle/>
          <a:p>
            <a:pPr>
              <a:defRPr sz="1400"/>
            </a:pPr>
            <a:endParaRPr lang="en-US"/>
          </a:p>
        </c:txPr>
        <c:crossAx val="34676096"/>
        <c:crosses val="autoZero"/>
        <c:auto val="1"/>
        <c:lblAlgn val="ctr"/>
        <c:lblOffset val="100"/>
        <c:noMultiLvlLbl val="0"/>
      </c:catAx>
      <c:valAx>
        <c:axId val="34676096"/>
        <c:scaling>
          <c:orientation val="minMax"/>
        </c:scaling>
        <c:delete val="0"/>
        <c:axPos val="l"/>
        <c:numFmt formatCode="General" sourceLinked="1"/>
        <c:majorTickMark val="out"/>
        <c:minorTickMark val="none"/>
        <c:tickLblPos val="nextTo"/>
        <c:crossAx val="34674560"/>
        <c:crosses val="autoZero"/>
        <c:crossBetween val="between"/>
        <c:dispUnits>
          <c:builtInUnit val="billions"/>
          <c:dispUnitsLbl>
            <c:layout>
              <c:manualLayout>
                <c:xMode val="edge"/>
                <c:yMode val="edge"/>
                <c:x val="1.2713463426010516E-2"/>
                <c:y val="0.30249255718768769"/>
              </c:manualLayout>
            </c:layout>
            <c:tx>
              <c:rich>
                <a:bodyPr/>
                <a:lstStyle/>
                <a:p>
                  <a:pPr>
                    <a:defRPr/>
                  </a:pPr>
                  <a:r>
                    <a:rPr lang="en-GB" dirty="0" smtClean="0"/>
                    <a:t>Billions $USD</a:t>
                  </a:r>
                  <a:endParaRPr lang="en-GB" dirty="0"/>
                </a:p>
              </c:rich>
            </c:tx>
          </c:dispUnitsLbl>
        </c:dispUnits>
      </c:valAx>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Lbls>
            <c:dLbl>
              <c:idx val="0"/>
              <c:layout>
                <c:manualLayout>
                  <c:x val="-0.11968152500221553"/>
                  <c:y val="-0.15761662287908476"/>
                </c:manualLayout>
              </c:layout>
              <c:showLegendKey val="0"/>
              <c:showVal val="0"/>
              <c:showCatName val="1"/>
              <c:showSerName val="0"/>
              <c:showPercent val="0"/>
              <c:showBubbleSize val="0"/>
            </c:dLbl>
            <c:dLbl>
              <c:idx val="1"/>
              <c:layout>
                <c:manualLayout>
                  <c:x val="0.17962164001573025"/>
                  <c:y val="-0.13285540432486578"/>
                </c:manualLayout>
              </c:layout>
              <c:showLegendKey val="0"/>
              <c:showVal val="0"/>
              <c:showCatName val="1"/>
              <c:showSerName val="0"/>
              <c:showPercent val="0"/>
              <c:showBubbleSize val="0"/>
            </c:dLbl>
            <c:dLbl>
              <c:idx val="2"/>
              <c:layout>
                <c:manualLayout>
                  <c:x val="0.10065776902029426"/>
                  <c:y val="0.12522889628933193"/>
                </c:manualLayout>
              </c:layout>
              <c:showLegendKey val="0"/>
              <c:showVal val="0"/>
              <c:showCatName val="1"/>
              <c:showSerName val="0"/>
              <c:showPercent val="0"/>
              <c:showBubbleSize val="0"/>
            </c:dLbl>
            <c:dLbl>
              <c:idx val="3"/>
              <c:layout>
                <c:manualLayout>
                  <c:x val="1.7619493032169442E-3"/>
                  <c:y val="0.1238812199601079"/>
                </c:manualLayout>
              </c:layout>
              <c:showLegendKey val="0"/>
              <c:showVal val="0"/>
              <c:showCatName val="1"/>
              <c:showSerName val="0"/>
              <c:showPercent val="0"/>
              <c:showBubbleSize val="0"/>
            </c:dLbl>
            <c:dLbl>
              <c:idx val="4"/>
              <c:layout>
                <c:manualLayout>
                  <c:x val="-0.15744932675691245"/>
                  <c:y val="0.15641436818473381"/>
                </c:manualLayout>
              </c:layout>
              <c:showLegendKey val="0"/>
              <c:showVal val="0"/>
              <c:showCatName val="1"/>
              <c:showSerName val="0"/>
              <c:showPercent val="0"/>
              <c:showBubbleSize val="0"/>
            </c:dLbl>
            <c:dLbl>
              <c:idx val="5"/>
              <c:layout>
                <c:manualLayout>
                  <c:x val="-0.15912957852379475"/>
                  <c:y val="-1.6191007583013346E-2"/>
                </c:manualLayout>
              </c:layout>
              <c:showLegendKey val="0"/>
              <c:showVal val="0"/>
              <c:showCatName val="1"/>
              <c:showSerName val="0"/>
              <c:showPercent val="0"/>
              <c:showBubbleSize val="0"/>
            </c:dLbl>
            <c:dLbl>
              <c:idx val="6"/>
              <c:layout>
                <c:manualLayout>
                  <c:x val="-0.14608609951036866"/>
                  <c:y val="-0.13482298979851853"/>
                </c:manualLayout>
              </c:layout>
              <c:showLegendKey val="0"/>
              <c:showVal val="0"/>
              <c:showCatName val="1"/>
              <c:showSerName val="0"/>
              <c:showPercent val="0"/>
              <c:showBubbleSize val="0"/>
            </c:dLbl>
            <c:txPr>
              <a:bodyPr/>
              <a:lstStyle/>
              <a:p>
                <a:pPr>
                  <a:defRPr>
                    <a:solidFill>
                      <a:schemeClr val="bg1"/>
                    </a:solidFill>
                  </a:defRPr>
                </a:pPr>
                <a:endParaRPr lang="en-US"/>
              </a:p>
            </c:txPr>
            <c:showLegendKey val="0"/>
            <c:showVal val="0"/>
            <c:showCatName val="1"/>
            <c:showSerName val="0"/>
            <c:showPercent val="0"/>
            <c:showBubbleSize val="0"/>
            <c:showLeaderLines val="0"/>
          </c:dLbls>
          <c:cat>
            <c:strRef>
              <c:f>Sheet1!$A$2:$A$8</c:f>
              <c:strCache>
                <c:ptCount val="7"/>
                <c:pt idx="0">
                  <c:v>Developing Europe </c:v>
                </c:pt>
                <c:pt idx="1">
                  <c:v>China</c:v>
                </c:pt>
                <c:pt idx="2">
                  <c:v>India</c:v>
                </c:pt>
                <c:pt idx="3">
                  <c:v>Rest of Asia</c:v>
                </c:pt>
                <c:pt idx="4">
                  <c:v>Latin America</c:v>
                </c:pt>
                <c:pt idx="5">
                  <c:v>Sub-Saharan Africa</c:v>
                </c:pt>
                <c:pt idx="6">
                  <c:v>MENA</c:v>
                </c:pt>
              </c:strCache>
            </c:strRef>
          </c:cat>
          <c:val>
            <c:numRef>
              <c:f>Sheet1!$B$2:$B$8</c:f>
              <c:numCache>
                <c:formatCode>#,##0</c:formatCode>
                <c:ptCount val="7"/>
                <c:pt idx="0">
                  <c:v>127263364547.87138</c:v>
                </c:pt>
                <c:pt idx="1">
                  <c:v>626065521976.43958</c:v>
                </c:pt>
                <c:pt idx="2">
                  <c:v>185347954405.89587</c:v>
                </c:pt>
                <c:pt idx="3">
                  <c:v>203777120737.32098</c:v>
                </c:pt>
                <c:pt idx="4">
                  <c:v>246263066521.23737</c:v>
                </c:pt>
                <c:pt idx="5">
                  <c:v>193005164819.98358</c:v>
                </c:pt>
                <c:pt idx="6">
                  <c:v>193631712303.00348</c:v>
                </c:pt>
              </c:numCache>
            </c:numRef>
          </c:val>
        </c:ser>
        <c:dLbls>
          <c:showLegendKey val="0"/>
          <c:showVal val="1"/>
          <c:showCatName val="0"/>
          <c:showSerName val="0"/>
          <c:showPercent val="0"/>
          <c:showBubbleSize val="0"/>
          <c:showLeaderLines val="0"/>
        </c:dLbls>
        <c:firstSliceAng val="150"/>
      </c:pieChart>
    </c:plotArea>
    <c:plotVisOnly val="1"/>
    <c:dispBlanksAs val="gap"/>
    <c:showDLblsOverMax val="0"/>
  </c:chart>
  <c:txPr>
    <a:bodyPr/>
    <a:lstStyle/>
    <a:p>
      <a:pPr>
        <a:defRPr lang="en-GB" sz="1800" b="1" kern="0">
          <a:solidFill>
            <a:srgbClr val="002A6C"/>
          </a:solidFill>
          <a:latin typeface="+mn-lt"/>
          <a:ea typeface="+mn-ea"/>
          <a:cs typeface="+mn-cs"/>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a:defRPr sz="2000"/>
            </a:pPr>
            <a:r>
              <a:rPr lang="en-US" sz="1600" b="1" i="0" baseline="0" dirty="0" smtClean="0">
                <a:effectLst/>
              </a:rPr>
              <a:t>Value addressable by SMEs by Technology in Sub-Saharan Africa</a:t>
            </a:r>
            <a:endParaRPr lang="en-GB" sz="2000" dirty="0">
              <a:effectLst/>
            </a:endParaRPr>
          </a:p>
        </c:rich>
      </c:tx>
      <c:layout>
        <c:manualLayout>
          <c:xMode val="edge"/>
          <c:yMode val="edge"/>
          <c:x val="0.11702884698931271"/>
          <c:y val="3.576868308158189E-2"/>
        </c:manualLayout>
      </c:layout>
      <c:overlay val="0"/>
    </c:title>
    <c:autoTitleDeleted val="0"/>
    <c:plotArea>
      <c:layout>
        <c:manualLayout>
          <c:layoutTarget val="inner"/>
          <c:xMode val="edge"/>
          <c:yMode val="edge"/>
          <c:x val="0.19980211139108522"/>
          <c:y val="0.20254012100892846"/>
          <c:w val="0.7698520722912503"/>
          <c:h val="0.62023778945407793"/>
        </c:manualLayout>
      </c:layout>
      <c:barChart>
        <c:barDir val="col"/>
        <c:grouping val="clustered"/>
        <c:varyColors val="0"/>
        <c:ser>
          <c:idx val="0"/>
          <c:order val="0"/>
          <c:tx>
            <c:strRef>
              <c:f>Sheet1!$B$1</c:f>
              <c:strCache>
                <c:ptCount val="1"/>
                <c:pt idx="0">
                  <c:v>SME Opportunity</c:v>
                </c:pt>
              </c:strCache>
            </c:strRef>
          </c:tx>
          <c:invertIfNegative val="0"/>
          <c:cat>
            <c:strRef>
              <c:f>Sheet1!$A$2:$A$9</c:f>
              <c:strCache>
                <c:ptCount val="8"/>
                <c:pt idx="0">
                  <c:v>Solar PV</c:v>
                </c:pt>
                <c:pt idx="1">
                  <c:v>Small Hydro</c:v>
                </c:pt>
                <c:pt idx="2">
                  <c:v>Geothermal</c:v>
                </c:pt>
                <c:pt idx="3">
                  <c:v>Onshore Wind</c:v>
                </c:pt>
                <c:pt idx="4">
                  <c:v>Biomass</c:v>
                </c:pt>
                <c:pt idx="5">
                  <c:v>Solar CSP</c:v>
                </c:pt>
                <c:pt idx="6">
                  <c:v>Solar Thermal</c:v>
                </c:pt>
                <c:pt idx="7">
                  <c:v>Bio Fuels</c:v>
                </c:pt>
              </c:strCache>
            </c:strRef>
          </c:cat>
          <c:val>
            <c:numRef>
              <c:f>Sheet1!$B$2:$B$9</c:f>
              <c:numCache>
                <c:formatCode>General</c:formatCode>
                <c:ptCount val="8"/>
                <c:pt idx="0">
                  <c:v>41103155686.277649</c:v>
                </c:pt>
                <c:pt idx="1">
                  <c:v>35219087098.451416</c:v>
                </c:pt>
                <c:pt idx="2">
                  <c:v>11754080660.013834</c:v>
                </c:pt>
                <c:pt idx="3">
                  <c:v>3446959840.1128964</c:v>
                </c:pt>
                <c:pt idx="4">
                  <c:v>1227241555.9618506</c:v>
                </c:pt>
                <c:pt idx="5">
                  <c:v>703332302.86932027</c:v>
                </c:pt>
                <c:pt idx="6">
                  <c:v>444793998.94171298</c:v>
                </c:pt>
                <c:pt idx="7">
                  <c:v>430066267.06791329</c:v>
                </c:pt>
              </c:numCache>
            </c:numRef>
          </c:val>
        </c:ser>
        <c:dLbls>
          <c:showLegendKey val="0"/>
          <c:showVal val="0"/>
          <c:showCatName val="0"/>
          <c:showSerName val="0"/>
          <c:showPercent val="0"/>
          <c:showBubbleSize val="0"/>
        </c:dLbls>
        <c:gapWidth val="150"/>
        <c:axId val="34404608"/>
        <c:axId val="34627584"/>
      </c:barChart>
      <c:catAx>
        <c:axId val="34404608"/>
        <c:scaling>
          <c:orientation val="minMax"/>
        </c:scaling>
        <c:delete val="0"/>
        <c:axPos val="b"/>
        <c:majorTickMark val="out"/>
        <c:minorTickMark val="none"/>
        <c:tickLblPos val="nextTo"/>
        <c:txPr>
          <a:bodyPr/>
          <a:lstStyle/>
          <a:p>
            <a:pPr>
              <a:defRPr sz="1200"/>
            </a:pPr>
            <a:endParaRPr lang="en-US"/>
          </a:p>
        </c:txPr>
        <c:crossAx val="34627584"/>
        <c:crosses val="autoZero"/>
        <c:auto val="1"/>
        <c:lblAlgn val="ctr"/>
        <c:lblOffset val="100"/>
        <c:noMultiLvlLbl val="0"/>
      </c:catAx>
      <c:valAx>
        <c:axId val="34627584"/>
        <c:scaling>
          <c:orientation val="minMax"/>
          <c:max val="15000000000"/>
        </c:scaling>
        <c:delete val="0"/>
        <c:axPos val="l"/>
        <c:numFmt formatCode="General" sourceLinked="1"/>
        <c:majorTickMark val="out"/>
        <c:minorTickMark val="none"/>
        <c:tickLblPos val="nextTo"/>
        <c:crossAx val="34404608"/>
        <c:crosses val="autoZero"/>
        <c:crossBetween val="between"/>
        <c:dispUnits>
          <c:builtInUnit val="billions"/>
          <c:dispUnitsLbl>
            <c:layout>
              <c:manualLayout>
                <c:xMode val="edge"/>
                <c:yMode val="edge"/>
                <c:x val="3.5863237466330695E-2"/>
                <c:y val="0.3821145147327773"/>
              </c:manualLayout>
            </c:layout>
            <c:tx>
              <c:rich>
                <a:bodyPr/>
                <a:lstStyle/>
                <a:p>
                  <a:pPr>
                    <a:defRPr/>
                  </a:pPr>
                  <a:r>
                    <a:rPr lang="en-GB" dirty="0" smtClean="0"/>
                    <a:t>Billions $ USD</a:t>
                  </a:r>
                  <a:endParaRPr lang="en-GB" dirty="0"/>
                </a:p>
              </c:rich>
            </c:tx>
          </c:dispUnitsLbl>
        </c:dispUnits>
      </c:valAx>
    </c:plotArea>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932438541311502"/>
          <c:y val="2.9226022979204631E-2"/>
          <c:w val="0.86395094031697628"/>
          <c:h val="0.6235180793116385"/>
        </c:manualLayout>
      </c:layout>
      <c:barChart>
        <c:barDir val="col"/>
        <c:grouping val="stacked"/>
        <c:varyColors val="0"/>
        <c:ser>
          <c:idx val="0"/>
          <c:order val="0"/>
          <c:tx>
            <c:strRef>
              <c:f>Sheet1!$B$1</c:f>
              <c:strCache>
                <c:ptCount val="1"/>
                <c:pt idx="0">
                  <c:v>Major equipment</c:v>
                </c:pt>
              </c:strCache>
            </c:strRef>
          </c:tx>
          <c:invertIfNegative val="0"/>
          <c:cat>
            <c:strRef>
              <c:f>Sheet1!$A$2:$A$7</c:f>
              <c:strCache>
                <c:ptCount val="6"/>
                <c:pt idx="0">
                  <c:v>Solar PV</c:v>
                </c:pt>
                <c:pt idx="1">
                  <c:v>Solar CSP</c:v>
                </c:pt>
                <c:pt idx="2">
                  <c:v>Wind</c:v>
                </c:pt>
                <c:pt idx="3">
                  <c:v>Solar Thermal</c:v>
                </c:pt>
                <c:pt idx="4">
                  <c:v>Hydro</c:v>
                </c:pt>
                <c:pt idx="5">
                  <c:v>Biomass</c:v>
                </c:pt>
              </c:strCache>
            </c:strRef>
          </c:cat>
          <c:val>
            <c:numRef>
              <c:f>Sheet1!$B$2:$B$7</c:f>
              <c:numCache>
                <c:formatCode>_-* #,##0_-;\-* #,##0_-;_-* "-"??_-;_-@_-</c:formatCode>
                <c:ptCount val="6"/>
                <c:pt idx="0">
                  <c:v>49295613.65016824</c:v>
                </c:pt>
                <c:pt idx="1">
                  <c:v>19912560</c:v>
                </c:pt>
                <c:pt idx="2">
                  <c:v>44298448.480462134</c:v>
                </c:pt>
                <c:pt idx="3">
                  <c:v>104492988.16230386</c:v>
                </c:pt>
                <c:pt idx="4">
                  <c:v>29411249.999999996</c:v>
                </c:pt>
                <c:pt idx="5">
                  <c:v>56096248.220510311</c:v>
                </c:pt>
              </c:numCache>
            </c:numRef>
          </c:val>
        </c:ser>
        <c:ser>
          <c:idx val="1"/>
          <c:order val="1"/>
          <c:tx>
            <c:strRef>
              <c:f>Sheet1!$C$1</c:f>
              <c:strCache>
                <c:ptCount val="1"/>
                <c:pt idx="0">
                  <c:v>Installation and minor equipment</c:v>
                </c:pt>
              </c:strCache>
            </c:strRef>
          </c:tx>
          <c:invertIfNegative val="0"/>
          <c:cat>
            <c:strRef>
              <c:f>Sheet1!$A$2:$A$7</c:f>
              <c:strCache>
                <c:ptCount val="6"/>
                <c:pt idx="0">
                  <c:v>Solar PV</c:v>
                </c:pt>
                <c:pt idx="1">
                  <c:v>Solar CSP</c:v>
                </c:pt>
                <c:pt idx="2">
                  <c:v>Wind</c:v>
                </c:pt>
                <c:pt idx="3">
                  <c:v>Solar Thermal</c:v>
                </c:pt>
                <c:pt idx="4">
                  <c:v>Hydro</c:v>
                </c:pt>
                <c:pt idx="5">
                  <c:v>Biomass</c:v>
                </c:pt>
              </c:strCache>
            </c:strRef>
          </c:cat>
          <c:val>
            <c:numRef>
              <c:f>Sheet1!$C$2:$C$7</c:f>
              <c:numCache>
                <c:formatCode>_-* #,##0_-;\-* #,##0_-;_-* "-"??_-;_-@_-</c:formatCode>
                <c:ptCount val="6"/>
                <c:pt idx="0">
                  <c:v>1244052769.8905008</c:v>
                </c:pt>
                <c:pt idx="1">
                  <c:v>975028800</c:v>
                </c:pt>
                <c:pt idx="2">
                  <c:v>574292280.39075732</c:v>
                </c:pt>
                <c:pt idx="3">
                  <c:v>249345019.72949353</c:v>
                </c:pt>
                <c:pt idx="4">
                  <c:v>104624999.99999999</c:v>
                </c:pt>
                <c:pt idx="5">
                  <c:v>37291987.286736056</c:v>
                </c:pt>
              </c:numCache>
            </c:numRef>
          </c:val>
        </c:ser>
        <c:ser>
          <c:idx val="2"/>
          <c:order val="2"/>
          <c:tx>
            <c:strRef>
              <c:f>Sheet1!$D$1</c:f>
              <c:strCache>
                <c:ptCount val="1"/>
                <c:pt idx="0">
                  <c:v>Operations &amp; maintenance</c:v>
                </c:pt>
              </c:strCache>
            </c:strRef>
          </c:tx>
          <c:invertIfNegative val="0"/>
          <c:cat>
            <c:strRef>
              <c:f>Sheet1!$A$2:$A$7</c:f>
              <c:strCache>
                <c:ptCount val="6"/>
                <c:pt idx="0">
                  <c:v>Solar PV</c:v>
                </c:pt>
                <c:pt idx="1">
                  <c:v>Solar CSP</c:v>
                </c:pt>
                <c:pt idx="2">
                  <c:v>Wind</c:v>
                </c:pt>
                <c:pt idx="3">
                  <c:v>Solar Thermal</c:v>
                </c:pt>
                <c:pt idx="4">
                  <c:v>Hydro</c:v>
                </c:pt>
                <c:pt idx="5">
                  <c:v>Biomass</c:v>
                </c:pt>
              </c:strCache>
            </c:strRef>
          </c:cat>
          <c:val>
            <c:numRef>
              <c:f>Sheet1!$D$2:$D$7</c:f>
              <c:numCache>
                <c:formatCode>_-* #,##0_-;\-* #,##0_-;_-* "-"??_-;_-@_-</c:formatCode>
                <c:ptCount val="6"/>
                <c:pt idx="0">
                  <c:v>359993259.12489569</c:v>
                </c:pt>
                <c:pt idx="1">
                  <c:v>352154316.93405509</c:v>
                </c:pt>
                <c:pt idx="2">
                  <c:v>673333748.33943367</c:v>
                </c:pt>
                <c:pt idx="3">
                  <c:v>128856538.86363287</c:v>
                </c:pt>
                <c:pt idx="4">
                  <c:v>54019151.942489244</c:v>
                </c:pt>
                <c:pt idx="5">
                  <c:v>18108661.757405821</c:v>
                </c:pt>
              </c:numCache>
            </c:numRef>
          </c:val>
        </c:ser>
        <c:dLbls>
          <c:showLegendKey val="0"/>
          <c:showVal val="0"/>
          <c:showCatName val="0"/>
          <c:showSerName val="0"/>
          <c:showPercent val="0"/>
          <c:showBubbleSize val="0"/>
        </c:dLbls>
        <c:gapWidth val="150"/>
        <c:overlap val="100"/>
        <c:axId val="34223616"/>
        <c:axId val="34225152"/>
      </c:barChart>
      <c:catAx>
        <c:axId val="34223616"/>
        <c:scaling>
          <c:orientation val="minMax"/>
        </c:scaling>
        <c:delete val="0"/>
        <c:axPos val="b"/>
        <c:majorTickMark val="out"/>
        <c:minorTickMark val="none"/>
        <c:tickLblPos val="nextTo"/>
        <c:txPr>
          <a:bodyPr/>
          <a:lstStyle/>
          <a:p>
            <a:pPr>
              <a:defRPr sz="1400"/>
            </a:pPr>
            <a:endParaRPr lang="en-US"/>
          </a:p>
        </c:txPr>
        <c:crossAx val="34225152"/>
        <c:crosses val="autoZero"/>
        <c:auto val="1"/>
        <c:lblAlgn val="ctr"/>
        <c:lblOffset val="100"/>
        <c:noMultiLvlLbl val="0"/>
      </c:catAx>
      <c:valAx>
        <c:axId val="34225152"/>
        <c:scaling>
          <c:orientation val="minMax"/>
        </c:scaling>
        <c:delete val="0"/>
        <c:axPos val="l"/>
        <c:numFmt formatCode="_-* #,##0_-;\-* #,##0_-;_-* &quot;-&quot;??_-;_-@_-" sourceLinked="1"/>
        <c:majorTickMark val="out"/>
        <c:minorTickMark val="none"/>
        <c:tickLblPos val="nextTo"/>
        <c:txPr>
          <a:bodyPr/>
          <a:lstStyle/>
          <a:p>
            <a:pPr>
              <a:defRPr sz="1600"/>
            </a:pPr>
            <a:endParaRPr lang="en-US"/>
          </a:p>
        </c:txPr>
        <c:crossAx val="34223616"/>
        <c:crosses val="autoZero"/>
        <c:crossBetween val="between"/>
        <c:dispUnits>
          <c:builtInUnit val="millions"/>
          <c:dispUnitsLbl>
            <c:layout>
              <c:manualLayout>
                <c:xMode val="edge"/>
                <c:yMode val="edge"/>
                <c:x val="2.8585185937194703E-3"/>
                <c:y val="0.2424486002384478"/>
              </c:manualLayout>
            </c:layout>
            <c:tx>
              <c:rich>
                <a:bodyPr/>
                <a:lstStyle/>
                <a:p>
                  <a:pPr>
                    <a:defRPr sz="1600" b="0"/>
                  </a:pPr>
                  <a:r>
                    <a:rPr lang="en-GB" sz="1600" b="0" dirty="0" smtClean="0"/>
                    <a:t>Millions USD</a:t>
                  </a:r>
                  <a:endParaRPr lang="en-GB" sz="1600" b="0" dirty="0"/>
                </a:p>
              </c:rich>
            </c:tx>
          </c:dispUnitsLbl>
        </c:dispUnits>
      </c:valAx>
    </c:plotArea>
    <c:legend>
      <c:legendPos val="b"/>
      <c:overlay val="0"/>
      <c:txPr>
        <a:bodyPr/>
        <a:lstStyle/>
        <a:p>
          <a:pPr>
            <a:defRPr sz="1600"/>
          </a:pPr>
          <a:endParaRPr lang="en-US"/>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E89530-B070-495E-97BF-2012DC743B2D}" type="doc">
      <dgm:prSet loTypeId="urn:microsoft.com/office/officeart/2005/8/layout/hProcess9" loCatId="process" qsTypeId="urn:microsoft.com/office/officeart/2005/8/quickstyle/simple2" qsCatId="simple" csTypeId="urn:microsoft.com/office/officeart/2005/8/colors/accent1_5" csCatId="accent1" phldr="1"/>
      <dgm:spPr/>
    </dgm:pt>
    <dgm:pt modelId="{AF8A440D-EDDF-4A3F-94B6-E9BB1488504B}">
      <dgm:prSet phldrT="[Text]" custT="1"/>
      <dgm:spPr/>
      <dgm:t>
        <a:bodyPr/>
        <a:lstStyle/>
        <a:p>
          <a:r>
            <a:rPr lang="en-GB" sz="1300" b="1" dirty="0" smtClean="0"/>
            <a:t>  </a:t>
          </a:r>
          <a:r>
            <a:rPr lang="en-GB" sz="1400" b="1" dirty="0" smtClean="0"/>
            <a:t>Major equipment</a:t>
          </a:r>
        </a:p>
      </dgm:t>
    </dgm:pt>
    <dgm:pt modelId="{DD5C3CBC-390E-4608-A0FD-35183F881C49}" type="parTrans" cxnId="{8C6FFF1E-C8AB-413D-9A49-0823364778AF}">
      <dgm:prSet/>
      <dgm:spPr/>
      <dgm:t>
        <a:bodyPr/>
        <a:lstStyle/>
        <a:p>
          <a:endParaRPr lang="en-GB"/>
        </a:p>
      </dgm:t>
    </dgm:pt>
    <dgm:pt modelId="{C8457552-82B8-43AF-AEBA-F7163BAB2866}" type="sibTrans" cxnId="{8C6FFF1E-C8AB-413D-9A49-0823364778AF}">
      <dgm:prSet/>
      <dgm:spPr/>
      <dgm:t>
        <a:bodyPr/>
        <a:lstStyle/>
        <a:p>
          <a:endParaRPr lang="en-GB"/>
        </a:p>
      </dgm:t>
    </dgm:pt>
    <dgm:pt modelId="{88B677AF-0A01-4ABE-8889-348069666AC8}">
      <dgm:prSet phldrT="[Text]" custT="1"/>
      <dgm:spPr/>
      <dgm:t>
        <a:bodyPr/>
        <a:lstStyle/>
        <a:p>
          <a:r>
            <a:rPr lang="en-GB" sz="1400" b="1" dirty="0" smtClean="0"/>
            <a:t>  Planning, installation </a:t>
          </a:r>
          <a:br>
            <a:rPr lang="en-GB" sz="1400" b="1" dirty="0" smtClean="0"/>
          </a:br>
          <a:r>
            <a:rPr lang="en-GB" sz="1400" b="1" dirty="0" smtClean="0"/>
            <a:t>  &amp; balance of system</a:t>
          </a:r>
          <a:endParaRPr lang="en-GB" sz="1400" b="1" dirty="0"/>
        </a:p>
      </dgm:t>
    </dgm:pt>
    <dgm:pt modelId="{B2E3CFE8-BF57-4DD7-9231-A9B94A428C8B}" type="parTrans" cxnId="{A9F0B8D9-04E3-43FE-B1E9-D71A7904A6AF}">
      <dgm:prSet/>
      <dgm:spPr/>
      <dgm:t>
        <a:bodyPr/>
        <a:lstStyle/>
        <a:p>
          <a:endParaRPr lang="en-GB"/>
        </a:p>
      </dgm:t>
    </dgm:pt>
    <dgm:pt modelId="{6DAB55F8-FF71-41C4-854B-39971581B909}" type="sibTrans" cxnId="{A9F0B8D9-04E3-43FE-B1E9-D71A7904A6AF}">
      <dgm:prSet/>
      <dgm:spPr/>
      <dgm:t>
        <a:bodyPr/>
        <a:lstStyle/>
        <a:p>
          <a:endParaRPr lang="en-GB"/>
        </a:p>
      </dgm:t>
    </dgm:pt>
    <dgm:pt modelId="{95CC37D1-7B00-4D3B-B8C3-80E9FC080DC0}">
      <dgm:prSet phldrT="[Text]" custT="1"/>
      <dgm:spPr/>
      <dgm:t>
        <a:bodyPr/>
        <a:lstStyle/>
        <a:p>
          <a:r>
            <a:rPr lang="en-GB" sz="1300" b="1" dirty="0" smtClean="0"/>
            <a:t>  </a:t>
          </a:r>
          <a:r>
            <a:rPr lang="en-GB" sz="1400" b="1" dirty="0" smtClean="0"/>
            <a:t>Operations &amp; </a:t>
          </a:r>
          <a:br>
            <a:rPr lang="en-GB" sz="1400" b="1" dirty="0" smtClean="0"/>
          </a:br>
          <a:r>
            <a:rPr lang="en-GB" sz="1400" b="1" dirty="0" smtClean="0"/>
            <a:t>  maintenance</a:t>
          </a:r>
          <a:endParaRPr lang="en-GB" sz="1400" b="1" dirty="0"/>
        </a:p>
      </dgm:t>
    </dgm:pt>
    <dgm:pt modelId="{9C224CE2-E29E-4E81-8233-838CE106278A}" type="parTrans" cxnId="{CB0BB526-8FD2-4BE7-BB6A-DA0467F0ACD0}">
      <dgm:prSet/>
      <dgm:spPr/>
      <dgm:t>
        <a:bodyPr/>
        <a:lstStyle/>
        <a:p>
          <a:endParaRPr lang="en-GB"/>
        </a:p>
      </dgm:t>
    </dgm:pt>
    <dgm:pt modelId="{70294698-204D-4ADD-8675-9C4CCEADCDF6}" type="sibTrans" cxnId="{CB0BB526-8FD2-4BE7-BB6A-DA0467F0ACD0}">
      <dgm:prSet/>
      <dgm:spPr/>
      <dgm:t>
        <a:bodyPr/>
        <a:lstStyle/>
        <a:p>
          <a:endParaRPr lang="en-GB"/>
        </a:p>
      </dgm:t>
    </dgm:pt>
    <dgm:pt modelId="{819FA94F-28FD-4762-BEE9-2C533ABFE5B6}">
      <dgm:prSet phldrT="[Text]" custT="1"/>
      <dgm:spPr/>
      <dgm:t>
        <a:bodyPr/>
        <a:lstStyle/>
        <a:p>
          <a:r>
            <a:rPr lang="en-GB" sz="1100" dirty="0" smtClean="0"/>
            <a:t> PV module</a:t>
          </a:r>
        </a:p>
      </dgm:t>
    </dgm:pt>
    <dgm:pt modelId="{9C5F3191-0BA7-4959-A2A3-DA28B6B7A43B}" type="parTrans" cxnId="{5BBD872C-1F2D-4182-86B1-33DD9F47C101}">
      <dgm:prSet/>
      <dgm:spPr/>
      <dgm:t>
        <a:bodyPr/>
        <a:lstStyle/>
        <a:p>
          <a:endParaRPr lang="en-GB"/>
        </a:p>
      </dgm:t>
    </dgm:pt>
    <dgm:pt modelId="{F59F188D-AC50-4D76-8BF9-C5AF975B791A}" type="sibTrans" cxnId="{5BBD872C-1F2D-4182-86B1-33DD9F47C101}">
      <dgm:prSet/>
      <dgm:spPr/>
      <dgm:t>
        <a:bodyPr/>
        <a:lstStyle/>
        <a:p>
          <a:endParaRPr lang="en-GB"/>
        </a:p>
      </dgm:t>
    </dgm:pt>
    <dgm:pt modelId="{32BF9A29-AA21-4DB6-82A7-62D9CC071E3B}">
      <dgm:prSet phldrT="[Text]" custT="1"/>
      <dgm:spPr/>
      <dgm:t>
        <a:bodyPr/>
        <a:lstStyle/>
        <a:p>
          <a:r>
            <a:rPr lang="en-GB" sz="1100" dirty="0" smtClean="0"/>
            <a:t> Installation and site preparation </a:t>
          </a:r>
          <a:endParaRPr lang="en-GB" sz="1100" dirty="0"/>
        </a:p>
      </dgm:t>
    </dgm:pt>
    <dgm:pt modelId="{CE6E64BB-6A3A-4918-8795-0693CB1CF8AB}" type="parTrans" cxnId="{46A85B2B-DB46-4697-9F40-C4F8C71D8396}">
      <dgm:prSet/>
      <dgm:spPr/>
      <dgm:t>
        <a:bodyPr/>
        <a:lstStyle/>
        <a:p>
          <a:endParaRPr lang="en-GB"/>
        </a:p>
      </dgm:t>
    </dgm:pt>
    <dgm:pt modelId="{5B6D96B1-65BE-4C98-9385-B9E552C053F3}" type="sibTrans" cxnId="{46A85B2B-DB46-4697-9F40-C4F8C71D8396}">
      <dgm:prSet/>
      <dgm:spPr/>
      <dgm:t>
        <a:bodyPr/>
        <a:lstStyle/>
        <a:p>
          <a:endParaRPr lang="en-GB"/>
        </a:p>
      </dgm:t>
    </dgm:pt>
    <dgm:pt modelId="{342D1733-C849-496D-B89C-711FDA6FB5B3}">
      <dgm:prSet phldrT="[Text]" custT="1"/>
      <dgm:spPr/>
      <dgm:t>
        <a:bodyPr/>
        <a:lstStyle/>
        <a:p>
          <a:r>
            <a:rPr lang="en-GB" sz="1100" dirty="0" smtClean="0"/>
            <a:t> Solar racks, inverters, transformers</a:t>
          </a:r>
          <a:endParaRPr lang="en-GB" sz="1100" dirty="0"/>
        </a:p>
      </dgm:t>
    </dgm:pt>
    <dgm:pt modelId="{C4E45E4E-888D-4B4E-951F-18228604845C}" type="parTrans" cxnId="{0BED2588-FD51-4C07-A8F1-D582C70779ED}">
      <dgm:prSet/>
      <dgm:spPr/>
      <dgm:t>
        <a:bodyPr/>
        <a:lstStyle/>
        <a:p>
          <a:endParaRPr lang="en-GB"/>
        </a:p>
      </dgm:t>
    </dgm:pt>
    <dgm:pt modelId="{5FB9B344-2FF2-40B9-965C-94032566C56F}" type="sibTrans" cxnId="{0BED2588-FD51-4C07-A8F1-D582C70779ED}">
      <dgm:prSet/>
      <dgm:spPr/>
      <dgm:t>
        <a:bodyPr/>
        <a:lstStyle/>
        <a:p>
          <a:endParaRPr lang="en-GB"/>
        </a:p>
      </dgm:t>
    </dgm:pt>
    <dgm:pt modelId="{0DF96953-9945-4867-BC53-BF853AAAA76F}">
      <dgm:prSet phldrT="[Text]" custT="1"/>
      <dgm:spPr/>
      <dgm:t>
        <a:bodyPr/>
        <a:lstStyle/>
        <a:p>
          <a:r>
            <a:rPr lang="en-GB" sz="1100" dirty="0" smtClean="0"/>
            <a:t> Routine inspection</a:t>
          </a:r>
          <a:endParaRPr lang="en-GB" sz="1100" dirty="0"/>
        </a:p>
      </dgm:t>
    </dgm:pt>
    <dgm:pt modelId="{FBBA1E8A-51A3-4D26-B142-F31DB70F38DB}" type="parTrans" cxnId="{03FB4C31-A740-41BB-A1C9-3CC9D321EB2D}">
      <dgm:prSet/>
      <dgm:spPr/>
      <dgm:t>
        <a:bodyPr/>
        <a:lstStyle/>
        <a:p>
          <a:endParaRPr lang="en-GB"/>
        </a:p>
      </dgm:t>
    </dgm:pt>
    <dgm:pt modelId="{F4E1AD60-CABE-4E17-83B4-9C736E763177}" type="sibTrans" cxnId="{03FB4C31-A740-41BB-A1C9-3CC9D321EB2D}">
      <dgm:prSet/>
      <dgm:spPr/>
      <dgm:t>
        <a:bodyPr/>
        <a:lstStyle/>
        <a:p>
          <a:endParaRPr lang="en-GB"/>
        </a:p>
      </dgm:t>
    </dgm:pt>
    <dgm:pt modelId="{09C21863-C08C-41B4-A09E-7BAD0598CC5D}">
      <dgm:prSet phldrT="[Text]" custT="1"/>
      <dgm:spPr/>
      <dgm:t>
        <a:bodyPr/>
        <a:lstStyle/>
        <a:p>
          <a:r>
            <a:rPr lang="en-GB" sz="1100" dirty="0" smtClean="0"/>
            <a:t> Critical repair</a:t>
          </a:r>
          <a:endParaRPr lang="en-GB" sz="1100" dirty="0"/>
        </a:p>
      </dgm:t>
    </dgm:pt>
    <dgm:pt modelId="{F8B4BFEF-1C66-4A7F-8D83-4F12EDF6119A}" type="parTrans" cxnId="{6FA67766-62F3-4967-B8B4-4CA0CD414845}">
      <dgm:prSet/>
      <dgm:spPr/>
      <dgm:t>
        <a:bodyPr/>
        <a:lstStyle/>
        <a:p>
          <a:endParaRPr lang="en-GB"/>
        </a:p>
      </dgm:t>
    </dgm:pt>
    <dgm:pt modelId="{D9878C15-F8BB-43CE-87C4-B85A2B8577B7}" type="sibTrans" cxnId="{6FA67766-62F3-4967-B8B4-4CA0CD414845}">
      <dgm:prSet/>
      <dgm:spPr/>
      <dgm:t>
        <a:bodyPr/>
        <a:lstStyle/>
        <a:p>
          <a:endParaRPr lang="en-GB"/>
        </a:p>
      </dgm:t>
    </dgm:pt>
    <dgm:pt modelId="{F1259397-2C76-4FCE-A464-685A4BA37B9C}">
      <dgm:prSet phldrT="[Text]" custT="1"/>
      <dgm:spPr/>
      <dgm:t>
        <a:bodyPr/>
        <a:lstStyle/>
        <a:p>
          <a:r>
            <a:rPr lang="en-GB" sz="1100" dirty="0" smtClean="0"/>
            <a:t> System design, project management</a:t>
          </a:r>
          <a:endParaRPr lang="en-GB" sz="1100" dirty="0"/>
        </a:p>
      </dgm:t>
    </dgm:pt>
    <dgm:pt modelId="{73F989E7-B257-4332-B674-518D610B6693}" type="parTrans" cxnId="{99049E09-9FDA-486B-ADF2-36D05E909B73}">
      <dgm:prSet/>
      <dgm:spPr/>
      <dgm:t>
        <a:bodyPr/>
        <a:lstStyle/>
        <a:p>
          <a:endParaRPr lang="en-GB"/>
        </a:p>
      </dgm:t>
    </dgm:pt>
    <dgm:pt modelId="{31B397DD-474C-412D-ABBE-A132B384EAEB}" type="sibTrans" cxnId="{99049E09-9FDA-486B-ADF2-36D05E909B73}">
      <dgm:prSet/>
      <dgm:spPr/>
      <dgm:t>
        <a:bodyPr/>
        <a:lstStyle/>
        <a:p>
          <a:endParaRPr lang="en-GB"/>
        </a:p>
      </dgm:t>
    </dgm:pt>
    <dgm:pt modelId="{FFBB2211-C265-4545-A274-E9EF0612433E}">
      <dgm:prSet phldrT="[Text]" custT="1"/>
      <dgm:spPr/>
      <dgm:t>
        <a:bodyPr/>
        <a:lstStyle/>
        <a:p>
          <a:r>
            <a:rPr lang="en-GB" sz="1100" dirty="0" smtClean="0"/>
            <a:t> Upkeep of power systems </a:t>
          </a:r>
          <a:endParaRPr lang="en-GB" sz="1100" dirty="0"/>
        </a:p>
      </dgm:t>
    </dgm:pt>
    <dgm:pt modelId="{D1FCD917-BD70-4C0C-A3B2-1A416179269F}" type="parTrans" cxnId="{FA653D6D-DCC0-405A-9573-C613503BF0FE}">
      <dgm:prSet/>
      <dgm:spPr/>
      <dgm:t>
        <a:bodyPr/>
        <a:lstStyle/>
        <a:p>
          <a:endParaRPr lang="en-GB"/>
        </a:p>
      </dgm:t>
    </dgm:pt>
    <dgm:pt modelId="{63D57A5C-455B-401C-A505-A60A61B05A07}" type="sibTrans" cxnId="{FA653D6D-DCC0-405A-9573-C613503BF0FE}">
      <dgm:prSet/>
      <dgm:spPr/>
      <dgm:t>
        <a:bodyPr/>
        <a:lstStyle/>
        <a:p>
          <a:endParaRPr lang="en-GB"/>
        </a:p>
      </dgm:t>
    </dgm:pt>
    <dgm:pt modelId="{5F68824E-B326-4EDF-A40B-72217E1E9F94}" type="pres">
      <dgm:prSet presAssocID="{5DE89530-B070-495E-97BF-2012DC743B2D}" presName="CompostProcess" presStyleCnt="0">
        <dgm:presLayoutVars>
          <dgm:dir/>
          <dgm:resizeHandles val="exact"/>
        </dgm:presLayoutVars>
      </dgm:prSet>
      <dgm:spPr/>
    </dgm:pt>
    <dgm:pt modelId="{27E00383-B997-43C5-96F7-EDDDC1AD1C29}" type="pres">
      <dgm:prSet presAssocID="{5DE89530-B070-495E-97BF-2012DC743B2D}" presName="arrow" presStyleLbl="bgShp" presStyleIdx="0" presStyleCnt="1" custLinFactNeighborY="-4348"/>
      <dgm:spPr>
        <a:solidFill>
          <a:schemeClr val="tx2">
            <a:lumMod val="20000"/>
            <a:lumOff val="80000"/>
          </a:schemeClr>
        </a:solidFill>
      </dgm:spPr>
    </dgm:pt>
    <dgm:pt modelId="{BAC11BCB-9D42-4376-B232-1B6FEB6BB22B}" type="pres">
      <dgm:prSet presAssocID="{5DE89530-B070-495E-97BF-2012DC743B2D}" presName="linearProcess" presStyleCnt="0"/>
      <dgm:spPr/>
    </dgm:pt>
    <dgm:pt modelId="{2185572A-81C4-4BC8-B1EE-7EE1FFC3496F}" type="pres">
      <dgm:prSet presAssocID="{AF8A440D-EDDF-4A3F-94B6-E9BB1488504B}" presName="textNode" presStyleLbl="node1" presStyleIdx="0" presStyleCnt="3" custLinFactNeighborX="33335" custLinFactNeighborY="1923">
        <dgm:presLayoutVars>
          <dgm:bulletEnabled val="1"/>
        </dgm:presLayoutVars>
      </dgm:prSet>
      <dgm:spPr/>
      <dgm:t>
        <a:bodyPr/>
        <a:lstStyle/>
        <a:p>
          <a:endParaRPr lang="en-GB"/>
        </a:p>
      </dgm:t>
    </dgm:pt>
    <dgm:pt modelId="{577B1A10-A03D-4976-9560-5C6AE969194D}" type="pres">
      <dgm:prSet presAssocID="{C8457552-82B8-43AF-AEBA-F7163BAB2866}" presName="sibTrans" presStyleCnt="0"/>
      <dgm:spPr/>
    </dgm:pt>
    <dgm:pt modelId="{A82CAFC5-A6A8-426E-91BE-CEF5ED0388E5}" type="pres">
      <dgm:prSet presAssocID="{88B677AF-0A01-4ABE-8889-348069666AC8}" presName="textNode" presStyleLbl="node1" presStyleIdx="1" presStyleCnt="3" custLinFactNeighborX="-33331">
        <dgm:presLayoutVars>
          <dgm:bulletEnabled val="1"/>
        </dgm:presLayoutVars>
      </dgm:prSet>
      <dgm:spPr/>
      <dgm:t>
        <a:bodyPr/>
        <a:lstStyle/>
        <a:p>
          <a:endParaRPr lang="en-GB"/>
        </a:p>
      </dgm:t>
    </dgm:pt>
    <dgm:pt modelId="{BA825CC2-6406-4291-B8D0-623C461C771B}" type="pres">
      <dgm:prSet presAssocID="{6DAB55F8-FF71-41C4-854B-39971581B909}" presName="sibTrans" presStyleCnt="0"/>
      <dgm:spPr/>
    </dgm:pt>
    <dgm:pt modelId="{A06EACCF-ED01-469D-99C3-8DE979F07D58}" type="pres">
      <dgm:prSet presAssocID="{95CC37D1-7B00-4D3B-B8C3-80E9FC080DC0}" presName="textNode" presStyleLbl="node1" presStyleIdx="2" presStyleCnt="3" custScaleX="94445" custLinFactNeighborX="-99998" custLinFactNeighborY="1923">
        <dgm:presLayoutVars>
          <dgm:bulletEnabled val="1"/>
        </dgm:presLayoutVars>
      </dgm:prSet>
      <dgm:spPr/>
      <dgm:t>
        <a:bodyPr/>
        <a:lstStyle/>
        <a:p>
          <a:endParaRPr lang="en-GB"/>
        </a:p>
      </dgm:t>
    </dgm:pt>
  </dgm:ptLst>
  <dgm:cxnLst>
    <dgm:cxn modelId="{5BBD872C-1F2D-4182-86B1-33DD9F47C101}" srcId="{AF8A440D-EDDF-4A3F-94B6-E9BB1488504B}" destId="{819FA94F-28FD-4762-BEE9-2C533ABFE5B6}" srcOrd="0" destOrd="0" parTransId="{9C5F3191-0BA7-4959-A2A3-DA28B6B7A43B}" sibTransId="{F59F188D-AC50-4D76-8BF9-C5AF975B791A}"/>
    <dgm:cxn modelId="{A9F0B8D9-04E3-43FE-B1E9-D71A7904A6AF}" srcId="{5DE89530-B070-495E-97BF-2012DC743B2D}" destId="{88B677AF-0A01-4ABE-8889-348069666AC8}" srcOrd="1" destOrd="0" parTransId="{B2E3CFE8-BF57-4DD7-9231-A9B94A428C8B}" sibTransId="{6DAB55F8-FF71-41C4-854B-39971581B909}"/>
    <dgm:cxn modelId="{DD4FE3C5-D65B-4FA3-97AD-FCFC9486EE91}" type="presOf" srcId="{F1259397-2C76-4FCE-A464-685A4BA37B9C}" destId="{A82CAFC5-A6A8-426E-91BE-CEF5ED0388E5}" srcOrd="0" destOrd="3" presId="urn:microsoft.com/office/officeart/2005/8/layout/hProcess9"/>
    <dgm:cxn modelId="{976ACD67-CC7E-410F-A80F-C354C6763667}" type="presOf" srcId="{819FA94F-28FD-4762-BEE9-2C533ABFE5B6}" destId="{2185572A-81C4-4BC8-B1EE-7EE1FFC3496F}" srcOrd="0" destOrd="1" presId="urn:microsoft.com/office/officeart/2005/8/layout/hProcess9"/>
    <dgm:cxn modelId="{0BED2588-FD51-4C07-A8F1-D582C70779ED}" srcId="{88B677AF-0A01-4ABE-8889-348069666AC8}" destId="{342D1733-C849-496D-B89C-711FDA6FB5B3}" srcOrd="1" destOrd="0" parTransId="{C4E45E4E-888D-4B4E-951F-18228604845C}" sibTransId="{5FB9B344-2FF2-40B9-965C-94032566C56F}"/>
    <dgm:cxn modelId="{8C6FFF1E-C8AB-413D-9A49-0823364778AF}" srcId="{5DE89530-B070-495E-97BF-2012DC743B2D}" destId="{AF8A440D-EDDF-4A3F-94B6-E9BB1488504B}" srcOrd="0" destOrd="0" parTransId="{DD5C3CBC-390E-4608-A0FD-35183F881C49}" sibTransId="{C8457552-82B8-43AF-AEBA-F7163BAB2866}"/>
    <dgm:cxn modelId="{46A85B2B-DB46-4697-9F40-C4F8C71D8396}" srcId="{88B677AF-0A01-4ABE-8889-348069666AC8}" destId="{32BF9A29-AA21-4DB6-82A7-62D9CC071E3B}" srcOrd="0" destOrd="0" parTransId="{CE6E64BB-6A3A-4918-8795-0693CB1CF8AB}" sibTransId="{5B6D96B1-65BE-4C98-9385-B9E552C053F3}"/>
    <dgm:cxn modelId="{03FB4C31-A740-41BB-A1C9-3CC9D321EB2D}" srcId="{95CC37D1-7B00-4D3B-B8C3-80E9FC080DC0}" destId="{0DF96953-9945-4867-BC53-BF853AAAA76F}" srcOrd="0" destOrd="0" parTransId="{FBBA1E8A-51A3-4D26-B142-F31DB70F38DB}" sibTransId="{F4E1AD60-CABE-4E17-83B4-9C736E763177}"/>
    <dgm:cxn modelId="{FA653D6D-DCC0-405A-9573-C613503BF0FE}" srcId="{95CC37D1-7B00-4D3B-B8C3-80E9FC080DC0}" destId="{FFBB2211-C265-4545-A274-E9EF0612433E}" srcOrd="2" destOrd="0" parTransId="{D1FCD917-BD70-4C0C-A3B2-1A416179269F}" sibTransId="{63D57A5C-455B-401C-A505-A60A61B05A07}"/>
    <dgm:cxn modelId="{3B363C54-1DFE-4BA7-9F58-8782D4D60F93}" type="presOf" srcId="{0DF96953-9945-4867-BC53-BF853AAAA76F}" destId="{A06EACCF-ED01-469D-99C3-8DE979F07D58}" srcOrd="0" destOrd="1" presId="urn:microsoft.com/office/officeart/2005/8/layout/hProcess9"/>
    <dgm:cxn modelId="{300DA48C-4104-484C-9946-D4AE642AE4C3}" type="presOf" srcId="{32BF9A29-AA21-4DB6-82A7-62D9CC071E3B}" destId="{A82CAFC5-A6A8-426E-91BE-CEF5ED0388E5}" srcOrd="0" destOrd="1" presId="urn:microsoft.com/office/officeart/2005/8/layout/hProcess9"/>
    <dgm:cxn modelId="{CB0BB526-8FD2-4BE7-BB6A-DA0467F0ACD0}" srcId="{5DE89530-B070-495E-97BF-2012DC743B2D}" destId="{95CC37D1-7B00-4D3B-B8C3-80E9FC080DC0}" srcOrd="2" destOrd="0" parTransId="{9C224CE2-E29E-4E81-8233-838CE106278A}" sibTransId="{70294698-204D-4ADD-8675-9C4CCEADCDF6}"/>
    <dgm:cxn modelId="{A574776D-464B-400D-9AF9-8A4453257EB8}" type="presOf" srcId="{09C21863-C08C-41B4-A09E-7BAD0598CC5D}" destId="{A06EACCF-ED01-469D-99C3-8DE979F07D58}" srcOrd="0" destOrd="2" presId="urn:microsoft.com/office/officeart/2005/8/layout/hProcess9"/>
    <dgm:cxn modelId="{9830847F-64C4-4E6D-A6FE-D777ADD2A6AD}" type="presOf" srcId="{95CC37D1-7B00-4D3B-B8C3-80E9FC080DC0}" destId="{A06EACCF-ED01-469D-99C3-8DE979F07D58}" srcOrd="0" destOrd="0" presId="urn:microsoft.com/office/officeart/2005/8/layout/hProcess9"/>
    <dgm:cxn modelId="{6FA67766-62F3-4967-B8B4-4CA0CD414845}" srcId="{95CC37D1-7B00-4D3B-B8C3-80E9FC080DC0}" destId="{09C21863-C08C-41B4-A09E-7BAD0598CC5D}" srcOrd="1" destOrd="0" parTransId="{F8B4BFEF-1C66-4A7F-8D83-4F12EDF6119A}" sibTransId="{D9878C15-F8BB-43CE-87C4-B85A2B8577B7}"/>
    <dgm:cxn modelId="{AC54321F-BE3E-4523-B488-3C342C19A54A}" type="presOf" srcId="{5DE89530-B070-495E-97BF-2012DC743B2D}" destId="{5F68824E-B326-4EDF-A40B-72217E1E9F94}" srcOrd="0" destOrd="0" presId="urn:microsoft.com/office/officeart/2005/8/layout/hProcess9"/>
    <dgm:cxn modelId="{BA671290-87E0-4B4A-9920-95F73FA55CA8}" type="presOf" srcId="{FFBB2211-C265-4545-A274-E9EF0612433E}" destId="{A06EACCF-ED01-469D-99C3-8DE979F07D58}" srcOrd="0" destOrd="3" presId="urn:microsoft.com/office/officeart/2005/8/layout/hProcess9"/>
    <dgm:cxn modelId="{495625C2-06F2-4E6F-92F3-C6C378066B0D}" type="presOf" srcId="{AF8A440D-EDDF-4A3F-94B6-E9BB1488504B}" destId="{2185572A-81C4-4BC8-B1EE-7EE1FFC3496F}" srcOrd="0" destOrd="0" presId="urn:microsoft.com/office/officeart/2005/8/layout/hProcess9"/>
    <dgm:cxn modelId="{379E893A-BFE1-4EDA-8993-A27CA223B3ED}" type="presOf" srcId="{342D1733-C849-496D-B89C-711FDA6FB5B3}" destId="{A82CAFC5-A6A8-426E-91BE-CEF5ED0388E5}" srcOrd="0" destOrd="2" presId="urn:microsoft.com/office/officeart/2005/8/layout/hProcess9"/>
    <dgm:cxn modelId="{CEDC1094-A060-49FC-8360-353E0A3E651A}" type="presOf" srcId="{88B677AF-0A01-4ABE-8889-348069666AC8}" destId="{A82CAFC5-A6A8-426E-91BE-CEF5ED0388E5}" srcOrd="0" destOrd="0" presId="urn:microsoft.com/office/officeart/2005/8/layout/hProcess9"/>
    <dgm:cxn modelId="{99049E09-9FDA-486B-ADF2-36D05E909B73}" srcId="{88B677AF-0A01-4ABE-8889-348069666AC8}" destId="{F1259397-2C76-4FCE-A464-685A4BA37B9C}" srcOrd="2" destOrd="0" parTransId="{73F989E7-B257-4332-B674-518D610B6693}" sibTransId="{31B397DD-474C-412D-ABBE-A132B384EAEB}"/>
    <dgm:cxn modelId="{7A31302B-42C3-4AA7-8DE4-45702D240404}" type="presParOf" srcId="{5F68824E-B326-4EDF-A40B-72217E1E9F94}" destId="{27E00383-B997-43C5-96F7-EDDDC1AD1C29}" srcOrd="0" destOrd="0" presId="urn:microsoft.com/office/officeart/2005/8/layout/hProcess9"/>
    <dgm:cxn modelId="{F28DC626-1480-4CEA-9426-B4D74589B9A4}" type="presParOf" srcId="{5F68824E-B326-4EDF-A40B-72217E1E9F94}" destId="{BAC11BCB-9D42-4376-B232-1B6FEB6BB22B}" srcOrd="1" destOrd="0" presId="urn:microsoft.com/office/officeart/2005/8/layout/hProcess9"/>
    <dgm:cxn modelId="{640E8DEF-1095-4660-B932-308A284DFF46}" type="presParOf" srcId="{BAC11BCB-9D42-4376-B232-1B6FEB6BB22B}" destId="{2185572A-81C4-4BC8-B1EE-7EE1FFC3496F}" srcOrd="0" destOrd="0" presId="urn:microsoft.com/office/officeart/2005/8/layout/hProcess9"/>
    <dgm:cxn modelId="{F990718E-51D7-4141-B797-15266506B564}" type="presParOf" srcId="{BAC11BCB-9D42-4376-B232-1B6FEB6BB22B}" destId="{577B1A10-A03D-4976-9560-5C6AE969194D}" srcOrd="1" destOrd="0" presId="urn:microsoft.com/office/officeart/2005/8/layout/hProcess9"/>
    <dgm:cxn modelId="{5BD5A850-E990-402C-93AC-CE904B397E3D}" type="presParOf" srcId="{BAC11BCB-9D42-4376-B232-1B6FEB6BB22B}" destId="{A82CAFC5-A6A8-426E-91BE-CEF5ED0388E5}" srcOrd="2" destOrd="0" presId="urn:microsoft.com/office/officeart/2005/8/layout/hProcess9"/>
    <dgm:cxn modelId="{37E79419-0F15-4640-B28D-DC4A99D9F2EE}" type="presParOf" srcId="{BAC11BCB-9D42-4376-B232-1B6FEB6BB22B}" destId="{BA825CC2-6406-4291-B8D0-623C461C771B}" srcOrd="3" destOrd="0" presId="urn:microsoft.com/office/officeart/2005/8/layout/hProcess9"/>
    <dgm:cxn modelId="{ABC05889-2F99-4A4A-8C44-B31C2739FBE6}" type="presParOf" srcId="{BAC11BCB-9D42-4376-B232-1B6FEB6BB22B}" destId="{A06EACCF-ED01-469D-99C3-8DE979F07D58}"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3BE937D-10D4-4BAB-881D-8CBA3BF6EC43}" type="datetimeFigureOut">
              <a:rPr lang="en-GB" smtClean="0"/>
              <a:t>29/05/2013</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5C9865C-CD3A-4E8F-8D06-5AD065FE206C}" type="slidenum">
              <a:rPr lang="en-GB" smtClean="0"/>
              <a:t>‹#›</a:t>
            </a:fld>
            <a:endParaRPr lang="en-GB" dirty="0"/>
          </a:p>
        </p:txBody>
      </p:sp>
    </p:spTree>
    <p:extLst>
      <p:ext uri="{BB962C8B-B14F-4D97-AF65-F5344CB8AC3E}">
        <p14:creationId xmlns:p14="http://schemas.microsoft.com/office/powerpoint/2010/main" val="252811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energy.gov.za/IPP/Minister%20Remarks%20-%20IPP%20W1%20Announcement%20-%2029Oct2012.pdf"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bv.com/docs/reports-studies/nrel-cost-report.pdf" TargetMode="External"/><Relationship Id="rId4" Type="http://schemas.openxmlformats.org/officeDocument/2006/relationships/hyperlink" Target="http://www.solarplaza.com/article/solar-energy-south-africas-job-creation-powerhouse"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5C9865C-CD3A-4E8F-8D06-5AD065FE206C}" type="slidenum">
              <a:rPr lang="en-GB" smtClean="0"/>
              <a:t>1</a:t>
            </a:fld>
            <a:endParaRPr lang="en-GB" dirty="0"/>
          </a:p>
        </p:txBody>
      </p:sp>
    </p:spTree>
    <p:extLst>
      <p:ext uri="{BB962C8B-B14F-4D97-AF65-F5344CB8AC3E}">
        <p14:creationId xmlns:p14="http://schemas.microsoft.com/office/powerpoint/2010/main" val="1465663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defRPr/>
            </a:pPr>
            <a:r>
              <a:rPr lang="en-GB" sz="1600" dirty="0" smtClean="0"/>
              <a:t>Source for global</a:t>
            </a:r>
            <a:r>
              <a:rPr lang="en-GB" sz="1600" baseline="0" dirty="0" smtClean="0"/>
              <a:t> economic growth</a:t>
            </a:r>
            <a:r>
              <a:rPr lang="en-GB" sz="1600" dirty="0" smtClean="0"/>
              <a:t>: </a:t>
            </a:r>
            <a:r>
              <a:rPr lang="en-GB" sz="1600" b="0" dirty="0" smtClean="0"/>
              <a:t>IMF cuts 2013 global economic outlook </a:t>
            </a:r>
            <a:r>
              <a:rPr lang="en-GB" sz="1600" b="1" dirty="0" smtClean="0"/>
              <a:t>- </a:t>
            </a:r>
            <a:r>
              <a:rPr lang="en-GB" sz="1600" dirty="0" smtClean="0"/>
              <a:t>http://www.ft.com/cms/s/0/03c36652-a66e-11e2-885b-00144feabdc0.html#axzz2U6avlSNd</a:t>
            </a:r>
          </a:p>
          <a:p>
            <a:pPr marL="0" lvl="2">
              <a:defRPr/>
            </a:pPr>
            <a:endParaRPr lang="en-GB" sz="1600" dirty="0"/>
          </a:p>
        </p:txBody>
      </p:sp>
      <p:sp>
        <p:nvSpPr>
          <p:cNvPr id="4" name="Slide Number Placeholder 3"/>
          <p:cNvSpPr>
            <a:spLocks noGrp="1"/>
          </p:cNvSpPr>
          <p:nvPr>
            <p:ph type="sldNum" sz="quarter" idx="10"/>
          </p:nvPr>
        </p:nvSpPr>
        <p:spPr/>
        <p:txBody>
          <a:bodyPr/>
          <a:lstStyle/>
          <a:p>
            <a:fld id="{25C9865C-CD3A-4E8F-8D06-5AD065FE206C}" type="slidenum">
              <a:rPr lang="en-GB" smtClean="0"/>
              <a:t>2</a:t>
            </a:fld>
            <a:endParaRPr lang="en-GB" dirty="0"/>
          </a:p>
        </p:txBody>
      </p:sp>
    </p:spTree>
    <p:extLst>
      <p:ext uri="{BB962C8B-B14F-4D97-AF65-F5344CB8AC3E}">
        <p14:creationId xmlns:p14="http://schemas.microsoft.com/office/powerpoint/2010/main" val="483819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2" indent="-285750">
              <a:buSzPct val="75000"/>
              <a:buFont typeface="Wingdings" pitchFamily="2" charset="2"/>
              <a:buChar char="Ø"/>
              <a:defRPr/>
            </a:pPr>
            <a:r>
              <a:rPr lang="en-GB" dirty="0" smtClean="0"/>
              <a:t>In voice over:</a:t>
            </a:r>
          </a:p>
          <a:p>
            <a:pPr marL="285750" lvl="2" indent="-285750">
              <a:buSzPct val="75000"/>
              <a:buFont typeface="Wingdings" pitchFamily="2" charset="2"/>
              <a:buChar char="Ø"/>
              <a:defRPr/>
            </a:pPr>
            <a:endParaRPr lang="en-GB" sz="2100" dirty="0" smtClean="0">
              <a:solidFill>
                <a:schemeClr val="tx1"/>
              </a:solidFill>
            </a:endParaRPr>
          </a:p>
          <a:p>
            <a:pPr marL="285750" lvl="2" indent="-285750">
              <a:buSzPct val="75000"/>
              <a:buFont typeface="Wingdings" pitchFamily="2" charset="2"/>
              <a:buChar char="Ø"/>
              <a:defRPr/>
            </a:pPr>
            <a:r>
              <a:rPr lang="en-GB" sz="2100" dirty="0" smtClean="0">
                <a:solidFill>
                  <a:schemeClr val="tx1"/>
                </a:solidFill>
              </a:rPr>
              <a:t>The study will:</a:t>
            </a:r>
          </a:p>
          <a:p>
            <a:pPr lvl="1">
              <a:buFont typeface="Wingdings" pitchFamily="2" charset="2"/>
              <a:buChar char="§"/>
            </a:pPr>
            <a:r>
              <a:rPr lang="en-US" dirty="0" smtClean="0"/>
              <a:t>Identify and highlight the types of opportunities that exist for SMEs in clean tech industries in developing countries</a:t>
            </a:r>
          </a:p>
          <a:p>
            <a:pPr lvl="1">
              <a:buFont typeface="Wingdings" pitchFamily="2" charset="2"/>
              <a:buChar char="§"/>
            </a:pPr>
            <a:r>
              <a:rPr lang="en-GB" dirty="0" smtClean="0"/>
              <a:t>Inform interventions locally (i.e. for the CICs) </a:t>
            </a:r>
          </a:p>
          <a:p>
            <a:pPr lvl="1">
              <a:buFont typeface="Wingdings" pitchFamily="2" charset="2"/>
              <a:buChar char="§"/>
            </a:pPr>
            <a:r>
              <a:rPr lang="en-GB" dirty="0" smtClean="0"/>
              <a:t>Raise awareness and build dialogue around the potential opportunity  in different regions</a:t>
            </a:r>
          </a:p>
          <a:p>
            <a:pPr lvl="1">
              <a:buFont typeface="Wingdings" pitchFamily="2" charset="2"/>
              <a:buChar char="§"/>
            </a:pPr>
            <a:r>
              <a:rPr lang="en-GB" dirty="0" smtClean="0"/>
              <a:t>Provide guidance to policy makers</a:t>
            </a:r>
          </a:p>
          <a:p>
            <a:endParaRPr lang="en-GB" dirty="0"/>
          </a:p>
        </p:txBody>
      </p:sp>
      <p:sp>
        <p:nvSpPr>
          <p:cNvPr id="4" name="Slide Number Placeholder 3"/>
          <p:cNvSpPr>
            <a:spLocks noGrp="1"/>
          </p:cNvSpPr>
          <p:nvPr>
            <p:ph type="sldNum" sz="quarter" idx="10"/>
          </p:nvPr>
        </p:nvSpPr>
        <p:spPr/>
        <p:txBody>
          <a:bodyPr/>
          <a:lstStyle/>
          <a:p>
            <a:fld id="{25C9865C-CD3A-4E8F-8D06-5AD065FE206C}" type="slidenum">
              <a:rPr lang="en-GB" smtClean="0"/>
              <a:t>3</a:t>
            </a:fld>
            <a:endParaRPr lang="en-GB" dirty="0"/>
          </a:p>
        </p:txBody>
      </p:sp>
    </p:spTree>
    <p:extLst>
      <p:ext uri="{BB962C8B-B14F-4D97-AF65-F5344CB8AC3E}">
        <p14:creationId xmlns:p14="http://schemas.microsoft.com/office/powerpoint/2010/main" val="2750847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indent="0">
              <a:buSzPct val="75000"/>
              <a:buFont typeface="Wingdings" pitchFamily="2" charset="2"/>
              <a:buNone/>
              <a:defRPr/>
            </a:pPr>
            <a:r>
              <a:rPr lang="en-GB" sz="2100" dirty="0">
                <a:solidFill>
                  <a:schemeClr val="tx1"/>
                </a:solidFill>
              </a:rPr>
              <a:t>One of the Carbon</a:t>
            </a:r>
            <a:r>
              <a:rPr lang="en-GB" sz="2100" baseline="0" dirty="0">
                <a:solidFill>
                  <a:schemeClr val="tx1"/>
                </a:solidFill>
              </a:rPr>
              <a:t> Trust’s </a:t>
            </a:r>
            <a:r>
              <a:rPr lang="en-GB" sz="2100" dirty="0">
                <a:solidFill>
                  <a:schemeClr val="tx1"/>
                </a:solidFill>
              </a:rPr>
              <a:t>main areas of work is supporting SMEs with promising and innovative low carbon technologies and business models</a:t>
            </a:r>
          </a:p>
          <a:p>
            <a:pPr marL="0" lvl="2">
              <a:buSzPct val="75000"/>
              <a:buFont typeface="Wingdings" pitchFamily="2" charset="2"/>
              <a:buNone/>
              <a:defRPr/>
            </a:pPr>
            <a:endParaRPr lang="en-GB" sz="2100" dirty="0"/>
          </a:p>
          <a:p>
            <a:pPr marL="0" lvl="2">
              <a:buSzPct val="75000"/>
              <a:buFont typeface="Wingdings" pitchFamily="2" charset="2"/>
              <a:buNone/>
              <a:defRPr/>
            </a:pPr>
            <a:r>
              <a:rPr lang="en-GB" sz="2100"/>
              <a:t>Examples here include batteries for electronic bikes; automated power control products; heat recovery from steam; dual fuel optimisation</a:t>
            </a:r>
            <a:endParaRPr lang="en-GB" sz="2100" dirty="0"/>
          </a:p>
        </p:txBody>
      </p:sp>
      <p:sp>
        <p:nvSpPr>
          <p:cNvPr id="4" name="Slide Number Placeholder 3"/>
          <p:cNvSpPr>
            <a:spLocks noGrp="1"/>
          </p:cNvSpPr>
          <p:nvPr>
            <p:ph type="sldNum" sz="quarter" idx="10"/>
          </p:nvPr>
        </p:nvSpPr>
        <p:spPr/>
        <p:txBody>
          <a:bodyPr/>
          <a:lstStyle/>
          <a:p>
            <a:fld id="{25C9865C-CD3A-4E8F-8D06-5AD065FE206C}" type="slidenum">
              <a:rPr lang="en-GB" smtClean="0"/>
              <a:t>4</a:t>
            </a:fld>
            <a:endParaRPr lang="en-GB" dirty="0"/>
          </a:p>
        </p:txBody>
      </p:sp>
    </p:spTree>
    <p:extLst>
      <p:ext uri="{BB962C8B-B14F-4D97-AF65-F5344CB8AC3E}">
        <p14:creationId xmlns:p14="http://schemas.microsoft.com/office/powerpoint/2010/main" val="215827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a:t>
            </a:r>
            <a:r>
              <a:rPr lang="en-GB"/>
              <a:t> Brief explanation of methodology – based on national plans  extrapolated across regions of similar countries, then aggregated to global level. 143 countries included.</a:t>
            </a:r>
            <a:endParaRPr lang="en-GB" dirty="0"/>
          </a:p>
          <a:p>
            <a:r>
              <a:rPr lang="en-GB"/>
              <a:t>Onshore </a:t>
            </a:r>
            <a:r>
              <a:rPr lang="en-GB" dirty="0"/>
              <a:t>wind, solar PV and small hydro</a:t>
            </a:r>
            <a:r>
              <a:rPr lang="en-GB" baseline="0" dirty="0"/>
              <a:t> between them account for over 1.5 trillion </a:t>
            </a:r>
            <a:r>
              <a:rPr lang="en-GB" baseline="0"/>
              <a:t>of </a:t>
            </a:r>
            <a:r>
              <a:rPr lang="en-GB" smtClean="0"/>
              <a:t>total</a:t>
            </a:r>
            <a:endParaRPr lang="en-GB" baseline="0" dirty="0"/>
          </a:p>
          <a:p>
            <a:r>
              <a:rPr lang="en-GB" baseline="0" dirty="0"/>
              <a:t>Please note:  </a:t>
            </a:r>
            <a:r>
              <a:rPr lang="en-GB" dirty="0"/>
              <a:t>DOES NOT INCLUDE O&amp;M</a:t>
            </a:r>
            <a:endParaRPr lang="en-GB" b="1" dirty="0"/>
          </a:p>
        </p:txBody>
      </p:sp>
      <p:sp>
        <p:nvSpPr>
          <p:cNvPr id="4" name="Slide Number Placeholder 3"/>
          <p:cNvSpPr>
            <a:spLocks noGrp="1"/>
          </p:cNvSpPr>
          <p:nvPr>
            <p:ph type="sldNum" sz="quarter" idx="10"/>
          </p:nvPr>
        </p:nvSpPr>
        <p:spPr/>
        <p:txBody>
          <a:bodyPr/>
          <a:lstStyle/>
          <a:p>
            <a:fld id="{25C9865C-CD3A-4E8F-8D06-5AD065FE206C}" type="slidenum">
              <a:rPr lang="en-GB" smtClean="0"/>
              <a:t>5</a:t>
            </a:fld>
            <a:endParaRPr lang="en-GB" dirty="0"/>
          </a:p>
        </p:txBody>
      </p:sp>
    </p:spTree>
    <p:extLst>
      <p:ext uri="{BB962C8B-B14F-4D97-AF65-F5344CB8AC3E}">
        <p14:creationId xmlns:p14="http://schemas.microsoft.com/office/powerpoint/2010/main" val="2061274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25C9865C-CD3A-4E8F-8D06-5AD065FE206C}" type="slidenum">
              <a:rPr lang="en-GB" smtClean="0"/>
              <a:t>6</a:t>
            </a:fld>
            <a:endParaRPr lang="en-GB" dirty="0"/>
          </a:p>
        </p:txBody>
      </p:sp>
    </p:spTree>
    <p:extLst>
      <p:ext uri="{BB962C8B-B14F-4D97-AF65-F5344CB8AC3E}">
        <p14:creationId xmlns:p14="http://schemas.microsoft.com/office/powerpoint/2010/main" val="2061274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Define major equipment; minor equipment</a:t>
            </a:r>
            <a:r>
              <a:rPr lang="en-GB" baseline="0" dirty="0" smtClean="0"/>
              <a:t> and installation; O&amp;M</a:t>
            </a:r>
            <a:endParaRPr lang="en-GB" dirty="0" smtClean="0"/>
          </a:p>
        </p:txBody>
      </p:sp>
      <p:sp>
        <p:nvSpPr>
          <p:cNvPr id="4" name="Slide Number Placeholder 3"/>
          <p:cNvSpPr>
            <a:spLocks noGrp="1"/>
          </p:cNvSpPr>
          <p:nvPr>
            <p:ph type="sldNum" sz="quarter" idx="10"/>
          </p:nvPr>
        </p:nvSpPr>
        <p:spPr/>
        <p:txBody>
          <a:bodyPr/>
          <a:lstStyle/>
          <a:p>
            <a:fld id="{25C9865C-CD3A-4E8F-8D06-5AD065FE206C}" type="slidenum">
              <a:rPr lang="en-GB" smtClean="0"/>
              <a:t>7</a:t>
            </a:fld>
            <a:endParaRPr lang="en-GB" dirty="0"/>
          </a:p>
        </p:txBody>
      </p:sp>
    </p:spTree>
    <p:extLst>
      <p:ext uri="{BB962C8B-B14F-4D97-AF65-F5344CB8AC3E}">
        <p14:creationId xmlns:p14="http://schemas.microsoft.com/office/powerpoint/2010/main" val="2061274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Especially</a:t>
            </a:r>
            <a:r>
              <a:rPr lang="en-GB" baseline="0" dirty="0" smtClean="0"/>
              <a:t> big opportunities in installation of small hydro, solar PV and onshore wind</a:t>
            </a:r>
            <a:endParaRPr lang="en-GB" dirty="0" smtClean="0"/>
          </a:p>
        </p:txBody>
      </p:sp>
      <p:sp>
        <p:nvSpPr>
          <p:cNvPr id="4" name="Slide Number Placeholder 3"/>
          <p:cNvSpPr>
            <a:spLocks noGrp="1"/>
          </p:cNvSpPr>
          <p:nvPr>
            <p:ph type="sldNum" sz="quarter" idx="10"/>
          </p:nvPr>
        </p:nvSpPr>
        <p:spPr/>
        <p:txBody>
          <a:bodyPr/>
          <a:lstStyle/>
          <a:p>
            <a:fld id="{25C9865C-CD3A-4E8F-8D06-5AD065FE206C}" type="slidenum">
              <a:rPr lang="en-GB" smtClean="0"/>
              <a:t>8</a:t>
            </a:fld>
            <a:endParaRPr lang="en-GB" dirty="0"/>
          </a:p>
        </p:txBody>
      </p:sp>
    </p:spTree>
    <p:extLst>
      <p:ext uri="{BB962C8B-B14F-4D97-AF65-F5344CB8AC3E}">
        <p14:creationId xmlns:p14="http://schemas.microsoft.com/office/powerpoint/2010/main" val="2061274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Values</a:t>
            </a:r>
            <a:r>
              <a:rPr lang="en-GB" baseline="0" dirty="0" smtClean="0"/>
              <a:t> in the bar chart exclude O&amp;M</a:t>
            </a:r>
            <a:endParaRPr lang="en-GB" dirty="0" smtClean="0"/>
          </a:p>
        </p:txBody>
      </p:sp>
      <p:sp>
        <p:nvSpPr>
          <p:cNvPr id="4" name="Slide Number Placeholder 3"/>
          <p:cNvSpPr>
            <a:spLocks noGrp="1"/>
          </p:cNvSpPr>
          <p:nvPr>
            <p:ph type="sldNum" sz="quarter" idx="10"/>
          </p:nvPr>
        </p:nvSpPr>
        <p:spPr/>
        <p:txBody>
          <a:bodyPr/>
          <a:lstStyle/>
          <a:p>
            <a:fld id="{25C9865C-CD3A-4E8F-8D06-5AD065FE206C}" type="slidenum">
              <a:rPr lang="en-GB" smtClean="0"/>
              <a:t>9</a:t>
            </a:fld>
            <a:endParaRPr lang="en-GB" dirty="0"/>
          </a:p>
        </p:txBody>
      </p:sp>
    </p:spTree>
    <p:extLst>
      <p:ext uri="{BB962C8B-B14F-4D97-AF65-F5344CB8AC3E}">
        <p14:creationId xmlns:p14="http://schemas.microsoft.com/office/powerpoint/2010/main" val="2061274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Values include Equipment, Installation</a:t>
            </a:r>
            <a:r>
              <a:rPr lang="en-GB" baseline="0" dirty="0" smtClean="0"/>
              <a:t> and O&amp;M</a:t>
            </a:r>
            <a:endParaRPr lang="en-GB" dirty="0"/>
          </a:p>
        </p:txBody>
      </p:sp>
      <p:sp>
        <p:nvSpPr>
          <p:cNvPr id="4" name="Slide Number Placeholder 3"/>
          <p:cNvSpPr>
            <a:spLocks noGrp="1"/>
          </p:cNvSpPr>
          <p:nvPr>
            <p:ph type="sldNum" sz="quarter" idx="10"/>
          </p:nvPr>
        </p:nvSpPr>
        <p:spPr/>
        <p:txBody>
          <a:bodyPr/>
          <a:lstStyle/>
          <a:p>
            <a:fld id="{25C9865C-CD3A-4E8F-8D06-5AD065FE206C}" type="slidenum">
              <a:rPr lang="en-GB" smtClean="0"/>
              <a:t>10</a:t>
            </a:fld>
            <a:endParaRPr lang="en-GB" dirty="0"/>
          </a:p>
        </p:txBody>
      </p:sp>
    </p:spTree>
    <p:extLst>
      <p:ext uri="{BB962C8B-B14F-4D97-AF65-F5344CB8AC3E}">
        <p14:creationId xmlns:p14="http://schemas.microsoft.com/office/powerpoint/2010/main" val="1118065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Jobs are ‘job-years’ and</a:t>
            </a:r>
            <a:r>
              <a:rPr lang="en-GB" baseline="0" dirty="0" smtClean="0"/>
              <a:t> include non SME opportunities</a:t>
            </a:r>
          </a:p>
          <a:p>
            <a:r>
              <a:rPr lang="en-GB" baseline="0" dirty="0" smtClean="0"/>
              <a:t>Note: Solar Thermal units are </a:t>
            </a:r>
            <a:r>
              <a:rPr lang="en-GB" baseline="0" dirty="0" err="1" smtClean="0"/>
              <a:t>MWth</a:t>
            </a:r>
            <a:endParaRPr lang="en-GB" baseline="0" dirty="0" smtClean="0"/>
          </a:p>
          <a:p>
            <a:r>
              <a:rPr lang="en-GB" baseline="0" dirty="0" smtClean="0"/>
              <a:t>Job years per MW: (shown as Manufacturing &amp; Installation ~ O&amp;M)</a:t>
            </a:r>
          </a:p>
          <a:p>
            <a:r>
              <a:rPr lang="en-GB" baseline="0" dirty="0" smtClean="0"/>
              <a:t>Solar PV: 30 ~ 1</a:t>
            </a:r>
          </a:p>
          <a:p>
            <a:r>
              <a:rPr lang="en-GB" baseline="0" dirty="0" smtClean="0"/>
              <a:t>Solar CSP: 15 ~ 0.82</a:t>
            </a:r>
          </a:p>
          <a:p>
            <a:r>
              <a:rPr lang="en-GB" baseline="0" dirty="0" smtClean="0"/>
              <a:t>Wind: 21 ~ 0.33</a:t>
            </a:r>
          </a:p>
          <a:p>
            <a:r>
              <a:rPr lang="en-GB" baseline="0" dirty="0" smtClean="0"/>
              <a:t>Solar Thermal: 14.29 (all segments of the value chain were rolled into one value)</a:t>
            </a:r>
          </a:p>
          <a:p>
            <a:r>
              <a:rPr lang="en-GB" baseline="0" dirty="0" smtClean="0"/>
              <a:t>Hydro: 5.71 ~ 1.14</a:t>
            </a:r>
          </a:p>
          <a:p>
            <a:r>
              <a:rPr lang="en-GB" baseline="0" dirty="0" smtClean="0"/>
              <a:t>Biomass:  4.4 ~ 1.15</a:t>
            </a:r>
          </a:p>
          <a:p>
            <a:r>
              <a:rPr lang="en-GB" baseline="0" dirty="0" smtClean="0"/>
              <a:t>Source: </a:t>
            </a:r>
          </a:p>
          <a:p>
            <a:r>
              <a:rPr lang="en-GB" baseline="0" dirty="0" smtClean="0"/>
              <a:t>UNEP. Green Jobs: http://www.unep.org/PDF/UNEPGreenJobs_report08.pdf</a:t>
            </a:r>
          </a:p>
          <a:p>
            <a:r>
              <a:rPr lang="en-GB" baseline="0" dirty="0" smtClean="0"/>
              <a:t>Energy policy. http://rael.berkeley.edu/sites/default/files/WeiPatadiaKammen_CleanEnergyJobs_EPolicy2010.pdf and UNEP. </a:t>
            </a:r>
          </a:p>
          <a:p>
            <a:r>
              <a:rPr lang="pt-BR" dirty="0" smtClean="0"/>
              <a:t>MENA CSP Projects, http://arabworld.worldbank.org/content/dam/awi/pdf/CSP_MENA__report_17_Jan2011.pdf</a:t>
            </a:r>
            <a:endParaRPr lang="en-GB" dirty="0"/>
          </a:p>
        </p:txBody>
      </p:sp>
      <p:sp>
        <p:nvSpPr>
          <p:cNvPr id="4" name="Slide Number Placeholder 3"/>
          <p:cNvSpPr>
            <a:spLocks noGrp="1"/>
          </p:cNvSpPr>
          <p:nvPr>
            <p:ph type="sldNum" sz="quarter" idx="10"/>
          </p:nvPr>
        </p:nvSpPr>
        <p:spPr/>
        <p:txBody>
          <a:bodyPr/>
          <a:lstStyle/>
          <a:p>
            <a:fld id="{25C9865C-CD3A-4E8F-8D06-5AD065FE206C}" type="slidenum">
              <a:rPr lang="en-GB" smtClean="0"/>
              <a:t>11</a:t>
            </a:fld>
            <a:endParaRPr lang="en-GB" dirty="0"/>
          </a:p>
        </p:txBody>
      </p:sp>
    </p:spTree>
    <p:extLst>
      <p:ext uri="{BB962C8B-B14F-4D97-AF65-F5344CB8AC3E}">
        <p14:creationId xmlns:p14="http://schemas.microsoft.com/office/powerpoint/2010/main" val="2850747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Sources</a:t>
            </a:r>
            <a:r>
              <a:rPr lang="en-GB" b="1"/>
              <a:t>: </a:t>
            </a:r>
            <a:endParaRPr lang="en-GB" b="1" dirty="0"/>
          </a:p>
          <a:p>
            <a:r>
              <a:rPr lang="en-GB"/>
              <a:t>South African Department of Energy. (2012)</a:t>
            </a:r>
            <a:r>
              <a:rPr lang="en-GB" b="1"/>
              <a:t> </a:t>
            </a:r>
            <a:r>
              <a:rPr lang="en-GB">
                <a:hlinkClick r:id="rId3"/>
              </a:rPr>
              <a:t>http://www.energy.gov.za/IPP/Minister%20Remarks%20-%20IPP%20W1%20Announcement%20-%2029Oct2012.pdf</a:t>
            </a:r>
            <a:endParaRPr lang="en-GB" dirty="0"/>
          </a:p>
          <a:p>
            <a:r>
              <a:rPr lang="en-GB"/>
              <a:t>Solar Plaza. (2012). </a:t>
            </a:r>
            <a:r>
              <a:rPr lang="en-GB">
                <a:hlinkClick r:id="rId4"/>
              </a:rPr>
              <a:t>http://www.solarplaza.com/article/solar-energy-south-africas-job-creation-powerhouse</a:t>
            </a:r>
            <a:endParaRPr lang="en-GB" dirty="0"/>
          </a:p>
          <a:p>
            <a:pPr>
              <a:defRPr/>
            </a:pPr>
            <a:r>
              <a:rPr lang="en-GB"/>
              <a:t>National Renewable Energy Laboratory. </a:t>
            </a:r>
            <a:r>
              <a:rPr lang="en-GB" u="sng">
                <a:hlinkClick r:id="rId5"/>
              </a:rPr>
              <a:t>http://bv.com/docs/reports-studies/nrel-cost-report.pdf</a:t>
            </a:r>
            <a:r>
              <a:rPr lang="en-GB"/>
              <a:t> </a:t>
            </a:r>
            <a:endParaRPr lang="en-GB" dirty="0"/>
          </a:p>
          <a:p>
            <a:r>
              <a:rPr lang="en-GB"/>
              <a:t>International Energy Agency (2010). www.iea.org/publications/freepublications/publication/pv_roadmap.pdf </a:t>
            </a:r>
            <a:endParaRPr lang="en-GB" dirty="0"/>
          </a:p>
          <a:p>
            <a:r>
              <a:rPr lang="en-GB"/>
              <a:t>International Renewable Energy Agency. http://www.irena.org/DocumentDownloads/Publications/RE_Technologies_Cost_Analysis-SOLAR_PV.pdf </a:t>
            </a:r>
            <a:endParaRPr lang="en-GB" dirty="0"/>
          </a:p>
          <a:p>
            <a:endParaRPr lang="en-GB" dirty="0"/>
          </a:p>
          <a:p>
            <a:endParaRPr lang="en-GB" dirty="0"/>
          </a:p>
          <a:p>
            <a:endParaRPr lang="en-GB" b="1" dirty="0"/>
          </a:p>
          <a:p>
            <a:endParaRPr lang="en-GB" b="1" dirty="0"/>
          </a:p>
          <a:p>
            <a:r>
              <a:rPr lang="en-GB" b="1"/>
              <a:t>Market </a:t>
            </a:r>
            <a:r>
              <a:rPr lang="en-GB" b="1" dirty="0"/>
              <a:t>Size </a:t>
            </a:r>
            <a:r>
              <a:rPr lang="en-GB" dirty="0"/>
              <a:t>– This</a:t>
            </a:r>
            <a:r>
              <a:rPr lang="en-GB" baseline="0" dirty="0"/>
              <a:t> 400 MW value reflects Energy Minister </a:t>
            </a:r>
            <a:r>
              <a:rPr lang="en-GB" baseline="0" dirty="0" err="1"/>
              <a:t>Dipuo</a:t>
            </a:r>
            <a:r>
              <a:rPr lang="en-GB" baseline="0" dirty="0"/>
              <a:t> Peters’ remarks in October, 2012, outlining a plan for an additional 400MW of CSP to be allocated by 2020. There is some uncertainty about how the total REIPPPP allocation will split between technologies, with different sources saying different things. In Rounds 1 and 2 of the REIPPPP, 200 MW of CSP was contracted (Round 1: </a:t>
            </a:r>
            <a:r>
              <a:rPr lang="en-GB" baseline="0" dirty="0" err="1"/>
              <a:t>Kaxu</a:t>
            </a:r>
            <a:r>
              <a:rPr lang="en-GB" baseline="0" dirty="0"/>
              <a:t> Solar One for 100MW, and </a:t>
            </a:r>
            <a:r>
              <a:rPr lang="en-GB" baseline="0" dirty="0" err="1"/>
              <a:t>Khi</a:t>
            </a:r>
            <a:r>
              <a:rPr lang="en-GB" baseline="0" dirty="0"/>
              <a:t> Solar One for 50MW; Round 2: </a:t>
            </a:r>
            <a:r>
              <a:rPr lang="en-GB" baseline="0" dirty="0" err="1"/>
              <a:t>Bokpoort</a:t>
            </a:r>
            <a:r>
              <a:rPr lang="en-GB" baseline="0" dirty="0"/>
              <a:t> CSP Plant for 50MW)</a:t>
            </a:r>
          </a:p>
          <a:p>
            <a:r>
              <a:rPr lang="en-GB" b="1" dirty="0"/>
              <a:t>Likely investment</a:t>
            </a:r>
            <a:r>
              <a:rPr lang="en-GB" b="0" baseline="0" dirty="0"/>
              <a:t> – This per MW investment number reflects the global average </a:t>
            </a:r>
            <a:r>
              <a:rPr lang="en-GB" b="1" baseline="0" dirty="0"/>
              <a:t>investment cost</a:t>
            </a:r>
            <a:r>
              <a:rPr lang="en-GB" b="0" baseline="0" dirty="0"/>
              <a:t> for CSP (</a:t>
            </a:r>
            <a:r>
              <a:rPr lang="en-GB" b="1" baseline="0" dirty="0"/>
              <a:t>not </a:t>
            </a:r>
            <a:r>
              <a:rPr lang="en-GB" b="0" baseline="0" dirty="0"/>
              <a:t>including O&amp;M), drawing on five sources across different CSP technologies (trough; tower; with storage; without storage). Investment costs ranged from $4.2 to $8.4 million per MW, but clustered around $7 million per MW. To get “Likely Investment” including O&amp;M costs, investment cost had to be inflated by dividing by the sum of the </a:t>
            </a:r>
            <a:r>
              <a:rPr lang="en-GB" b="0" baseline="0" dirty="0" err="1"/>
              <a:t>percent</a:t>
            </a:r>
            <a:r>
              <a:rPr lang="en-GB" b="0" baseline="0" dirty="0"/>
              <a:t> of “Major Equipment” and “Plan, Install &amp; BOS”, shown here in the value chain step.</a:t>
            </a:r>
          </a:p>
          <a:p>
            <a:r>
              <a:rPr lang="en-GB" b="1" baseline="0" dirty="0"/>
              <a:t>Value chain – </a:t>
            </a:r>
            <a:r>
              <a:rPr lang="en-GB" b="0" baseline="0" dirty="0"/>
              <a:t>Multiple sources were used to get the value chain breakdown. In this case, the IRENA source cited “Major Equipment” and “Plan, Install and BOS” breakdowns from the total installed cost breakdown for 100MW parabolic trough and solar tower CSP plants in South Africa. O&amp;M was determined by discounting the sum of all fixed and variable costs over the technology’s average expected lifespan (27.2 years), using a 10% discount rate. </a:t>
            </a:r>
          </a:p>
          <a:p>
            <a:r>
              <a:rPr lang="en-GB" b="1" baseline="0" dirty="0"/>
              <a:t>SME Opportunity – </a:t>
            </a:r>
            <a:r>
              <a:rPr lang="en-GB" b="0" baseline="0" dirty="0"/>
              <a:t>Using in-house expertise, the likely accessible SME opportunity was estimated for each stage of the value chain. The SME opportunity factor was multiplied by the dollar amount in each segment of the value chain to give a final answer. Bands of opportunity broke down into: </a:t>
            </a:r>
          </a:p>
          <a:p>
            <a:pPr marL="171450" indent="-171450">
              <a:buFont typeface="Arial" pitchFamily="34" charset="0"/>
              <a:buChar char="•"/>
            </a:pPr>
            <a:r>
              <a:rPr lang="en-GB" b="0" baseline="0" dirty="0"/>
              <a:t>Small (0-5% of market, taking an average of 2.5%)</a:t>
            </a:r>
          </a:p>
          <a:p>
            <a:pPr marL="171450" indent="-171450">
              <a:buFont typeface="Arial" pitchFamily="34" charset="0"/>
              <a:buChar char="•"/>
            </a:pPr>
            <a:r>
              <a:rPr lang="en-GB" b="0" baseline="0" dirty="0"/>
              <a:t>Low (5-33% of market, taking an average of 19%)</a:t>
            </a:r>
          </a:p>
          <a:p>
            <a:pPr marL="171450" indent="-171450">
              <a:buFont typeface="Arial" pitchFamily="34" charset="0"/>
              <a:buChar char="•"/>
            </a:pPr>
            <a:r>
              <a:rPr lang="en-GB" b="0" baseline="0" dirty="0"/>
              <a:t>Medium (33-66% of market, taking an average of 50%)</a:t>
            </a:r>
          </a:p>
          <a:p>
            <a:pPr marL="171450" indent="-171450">
              <a:buFont typeface="Arial" pitchFamily="34" charset="0"/>
              <a:buChar char="•"/>
            </a:pPr>
            <a:r>
              <a:rPr lang="en-GB" b="0" baseline="0" dirty="0"/>
              <a:t>High (66-100% of market, taking an average of 83%)</a:t>
            </a:r>
            <a:endParaRPr lang="en-GB" b="1" dirty="0"/>
          </a:p>
          <a:p>
            <a:endParaRPr lang="en-GB" dirty="0"/>
          </a:p>
        </p:txBody>
      </p:sp>
      <p:sp>
        <p:nvSpPr>
          <p:cNvPr id="4" name="Slide Number Placeholder 3"/>
          <p:cNvSpPr>
            <a:spLocks noGrp="1"/>
          </p:cNvSpPr>
          <p:nvPr>
            <p:ph type="sldNum" sz="quarter" idx="10"/>
          </p:nvPr>
        </p:nvSpPr>
        <p:spPr/>
        <p:txBody>
          <a:bodyPr/>
          <a:lstStyle/>
          <a:p>
            <a:fld id="{FA70C1E9-9FE4-4C23-934C-C1A0129E89B0}" type="slidenum">
              <a:rPr lang="en-GB" smtClean="0"/>
              <a:t>12</a:t>
            </a:fld>
            <a:endParaRPr lang="en-GB"/>
          </a:p>
        </p:txBody>
      </p:sp>
    </p:spTree>
    <p:extLst>
      <p:ext uri="{BB962C8B-B14F-4D97-AF65-F5344CB8AC3E}">
        <p14:creationId xmlns:p14="http://schemas.microsoft.com/office/powerpoint/2010/main" val="682482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defRPr/>
            </a:pPr>
            <a:endParaRPr lang="en-GB" sz="1600" dirty="0"/>
          </a:p>
        </p:txBody>
      </p:sp>
      <p:sp>
        <p:nvSpPr>
          <p:cNvPr id="4" name="Slide Number Placeholder 3"/>
          <p:cNvSpPr>
            <a:spLocks noGrp="1"/>
          </p:cNvSpPr>
          <p:nvPr>
            <p:ph type="sldNum" sz="quarter" idx="10"/>
          </p:nvPr>
        </p:nvSpPr>
        <p:spPr/>
        <p:txBody>
          <a:bodyPr/>
          <a:lstStyle/>
          <a:p>
            <a:fld id="{25C9865C-CD3A-4E8F-8D06-5AD065FE206C}" type="slidenum">
              <a:rPr lang="en-GB" smtClean="0"/>
              <a:t>13</a:t>
            </a:fld>
            <a:endParaRPr lang="en-GB" dirty="0"/>
          </a:p>
        </p:txBody>
      </p:sp>
    </p:spTree>
    <p:extLst>
      <p:ext uri="{BB962C8B-B14F-4D97-AF65-F5344CB8AC3E}">
        <p14:creationId xmlns:p14="http://schemas.microsoft.com/office/powerpoint/2010/main" val="4838196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1280" name="Picture 16" descr="Ribbon_Title_PPT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00600"/>
            <a:ext cx="9144000" cy="17367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24328" y="188640"/>
            <a:ext cx="1475656" cy="898651"/>
          </a:xfrm>
          <a:prstGeom prst="rect">
            <a:avLst/>
          </a:prstGeom>
        </p:spPr>
      </p:pic>
      <p:sp>
        <p:nvSpPr>
          <p:cNvPr id="11266" name="Rectangle 2"/>
          <p:cNvSpPr>
            <a:spLocks noGrp="1" noChangeArrowheads="1"/>
          </p:cNvSpPr>
          <p:nvPr>
            <p:ph type="ctrTitle" hasCustomPrompt="1"/>
          </p:nvPr>
        </p:nvSpPr>
        <p:spPr>
          <a:xfrm>
            <a:off x="683567" y="1844824"/>
            <a:ext cx="6835551" cy="790575"/>
          </a:xfrm>
        </p:spPr>
        <p:txBody>
          <a:bodyPr/>
          <a:lstStyle>
            <a:lvl1pPr>
              <a:defRPr sz="3600" b="0">
                <a:solidFill>
                  <a:srgbClr val="003478"/>
                </a:solidFill>
                <a:latin typeface="+mj-lt"/>
              </a:defRPr>
            </a:lvl1pPr>
          </a:lstStyle>
          <a:p>
            <a:pPr lvl="0"/>
            <a:r>
              <a:rPr lang="en-US" noProof="0" dirty="0" smtClean="0"/>
              <a:t>Click to edit title</a:t>
            </a:r>
            <a:endParaRPr lang="en-GB" noProof="0" dirty="0" smtClean="0"/>
          </a:p>
        </p:txBody>
      </p:sp>
      <p:sp>
        <p:nvSpPr>
          <p:cNvPr id="11267" name="Rectangle 3"/>
          <p:cNvSpPr>
            <a:spLocks noGrp="1" noChangeArrowheads="1"/>
          </p:cNvSpPr>
          <p:nvPr>
            <p:ph type="subTitle" idx="1" hasCustomPrompt="1"/>
          </p:nvPr>
        </p:nvSpPr>
        <p:spPr>
          <a:xfrm>
            <a:off x="688776" y="2708275"/>
            <a:ext cx="6835551" cy="720725"/>
          </a:xfrm>
        </p:spPr>
        <p:txBody>
          <a:bodyPr lIns="36000" tIns="36000" rIns="36000" bIns="36000"/>
          <a:lstStyle>
            <a:lvl1pPr marL="0" indent="0">
              <a:buFontTx/>
              <a:buNone/>
              <a:defRPr sz="2400">
                <a:solidFill>
                  <a:srgbClr val="003478"/>
                </a:solidFill>
                <a:latin typeface="+mj-lt"/>
              </a:defRPr>
            </a:lvl1pPr>
          </a:lstStyle>
          <a:p>
            <a:pPr lvl="0"/>
            <a:r>
              <a:rPr lang="en-US" noProof="0" dirty="0" smtClean="0"/>
              <a:t>Click to edit subtitle</a:t>
            </a:r>
            <a:endParaRPr lang="en-GB" noProof="0" dirty="0" smtClean="0"/>
          </a:p>
        </p:txBody>
      </p:sp>
      <p:sp>
        <p:nvSpPr>
          <p:cNvPr id="4" name="Text Placeholder 3"/>
          <p:cNvSpPr>
            <a:spLocks noGrp="1"/>
          </p:cNvSpPr>
          <p:nvPr>
            <p:ph type="body" sz="quarter" idx="10" hasCustomPrompt="1"/>
          </p:nvPr>
        </p:nvSpPr>
        <p:spPr>
          <a:xfrm>
            <a:off x="683568" y="4149452"/>
            <a:ext cx="6834832" cy="647700"/>
          </a:xfrm>
        </p:spPr>
        <p:txBody>
          <a:bodyPr/>
          <a:lstStyle>
            <a:lvl1pPr marL="0" indent="0">
              <a:buNone/>
              <a:defRPr baseline="0"/>
            </a:lvl1pPr>
          </a:lstStyle>
          <a:p>
            <a:pPr lvl="0"/>
            <a:r>
              <a:rPr lang="en-US" dirty="0" smtClean="0"/>
              <a:t>Click to edit name, date</a:t>
            </a:r>
            <a:endParaRPr lang="en-GB"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title</a:t>
            </a:r>
            <a:endParaRPr lang="en-GB" dirty="0"/>
          </a:p>
        </p:txBody>
      </p:sp>
      <p:sp>
        <p:nvSpPr>
          <p:cNvPr id="3" name="Content Placeholder 2"/>
          <p:cNvSpPr>
            <a:spLocks noGrp="1"/>
          </p:cNvSpPr>
          <p:nvPr>
            <p:ph idx="1" hasCustomPrompt="1"/>
          </p:nvPr>
        </p:nvSpPr>
        <p:spPr>
          <a:xfrm>
            <a:off x="457200" y="1628800"/>
            <a:ext cx="8229600" cy="4536504"/>
          </a:xfrm>
        </p:spPr>
        <p:txBody>
          <a:bodyPr/>
          <a:lstStyle>
            <a:lvl1pPr>
              <a:defRPr/>
            </a:lvl1pPr>
            <a:lvl4pPr marL="1162050" indent="-266700">
              <a:defRPr/>
            </a:lvl4pPr>
            <a:lvl5pPr marL="1619250" indent="-361950">
              <a:defRPr/>
            </a:lvl5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F02067B5-BB61-425A-ADF9-C80F01E8B2C9}" type="slidenum">
              <a:rPr lang="en-GB" smtClean="0"/>
              <a:t>‹#›</a:t>
            </a:fld>
            <a:endParaRPr lang="en-GB" dirty="0"/>
          </a:p>
        </p:txBody>
      </p:sp>
    </p:spTree>
    <p:extLst>
      <p:ext uri="{BB962C8B-B14F-4D97-AF65-F5344CB8AC3E}">
        <p14:creationId xmlns:p14="http://schemas.microsoft.com/office/powerpoint/2010/main" val="216118656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Agenda</a:t>
            </a:r>
            <a:endParaRPr lang="en-GB" dirty="0"/>
          </a:p>
        </p:txBody>
      </p:sp>
      <p:sp>
        <p:nvSpPr>
          <p:cNvPr id="3" name="Content Placeholder 2"/>
          <p:cNvSpPr>
            <a:spLocks noGrp="1"/>
          </p:cNvSpPr>
          <p:nvPr>
            <p:ph idx="1" hasCustomPrompt="1"/>
          </p:nvPr>
        </p:nvSpPr>
        <p:spPr>
          <a:xfrm>
            <a:off x="457200" y="1628800"/>
            <a:ext cx="8229600" cy="4536504"/>
          </a:xfrm>
        </p:spPr>
        <p:txBody>
          <a:bodyPr/>
          <a:lstStyle>
            <a:lvl1pPr>
              <a:lnSpc>
                <a:spcPct val="150000"/>
              </a:lnSpc>
              <a:defRPr/>
            </a:lvl1pPr>
          </a:lstStyle>
          <a:p>
            <a:pPr lvl="0"/>
            <a:r>
              <a:rPr lang="en-US" dirty="0" smtClean="0"/>
              <a:t>Agenda Item 1</a:t>
            </a:r>
          </a:p>
          <a:p>
            <a:pPr lvl="0"/>
            <a:r>
              <a:rPr lang="en-US" dirty="0" smtClean="0"/>
              <a:t>Agenda Item 2</a:t>
            </a:r>
          </a:p>
          <a:p>
            <a:pPr lvl="0"/>
            <a:r>
              <a:rPr lang="en-US" dirty="0" smtClean="0"/>
              <a:t>Agenda Item 3</a:t>
            </a:r>
          </a:p>
          <a:p>
            <a:pPr lvl="0"/>
            <a:endParaRPr lang="en-US" dirty="0" smtClean="0"/>
          </a:p>
          <a:p>
            <a:pPr lvl="0"/>
            <a:endParaRPr lang="en-US" dirty="0" smtClean="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F02067B5-BB61-425A-ADF9-C80F01E8B2C9}" type="slidenum">
              <a:rPr lang="en-GB" smtClean="0"/>
              <a:t>‹#›</a:t>
            </a:fld>
            <a:endParaRPr lang="en-GB" dirty="0"/>
          </a:p>
        </p:txBody>
      </p:sp>
    </p:spTree>
    <p:extLst>
      <p:ext uri="{BB962C8B-B14F-4D97-AF65-F5344CB8AC3E}">
        <p14:creationId xmlns:p14="http://schemas.microsoft.com/office/powerpoint/2010/main" val="337677882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Footer Placeholder 2"/>
          <p:cNvSpPr>
            <a:spLocks noGrp="1"/>
          </p:cNvSpPr>
          <p:nvPr>
            <p:ph type="ftr" sz="quarter" idx="10"/>
          </p:nvPr>
        </p:nvSpPr>
        <p:spPr/>
        <p:txBody>
          <a:bodyPr/>
          <a:lstStyle/>
          <a:p>
            <a:endParaRPr lang="en-GB" dirty="0"/>
          </a:p>
        </p:txBody>
      </p:sp>
      <p:sp>
        <p:nvSpPr>
          <p:cNvPr id="4" name="Slide Number Placeholder 3"/>
          <p:cNvSpPr>
            <a:spLocks noGrp="1"/>
          </p:cNvSpPr>
          <p:nvPr>
            <p:ph type="sldNum" sz="quarter" idx="11"/>
          </p:nvPr>
        </p:nvSpPr>
        <p:spPr/>
        <p:txBody>
          <a:bodyPr/>
          <a:lstStyle/>
          <a:p>
            <a:fld id="{F02067B5-BB61-425A-ADF9-C80F01E8B2C9}" type="slidenum">
              <a:rPr lang="en-GB" smtClean="0"/>
              <a:pPr/>
              <a:t>‹#›</a:t>
            </a:fld>
            <a:endParaRPr lang="en-GB" dirty="0"/>
          </a:p>
        </p:txBody>
      </p:sp>
    </p:spTree>
    <p:extLst>
      <p:ext uri="{BB962C8B-B14F-4D97-AF65-F5344CB8AC3E}">
        <p14:creationId xmlns:p14="http://schemas.microsoft.com/office/powerpoint/2010/main" val="3591225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title</a:t>
            </a:r>
            <a:endParaRPr lang="en-GB" dirty="0"/>
          </a:p>
        </p:txBody>
      </p:sp>
      <p:sp>
        <p:nvSpPr>
          <p:cNvPr id="3" name="Content Placeholder 2"/>
          <p:cNvSpPr>
            <a:spLocks noGrp="1"/>
          </p:cNvSpPr>
          <p:nvPr>
            <p:ph idx="1" hasCustomPrompt="1"/>
          </p:nvPr>
        </p:nvSpPr>
        <p:spPr>
          <a:xfrm>
            <a:off x="457200" y="1628800"/>
            <a:ext cx="3970784" cy="4525963"/>
          </a:xfrm>
        </p:spPr>
        <p:txBody>
          <a:bodyPr/>
          <a:lstStyle>
            <a:lvl1pPr>
              <a:defRPr sz="2000"/>
            </a:lvl1pPr>
            <a:lvl2pPr>
              <a:defRPr sz="2000"/>
            </a:lvl2pPr>
            <a:lvl3pPr>
              <a:defRPr sz="1800"/>
            </a:lvl3pPr>
            <a:lvl4pPr>
              <a:defRPr sz="1800"/>
            </a:lvl4pPr>
            <a:lvl5pPr>
              <a:defRPr sz="1800"/>
            </a:lvl5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F02067B5-BB61-425A-ADF9-C80F01E8B2C9}" type="slidenum">
              <a:rPr lang="en-GB" smtClean="0"/>
              <a:t>‹#›</a:t>
            </a:fld>
            <a:endParaRPr lang="en-GB" dirty="0"/>
          </a:p>
        </p:txBody>
      </p:sp>
      <p:sp>
        <p:nvSpPr>
          <p:cNvPr id="7" name="Content Placeholder 2"/>
          <p:cNvSpPr>
            <a:spLocks noGrp="1"/>
          </p:cNvSpPr>
          <p:nvPr>
            <p:ph idx="13" hasCustomPrompt="1"/>
          </p:nvPr>
        </p:nvSpPr>
        <p:spPr>
          <a:xfrm>
            <a:off x="4716016" y="1628800"/>
            <a:ext cx="3970784" cy="4525963"/>
          </a:xfrm>
        </p:spPr>
        <p:txBody>
          <a:bodyPr/>
          <a:lstStyle>
            <a:lvl1pPr>
              <a:defRPr sz="2000" baseline="0"/>
            </a:lvl1pPr>
            <a:lvl2pPr>
              <a:defRPr sz="1800"/>
            </a:lvl2pPr>
            <a:lvl3pPr>
              <a:defRPr sz="1600"/>
            </a:lvl3pPr>
            <a:lvl4pPr>
              <a:defRPr sz="1600"/>
            </a:lvl4pPr>
            <a:lvl5pPr>
              <a:defRPr sz="1600"/>
            </a:lvl5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0821044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title</a:t>
            </a:r>
            <a:endParaRPr lang="en-GB" dirty="0"/>
          </a:p>
        </p:txBody>
      </p:sp>
      <p:sp>
        <p:nvSpPr>
          <p:cNvPr id="3" name="Content Placeholder 2"/>
          <p:cNvSpPr>
            <a:spLocks noGrp="1"/>
          </p:cNvSpPr>
          <p:nvPr>
            <p:ph idx="1" hasCustomPrompt="1"/>
          </p:nvPr>
        </p:nvSpPr>
        <p:spPr>
          <a:xfrm>
            <a:off x="467544" y="1628800"/>
            <a:ext cx="2602632" cy="4525963"/>
          </a:xfrm>
        </p:spPr>
        <p:txBody>
          <a:bodyPr/>
          <a:lstStyle>
            <a:lvl1pPr>
              <a:defRPr sz="2000"/>
            </a:lvl1pPr>
            <a:lvl2pPr>
              <a:defRPr sz="2000"/>
            </a:lvl2pPr>
            <a:lvl3pPr>
              <a:defRPr sz="1800"/>
            </a:lvl3pPr>
          </a:lstStyle>
          <a:p>
            <a:pPr lvl="0"/>
            <a:r>
              <a:rPr lang="en-US" dirty="0" smtClean="0"/>
              <a:t>First Level</a:t>
            </a:r>
          </a:p>
          <a:p>
            <a:pPr lvl="1"/>
            <a:r>
              <a:rPr lang="en-US" dirty="0" smtClean="0"/>
              <a:t>Second level</a:t>
            </a:r>
          </a:p>
          <a:p>
            <a:pPr lvl="2"/>
            <a:r>
              <a:rPr lang="en-US" dirty="0" smtClean="0"/>
              <a:t>Third level</a:t>
            </a:r>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F02067B5-BB61-425A-ADF9-C80F01E8B2C9}" type="slidenum">
              <a:rPr lang="en-GB" smtClean="0"/>
              <a:t>‹#›</a:t>
            </a:fld>
            <a:endParaRPr lang="en-GB" dirty="0"/>
          </a:p>
        </p:txBody>
      </p:sp>
      <p:sp>
        <p:nvSpPr>
          <p:cNvPr id="8" name="Content Placeholder 2"/>
          <p:cNvSpPr>
            <a:spLocks noGrp="1"/>
          </p:cNvSpPr>
          <p:nvPr>
            <p:ph idx="13" hasCustomPrompt="1"/>
          </p:nvPr>
        </p:nvSpPr>
        <p:spPr>
          <a:xfrm>
            <a:off x="3281028" y="1628800"/>
            <a:ext cx="2602632" cy="4525963"/>
          </a:xfrm>
        </p:spPr>
        <p:txBody>
          <a:bodyPr/>
          <a:lstStyle>
            <a:lvl1pPr>
              <a:defRPr sz="2000"/>
            </a:lvl1pPr>
            <a:lvl2pPr>
              <a:defRPr sz="2000"/>
            </a:lvl2pPr>
            <a:lvl3pPr>
              <a:defRPr sz="1800"/>
            </a:lvl3pPr>
          </a:lstStyle>
          <a:p>
            <a:pPr lvl="0"/>
            <a:r>
              <a:rPr lang="en-US" dirty="0" smtClean="0"/>
              <a:t>First Level</a:t>
            </a:r>
          </a:p>
          <a:p>
            <a:pPr lvl="1"/>
            <a:r>
              <a:rPr lang="en-US" dirty="0" smtClean="0"/>
              <a:t>Second level</a:t>
            </a:r>
          </a:p>
          <a:p>
            <a:pPr lvl="2"/>
            <a:r>
              <a:rPr lang="en-US" dirty="0" smtClean="0"/>
              <a:t>Third level</a:t>
            </a:r>
          </a:p>
        </p:txBody>
      </p:sp>
      <p:sp>
        <p:nvSpPr>
          <p:cNvPr id="9" name="Content Placeholder 2"/>
          <p:cNvSpPr>
            <a:spLocks noGrp="1"/>
          </p:cNvSpPr>
          <p:nvPr>
            <p:ph idx="14" hasCustomPrompt="1"/>
          </p:nvPr>
        </p:nvSpPr>
        <p:spPr>
          <a:xfrm>
            <a:off x="6094512" y="1628800"/>
            <a:ext cx="2602632" cy="4525963"/>
          </a:xfrm>
        </p:spPr>
        <p:txBody>
          <a:bodyPr/>
          <a:lstStyle>
            <a:lvl1pPr>
              <a:defRPr sz="2000"/>
            </a:lvl1pPr>
            <a:lvl2pPr>
              <a:defRPr sz="2000"/>
            </a:lvl2pPr>
            <a:lvl3pPr>
              <a:defRPr sz="1800"/>
            </a:lvl3pPr>
          </a:lstStyle>
          <a:p>
            <a:pPr lvl="0"/>
            <a:r>
              <a:rPr lang="en-US" dirty="0" smtClean="0"/>
              <a:t>First Level</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43975895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916832"/>
            <a:ext cx="8229600" cy="4237931"/>
          </a:xfrm>
        </p:spPr>
        <p:txBody>
          <a:bodyPr/>
          <a:lstStyle>
            <a:lvl1pPr>
              <a:defRPr baseline="0"/>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F02067B5-BB61-425A-ADF9-C80F01E8B2C9}" type="slidenum">
              <a:rPr lang="en-GB" smtClean="0"/>
              <a:t>‹#›</a:t>
            </a:fld>
            <a:endParaRPr lang="en-GB" dirty="0"/>
          </a:p>
        </p:txBody>
      </p:sp>
      <p:sp>
        <p:nvSpPr>
          <p:cNvPr id="8" name="Text Placeholder 6"/>
          <p:cNvSpPr>
            <a:spLocks noGrp="1"/>
          </p:cNvSpPr>
          <p:nvPr>
            <p:ph type="body" sz="quarter" idx="10" hasCustomPrompt="1"/>
          </p:nvPr>
        </p:nvSpPr>
        <p:spPr>
          <a:xfrm>
            <a:off x="467643" y="1196802"/>
            <a:ext cx="7056685" cy="648022"/>
          </a:xfrm>
          <a:prstGeom prst="rect">
            <a:avLst/>
          </a:prstGeo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GB" dirty="0" smtClean="0"/>
              <a:t>Click to Edit Subtitle</a:t>
            </a:r>
            <a:endParaRPr lang="en-GB" dirty="0"/>
          </a:p>
        </p:txBody>
      </p:sp>
      <p:sp>
        <p:nvSpPr>
          <p:cNvPr id="9" name="Title 1"/>
          <p:cNvSpPr>
            <a:spLocks noGrp="1"/>
          </p:cNvSpPr>
          <p:nvPr>
            <p:ph type="title" hasCustomPrompt="1"/>
          </p:nvPr>
        </p:nvSpPr>
        <p:spPr>
          <a:xfrm>
            <a:off x="457200" y="274638"/>
            <a:ext cx="6562725" cy="850106"/>
          </a:xfrm>
        </p:spPr>
        <p:txBody>
          <a:bodyPr/>
          <a:lstStyle>
            <a:lvl1pPr>
              <a:defRPr/>
            </a:lvl1pPr>
          </a:lstStyle>
          <a:p>
            <a:r>
              <a:rPr lang="en-US" dirty="0" smtClean="0"/>
              <a:t>Click to edit title</a:t>
            </a:r>
            <a:endParaRPr lang="en-GB" dirty="0"/>
          </a:p>
        </p:txBody>
      </p:sp>
    </p:spTree>
    <p:extLst>
      <p:ext uri="{BB962C8B-B14F-4D97-AF65-F5344CB8AC3E}">
        <p14:creationId xmlns:p14="http://schemas.microsoft.com/office/powerpoint/2010/main" val="340742290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column with subtitl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F02067B5-BB61-425A-ADF9-C80F01E8B2C9}" type="slidenum">
              <a:rPr lang="en-GB" smtClean="0"/>
              <a:t>‹#›</a:t>
            </a:fld>
            <a:endParaRPr lang="en-GB" dirty="0"/>
          </a:p>
        </p:txBody>
      </p:sp>
      <p:sp>
        <p:nvSpPr>
          <p:cNvPr id="8" name="Content Placeholder 2"/>
          <p:cNvSpPr>
            <a:spLocks noGrp="1"/>
          </p:cNvSpPr>
          <p:nvPr>
            <p:ph idx="13" hasCustomPrompt="1"/>
          </p:nvPr>
        </p:nvSpPr>
        <p:spPr>
          <a:xfrm>
            <a:off x="457200" y="1916832"/>
            <a:ext cx="3970784" cy="4237931"/>
          </a:xfrm>
        </p:spPr>
        <p:txBody>
          <a:bodyPr/>
          <a:lstStyle>
            <a:lvl1pPr>
              <a:defRPr sz="2000" baseline="0"/>
            </a:lvl1pPr>
            <a:lvl2pPr>
              <a:defRPr sz="2000"/>
            </a:lvl2pPr>
            <a:lvl3pPr>
              <a:defRPr sz="1800"/>
            </a:lvl3pPr>
            <a:lvl4pPr>
              <a:defRPr sz="1800"/>
            </a:lvl4pPr>
            <a:lvl5pPr>
              <a:defRPr sz="1800"/>
            </a:lvl5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Content Placeholder 2"/>
          <p:cNvSpPr>
            <a:spLocks noGrp="1"/>
          </p:cNvSpPr>
          <p:nvPr>
            <p:ph idx="14" hasCustomPrompt="1"/>
          </p:nvPr>
        </p:nvSpPr>
        <p:spPr>
          <a:xfrm>
            <a:off x="4716016" y="1916832"/>
            <a:ext cx="3970784" cy="4237931"/>
          </a:xfrm>
        </p:spPr>
        <p:txBody>
          <a:bodyPr/>
          <a:lstStyle>
            <a:lvl1pPr>
              <a:defRPr sz="2000"/>
            </a:lvl1pPr>
            <a:lvl2pPr>
              <a:defRPr sz="2000"/>
            </a:lvl2pPr>
            <a:lvl3pPr>
              <a:defRPr sz="1800"/>
            </a:lvl3pPr>
            <a:lvl4pPr>
              <a:defRPr sz="1800"/>
            </a:lvl4pPr>
            <a:lvl5pPr>
              <a:defRPr sz="1800"/>
            </a:lvl5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Text Placeholder 6"/>
          <p:cNvSpPr>
            <a:spLocks noGrp="1"/>
          </p:cNvSpPr>
          <p:nvPr>
            <p:ph type="body" sz="quarter" idx="10" hasCustomPrompt="1"/>
          </p:nvPr>
        </p:nvSpPr>
        <p:spPr>
          <a:xfrm>
            <a:off x="467643" y="1196802"/>
            <a:ext cx="7057107" cy="648022"/>
          </a:xfrm>
          <a:prstGeom prst="rect">
            <a:avLst/>
          </a:prstGeo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GB" dirty="0" smtClean="0"/>
              <a:t>Click to Edit Subtitle</a:t>
            </a:r>
            <a:endParaRPr lang="en-GB" dirty="0"/>
          </a:p>
        </p:txBody>
      </p:sp>
      <p:sp>
        <p:nvSpPr>
          <p:cNvPr id="11" name="Title 1"/>
          <p:cNvSpPr>
            <a:spLocks noGrp="1"/>
          </p:cNvSpPr>
          <p:nvPr>
            <p:ph type="title" hasCustomPrompt="1"/>
          </p:nvPr>
        </p:nvSpPr>
        <p:spPr>
          <a:xfrm>
            <a:off x="457200" y="274638"/>
            <a:ext cx="6562725" cy="850106"/>
          </a:xfrm>
        </p:spPr>
        <p:txBody>
          <a:bodyPr/>
          <a:lstStyle>
            <a:lvl1pPr>
              <a:defRPr/>
            </a:lvl1pPr>
          </a:lstStyle>
          <a:p>
            <a:r>
              <a:rPr lang="en-US" dirty="0" smtClean="0"/>
              <a:t>Click to edit title</a:t>
            </a:r>
            <a:endParaRPr lang="en-GB" dirty="0"/>
          </a:p>
        </p:txBody>
      </p:sp>
    </p:spTree>
    <p:extLst>
      <p:ext uri="{BB962C8B-B14F-4D97-AF65-F5344CB8AC3E}">
        <p14:creationId xmlns:p14="http://schemas.microsoft.com/office/powerpoint/2010/main" val="232863561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column with subtitl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F02067B5-BB61-425A-ADF9-C80F01E8B2C9}" type="slidenum">
              <a:rPr lang="en-GB" smtClean="0"/>
              <a:t>‹#›</a:t>
            </a:fld>
            <a:endParaRPr lang="en-GB" dirty="0"/>
          </a:p>
        </p:txBody>
      </p:sp>
      <p:sp>
        <p:nvSpPr>
          <p:cNvPr id="10" name="Content Placeholder 2"/>
          <p:cNvSpPr>
            <a:spLocks noGrp="1"/>
          </p:cNvSpPr>
          <p:nvPr>
            <p:ph idx="1" hasCustomPrompt="1"/>
          </p:nvPr>
        </p:nvSpPr>
        <p:spPr>
          <a:xfrm>
            <a:off x="467544" y="1916832"/>
            <a:ext cx="2602632" cy="4237931"/>
          </a:xfrm>
        </p:spPr>
        <p:txBody>
          <a:bodyPr/>
          <a:lstStyle>
            <a:lvl1pPr>
              <a:defRPr sz="1800"/>
            </a:lvl1pPr>
            <a:lvl2pPr>
              <a:defRPr sz="1800"/>
            </a:lvl2pPr>
            <a:lvl3pPr>
              <a:defRPr sz="1600"/>
            </a:lvl3pPr>
          </a:lstStyle>
          <a:p>
            <a:pPr lvl="0"/>
            <a:r>
              <a:rPr lang="en-US" dirty="0" smtClean="0"/>
              <a:t>First Level</a:t>
            </a:r>
          </a:p>
          <a:p>
            <a:pPr lvl="1"/>
            <a:r>
              <a:rPr lang="en-US" dirty="0" smtClean="0"/>
              <a:t>Second level</a:t>
            </a:r>
          </a:p>
          <a:p>
            <a:pPr lvl="2"/>
            <a:r>
              <a:rPr lang="en-US" dirty="0" smtClean="0"/>
              <a:t>Third level</a:t>
            </a:r>
          </a:p>
        </p:txBody>
      </p:sp>
      <p:sp>
        <p:nvSpPr>
          <p:cNvPr id="11" name="Content Placeholder 2"/>
          <p:cNvSpPr>
            <a:spLocks noGrp="1"/>
          </p:cNvSpPr>
          <p:nvPr>
            <p:ph idx="15" hasCustomPrompt="1"/>
          </p:nvPr>
        </p:nvSpPr>
        <p:spPr>
          <a:xfrm>
            <a:off x="3281028" y="1916832"/>
            <a:ext cx="2602632" cy="4237931"/>
          </a:xfrm>
        </p:spPr>
        <p:txBody>
          <a:bodyPr/>
          <a:lstStyle>
            <a:lvl1pPr>
              <a:defRPr sz="1800"/>
            </a:lvl1pPr>
            <a:lvl2pPr>
              <a:defRPr sz="1800"/>
            </a:lvl2pPr>
            <a:lvl3pPr>
              <a:defRPr sz="1600"/>
            </a:lvl3pPr>
          </a:lstStyle>
          <a:p>
            <a:pPr lvl="0"/>
            <a:r>
              <a:rPr lang="en-US" dirty="0" smtClean="0"/>
              <a:t>First Level</a:t>
            </a:r>
          </a:p>
          <a:p>
            <a:pPr lvl="1"/>
            <a:r>
              <a:rPr lang="en-US" dirty="0" smtClean="0"/>
              <a:t>Second level</a:t>
            </a:r>
          </a:p>
          <a:p>
            <a:pPr lvl="2"/>
            <a:r>
              <a:rPr lang="en-US" dirty="0" smtClean="0"/>
              <a:t>Third level</a:t>
            </a:r>
          </a:p>
        </p:txBody>
      </p:sp>
      <p:sp>
        <p:nvSpPr>
          <p:cNvPr id="12" name="Content Placeholder 2"/>
          <p:cNvSpPr>
            <a:spLocks noGrp="1"/>
          </p:cNvSpPr>
          <p:nvPr>
            <p:ph idx="16" hasCustomPrompt="1"/>
          </p:nvPr>
        </p:nvSpPr>
        <p:spPr>
          <a:xfrm>
            <a:off x="6094512" y="1916832"/>
            <a:ext cx="2602632" cy="4237931"/>
          </a:xfrm>
        </p:spPr>
        <p:txBody>
          <a:bodyPr/>
          <a:lstStyle>
            <a:lvl1pPr>
              <a:defRPr sz="1800"/>
            </a:lvl1pPr>
            <a:lvl2pPr>
              <a:defRPr sz="1800"/>
            </a:lvl2pPr>
            <a:lvl3pPr>
              <a:defRPr sz="1600"/>
            </a:lvl3pPr>
          </a:lstStyle>
          <a:p>
            <a:pPr lvl="0"/>
            <a:r>
              <a:rPr lang="en-US" dirty="0" smtClean="0"/>
              <a:t>First Level</a:t>
            </a:r>
          </a:p>
          <a:p>
            <a:pPr lvl="1"/>
            <a:r>
              <a:rPr lang="en-US" dirty="0" smtClean="0"/>
              <a:t>Second level</a:t>
            </a:r>
          </a:p>
          <a:p>
            <a:pPr lvl="2"/>
            <a:r>
              <a:rPr lang="en-US" dirty="0" smtClean="0"/>
              <a:t>Third level</a:t>
            </a:r>
          </a:p>
        </p:txBody>
      </p:sp>
      <p:sp>
        <p:nvSpPr>
          <p:cNvPr id="15" name="Text Placeholder 6"/>
          <p:cNvSpPr>
            <a:spLocks noGrp="1"/>
          </p:cNvSpPr>
          <p:nvPr>
            <p:ph type="body" sz="quarter" idx="10" hasCustomPrompt="1"/>
          </p:nvPr>
        </p:nvSpPr>
        <p:spPr>
          <a:xfrm>
            <a:off x="467643" y="1196802"/>
            <a:ext cx="7057107" cy="648022"/>
          </a:xfrm>
          <a:prstGeom prst="rect">
            <a:avLst/>
          </a:prstGeo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GB" dirty="0" smtClean="0"/>
              <a:t>Click to Edit Subtitle</a:t>
            </a:r>
            <a:endParaRPr lang="en-GB" dirty="0"/>
          </a:p>
        </p:txBody>
      </p:sp>
      <p:sp>
        <p:nvSpPr>
          <p:cNvPr id="18" name="Title 1"/>
          <p:cNvSpPr>
            <a:spLocks noGrp="1"/>
          </p:cNvSpPr>
          <p:nvPr>
            <p:ph type="title" hasCustomPrompt="1"/>
          </p:nvPr>
        </p:nvSpPr>
        <p:spPr>
          <a:xfrm>
            <a:off x="457200" y="274638"/>
            <a:ext cx="6562725" cy="850106"/>
          </a:xfrm>
        </p:spPr>
        <p:txBody>
          <a:bodyPr/>
          <a:lstStyle>
            <a:lvl1pPr>
              <a:defRPr/>
            </a:lvl1pPr>
          </a:lstStyle>
          <a:p>
            <a:r>
              <a:rPr lang="en-US" dirty="0" smtClean="0"/>
              <a:t>Click to edit title</a:t>
            </a:r>
            <a:endParaRPr lang="en-GB" dirty="0"/>
          </a:p>
        </p:txBody>
      </p:sp>
    </p:spTree>
    <p:extLst>
      <p:ext uri="{BB962C8B-B14F-4D97-AF65-F5344CB8AC3E}">
        <p14:creationId xmlns:p14="http://schemas.microsoft.com/office/powerpoint/2010/main" val="177863877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GB" dirty="0"/>
          </a:p>
        </p:txBody>
      </p:sp>
      <p:sp>
        <p:nvSpPr>
          <p:cNvPr id="4" name="Slide Number Placeholder 3"/>
          <p:cNvSpPr>
            <a:spLocks noGrp="1"/>
          </p:cNvSpPr>
          <p:nvPr>
            <p:ph type="sldNum" sz="quarter" idx="11"/>
          </p:nvPr>
        </p:nvSpPr>
        <p:spPr/>
        <p:txBody>
          <a:bodyPr/>
          <a:lstStyle/>
          <a:p>
            <a:fld id="{F02067B5-BB61-425A-ADF9-C80F01E8B2C9}" type="slidenum">
              <a:rPr lang="en-GB" smtClean="0"/>
              <a:t>‹#›</a:t>
            </a:fld>
            <a:endParaRPr lang="en-GB" dirty="0"/>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userDrawn="1"/>
        </p:nvSpPr>
        <p:spPr>
          <a:xfrm>
            <a:off x="3851920" y="3653730"/>
            <a:ext cx="5112568" cy="3046988"/>
          </a:xfrm>
          <a:prstGeom prst="rect">
            <a:avLst/>
          </a:prstGeom>
          <a:noFill/>
        </p:spPr>
        <p:txBody>
          <a:bodyPr wrap="square" rtlCol="0">
            <a:spAutoFit/>
          </a:bodyPr>
          <a:lstStyle/>
          <a:p>
            <a:pPr lvl="0"/>
            <a:r>
              <a:rPr lang="en-GB" sz="1200" dirty="0" smtClean="0"/>
              <a:t>Whilst reasonable steps have been taken to ensure that the information contained within this publication is correct, the authors, the Carbon Trust, its agents, contractors and sub-contractors give no warranty and make no representation as to its accuracy and accept no liability for any errors or omissions. All trademarks, service marks and logos in this publication, and copyright in it, are the property of the Carbon Trust (or its licensors). Nothing in this publication shall be construed as granting any licence or right to use or reproduce any of the trademarks, services marks, logos, copyright or any proprietary information in any way without the Carbon Trust’s prior written permission. The Carbon Trust enforces infringements of its intellectual property rights to the full extent permitted by law.</a:t>
            </a:r>
          </a:p>
          <a:p>
            <a:pPr lvl="0"/>
            <a:r>
              <a:rPr lang="en-GB" sz="1200" dirty="0" smtClean="0"/>
              <a:t>The Carbon Trust is a company limited by guarantee and registered in England and Wales under company number 4190230 with its registered office at 4th Floor Dorset House, Stamford Street, London SE1 9NT.</a:t>
            </a:r>
          </a:p>
          <a:p>
            <a:pPr lvl="0"/>
            <a:r>
              <a:rPr lang="en-GB" sz="1200" dirty="0" smtClean="0"/>
              <a:t>Published in the UK: 2012.</a:t>
            </a:r>
          </a:p>
          <a:p>
            <a:pPr lvl="0"/>
            <a:r>
              <a:rPr lang="en-GB" sz="1200" dirty="0" smtClean="0"/>
              <a:t>© The Carbon Trust 2012. All rights reserved. </a:t>
            </a:r>
          </a:p>
        </p:txBody>
      </p:sp>
    </p:spTree>
    <p:extLst>
      <p:ext uri="{BB962C8B-B14F-4D97-AF65-F5344CB8AC3E}">
        <p14:creationId xmlns:p14="http://schemas.microsoft.com/office/powerpoint/2010/main" val="411867379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206" name="Picture 14" descr="CT_Ribbon_PPT_FADE_2308B"/>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63" y="6465888"/>
            <a:ext cx="9134475" cy="392112"/>
          </a:xfrm>
          <a:prstGeom prst="rect">
            <a:avLst/>
          </a:prstGeom>
          <a:noFill/>
          <a:extLst>
            <a:ext uri="{909E8E84-426E-40DD-AFC4-6F175D3DCCD1}">
              <a14:hiddenFill xmlns:a14="http://schemas.microsoft.com/office/drawing/2010/main">
                <a:solidFill>
                  <a:srgbClr val="FFFFFF"/>
                </a:solidFill>
              </a14:hiddenFill>
            </a:ext>
          </a:extLst>
        </p:spPr>
      </p:pic>
      <p:sp>
        <p:nvSpPr>
          <p:cNvPr id="8194" name="Rectangle 2"/>
          <p:cNvSpPr>
            <a:spLocks noGrp="1" noChangeArrowheads="1"/>
          </p:cNvSpPr>
          <p:nvPr>
            <p:ph type="title"/>
          </p:nvPr>
        </p:nvSpPr>
        <p:spPr bwMode="auto">
          <a:xfrm>
            <a:off x="457200" y="274638"/>
            <a:ext cx="65627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6000" tIns="36000" rIns="36000" bIns="36000" numCol="1" anchor="ctr" anchorCtr="0" compatLnSpc="1">
            <a:prstTxWarp prst="textNoShape">
              <a:avLst/>
            </a:prstTxWarp>
          </a:bodyPr>
          <a:lstStyle/>
          <a:p>
            <a:pPr lvl="0"/>
            <a:r>
              <a:rPr lang="en-US" smtClean="0"/>
              <a:t>Click to edit Master title style</a:t>
            </a:r>
            <a:endParaRPr lang="en-GB" dirty="0" smtClean="0"/>
          </a:p>
        </p:txBody>
      </p:sp>
      <p:sp>
        <p:nvSpPr>
          <p:cNvPr id="8195" name="Rectangle 3"/>
          <p:cNvSpPr>
            <a:spLocks noGrp="1" noChangeArrowheads="1"/>
          </p:cNvSpPr>
          <p:nvPr>
            <p:ph type="body" idx="1"/>
          </p:nvPr>
        </p:nvSpPr>
        <p:spPr bwMode="auto">
          <a:xfrm>
            <a:off x="457200" y="1628800"/>
            <a:ext cx="8229600"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8197" name="Rectangle 5"/>
          <p:cNvSpPr>
            <a:spLocks noGrp="1" noChangeArrowheads="1"/>
          </p:cNvSpPr>
          <p:nvPr>
            <p:ph type="ftr" sz="quarter" idx="3"/>
          </p:nvPr>
        </p:nvSpPr>
        <p:spPr bwMode="auto">
          <a:xfrm>
            <a:off x="467544" y="619311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rgbClr val="002A6C"/>
                </a:solidFill>
              </a:defRPr>
            </a:lvl1pPr>
          </a:lstStyle>
          <a:p>
            <a:endParaRPr lang="en-GB" dirty="0"/>
          </a:p>
        </p:txBody>
      </p:sp>
      <p:sp>
        <p:nvSpPr>
          <p:cNvPr id="8198" name="Rectangle 6"/>
          <p:cNvSpPr>
            <a:spLocks noGrp="1" noChangeArrowheads="1"/>
          </p:cNvSpPr>
          <p:nvPr>
            <p:ph type="sldNum" sz="quarter" idx="4"/>
          </p:nvPr>
        </p:nvSpPr>
        <p:spPr bwMode="auto">
          <a:xfrm>
            <a:off x="6974904" y="619311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rgbClr val="002A6C"/>
                </a:solidFill>
              </a:defRPr>
            </a:lvl1pPr>
          </a:lstStyle>
          <a:p>
            <a:fld id="{F02067B5-BB61-425A-ADF9-C80F01E8B2C9}" type="slidenum">
              <a:rPr lang="en-GB" smtClean="0"/>
              <a:pPr/>
              <a:t>‹#›</a:t>
            </a:fld>
            <a:endParaRPr lang="en-GB" dirty="0"/>
          </a:p>
        </p:txBody>
      </p:sp>
      <p:pic>
        <p:nvPicPr>
          <p:cNvPr id="9" name="Picture 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524328" y="188640"/>
            <a:ext cx="1475656" cy="898651"/>
          </a:xfrm>
          <a:prstGeom prst="rect">
            <a:avLst/>
          </a:prstGeom>
        </p:spPr>
      </p:pic>
    </p:spTree>
  </p:cSld>
  <p:clrMap bg1="lt1" tx1="dk1" bg2="lt2" tx2="dk2" accent1="accent1" accent2="accent2" accent3="accent3" accent4="accent4" accent5="accent5" accent6="accent6" hlink="hlink" folHlink="folHlink"/>
  <p:sldLayoutIdLst>
    <p:sldLayoutId id="2147483676" r:id="rId1"/>
    <p:sldLayoutId id="2147483677" r:id="rId2"/>
    <p:sldLayoutId id="2147483706" r:id="rId3"/>
    <p:sldLayoutId id="2147483707" r:id="rId4"/>
    <p:sldLayoutId id="2147483699" r:id="rId5"/>
    <p:sldLayoutId id="2147483700" r:id="rId6"/>
    <p:sldLayoutId id="2147483702" r:id="rId7"/>
    <p:sldLayoutId id="2147483703" r:id="rId8"/>
    <p:sldLayoutId id="2147483704" r:id="rId9"/>
    <p:sldLayoutId id="2147483698" r:id="rId10"/>
  </p:sldLayoutIdLst>
  <p:timing>
    <p:tnLst>
      <p:par>
        <p:cTn id="1" dur="indefinite" restart="never" nodeType="tmRoot"/>
      </p:par>
    </p:tnLst>
  </p:timing>
  <p:hf hdr="0" ftr="0" dt="0"/>
  <p:txStyles>
    <p:titleStyle>
      <a:lvl1pPr algn="l" rtl="0" eaLnBrk="1" fontAlgn="base" hangingPunct="1">
        <a:spcBef>
          <a:spcPct val="0"/>
        </a:spcBef>
        <a:spcAft>
          <a:spcPct val="0"/>
        </a:spcAft>
        <a:defRPr sz="2800" b="0">
          <a:solidFill>
            <a:srgbClr val="002A6C"/>
          </a:solidFill>
          <a:latin typeface="+mj-lt"/>
          <a:ea typeface="+mj-ea"/>
          <a:cs typeface="+mj-cs"/>
        </a:defRPr>
      </a:lvl1pPr>
      <a:lvl2pPr algn="l" rtl="0" eaLnBrk="1" fontAlgn="base" hangingPunct="1">
        <a:spcBef>
          <a:spcPct val="0"/>
        </a:spcBef>
        <a:spcAft>
          <a:spcPct val="0"/>
        </a:spcAft>
        <a:defRPr b="1">
          <a:solidFill>
            <a:srgbClr val="002A6C"/>
          </a:solidFill>
          <a:latin typeface="Verdana" pitchFamily="34" charset="0"/>
        </a:defRPr>
      </a:lvl2pPr>
      <a:lvl3pPr algn="l" rtl="0" eaLnBrk="1" fontAlgn="base" hangingPunct="1">
        <a:spcBef>
          <a:spcPct val="0"/>
        </a:spcBef>
        <a:spcAft>
          <a:spcPct val="0"/>
        </a:spcAft>
        <a:defRPr b="1">
          <a:solidFill>
            <a:srgbClr val="002A6C"/>
          </a:solidFill>
          <a:latin typeface="Verdana" pitchFamily="34" charset="0"/>
        </a:defRPr>
      </a:lvl3pPr>
      <a:lvl4pPr algn="l" rtl="0" eaLnBrk="1" fontAlgn="base" hangingPunct="1">
        <a:spcBef>
          <a:spcPct val="0"/>
        </a:spcBef>
        <a:spcAft>
          <a:spcPct val="0"/>
        </a:spcAft>
        <a:defRPr b="1">
          <a:solidFill>
            <a:srgbClr val="002A6C"/>
          </a:solidFill>
          <a:latin typeface="Verdana" pitchFamily="34" charset="0"/>
        </a:defRPr>
      </a:lvl4pPr>
      <a:lvl5pPr algn="l" rtl="0" eaLnBrk="1" fontAlgn="base" hangingPunct="1">
        <a:spcBef>
          <a:spcPct val="0"/>
        </a:spcBef>
        <a:spcAft>
          <a:spcPct val="0"/>
        </a:spcAft>
        <a:defRPr b="1">
          <a:solidFill>
            <a:srgbClr val="002A6C"/>
          </a:solidFill>
          <a:latin typeface="Verdana" pitchFamily="34" charset="0"/>
        </a:defRPr>
      </a:lvl5pPr>
      <a:lvl6pPr marL="457200" algn="l" rtl="0" eaLnBrk="1" fontAlgn="base" hangingPunct="1">
        <a:spcBef>
          <a:spcPct val="0"/>
        </a:spcBef>
        <a:spcAft>
          <a:spcPct val="0"/>
        </a:spcAft>
        <a:defRPr b="1">
          <a:solidFill>
            <a:srgbClr val="002A6C"/>
          </a:solidFill>
          <a:latin typeface="Verdana" pitchFamily="34" charset="0"/>
        </a:defRPr>
      </a:lvl6pPr>
      <a:lvl7pPr marL="914400" algn="l" rtl="0" eaLnBrk="1" fontAlgn="base" hangingPunct="1">
        <a:spcBef>
          <a:spcPct val="0"/>
        </a:spcBef>
        <a:spcAft>
          <a:spcPct val="0"/>
        </a:spcAft>
        <a:defRPr b="1">
          <a:solidFill>
            <a:srgbClr val="002A6C"/>
          </a:solidFill>
          <a:latin typeface="Verdana" pitchFamily="34" charset="0"/>
        </a:defRPr>
      </a:lvl7pPr>
      <a:lvl8pPr marL="1371600" algn="l" rtl="0" eaLnBrk="1" fontAlgn="base" hangingPunct="1">
        <a:spcBef>
          <a:spcPct val="0"/>
        </a:spcBef>
        <a:spcAft>
          <a:spcPct val="0"/>
        </a:spcAft>
        <a:defRPr b="1">
          <a:solidFill>
            <a:srgbClr val="002A6C"/>
          </a:solidFill>
          <a:latin typeface="Verdana" pitchFamily="34" charset="0"/>
        </a:defRPr>
      </a:lvl8pPr>
      <a:lvl9pPr marL="1828800" algn="l" rtl="0" eaLnBrk="1" fontAlgn="base" hangingPunct="1">
        <a:spcBef>
          <a:spcPct val="0"/>
        </a:spcBef>
        <a:spcAft>
          <a:spcPct val="0"/>
        </a:spcAft>
        <a:defRPr b="1">
          <a:solidFill>
            <a:srgbClr val="002A6C"/>
          </a:solidFill>
          <a:latin typeface="Verdana" pitchFamily="34" charset="0"/>
        </a:defRPr>
      </a:lvl9pPr>
    </p:titleStyle>
    <p:bodyStyle>
      <a:lvl1pPr marL="266700" indent="-266700" algn="l" rtl="0" eaLnBrk="1" fontAlgn="base" hangingPunct="1">
        <a:lnSpc>
          <a:spcPct val="100000"/>
        </a:lnSpc>
        <a:spcBef>
          <a:spcPts val="300"/>
        </a:spcBef>
        <a:spcAft>
          <a:spcPct val="0"/>
        </a:spcAft>
        <a:buClr>
          <a:schemeClr val="accent6"/>
        </a:buClr>
        <a:buSzPct val="125000"/>
        <a:buFont typeface="Calisto MT" pitchFamily="18" charset="0"/>
        <a:buChar char="›"/>
        <a:defRPr sz="2000">
          <a:solidFill>
            <a:srgbClr val="002A6C"/>
          </a:solidFill>
          <a:latin typeface="+mn-lt"/>
          <a:ea typeface="+mn-ea"/>
          <a:cs typeface="+mn-cs"/>
        </a:defRPr>
      </a:lvl1pPr>
      <a:lvl2pPr marL="554038" indent="-285750" algn="l" rtl="0" eaLnBrk="1" fontAlgn="base" hangingPunct="1">
        <a:lnSpc>
          <a:spcPct val="100000"/>
        </a:lnSpc>
        <a:spcBef>
          <a:spcPts val="300"/>
        </a:spcBef>
        <a:spcAft>
          <a:spcPct val="0"/>
        </a:spcAft>
        <a:buClr>
          <a:schemeClr val="accent6"/>
        </a:buClr>
        <a:buSzPct val="125000"/>
        <a:buFont typeface="Calisto MT" pitchFamily="18" charset="0"/>
        <a:buChar char="›"/>
        <a:defRPr sz="2000">
          <a:solidFill>
            <a:srgbClr val="002A6C"/>
          </a:solidFill>
          <a:latin typeface="+mn-lt"/>
        </a:defRPr>
      </a:lvl2pPr>
      <a:lvl3pPr marL="808038" indent="-252413" algn="l" rtl="0" eaLnBrk="1" fontAlgn="base" hangingPunct="1">
        <a:lnSpc>
          <a:spcPct val="100000"/>
        </a:lnSpc>
        <a:spcBef>
          <a:spcPts val="300"/>
        </a:spcBef>
        <a:spcAft>
          <a:spcPct val="0"/>
        </a:spcAft>
        <a:buClr>
          <a:schemeClr val="accent6"/>
        </a:buClr>
        <a:buSzPct val="125000"/>
        <a:buFont typeface="Calisto MT" pitchFamily="18" charset="0"/>
        <a:buChar char="›"/>
        <a:defRPr sz="1800" baseline="0">
          <a:solidFill>
            <a:srgbClr val="002A6C"/>
          </a:solidFill>
          <a:latin typeface="+mn-lt"/>
        </a:defRPr>
      </a:lvl3pPr>
      <a:lvl4pPr marL="1162050" indent="-352425" algn="l" rtl="0" eaLnBrk="1" fontAlgn="base" hangingPunct="1">
        <a:lnSpc>
          <a:spcPct val="100000"/>
        </a:lnSpc>
        <a:spcBef>
          <a:spcPts val="300"/>
        </a:spcBef>
        <a:spcAft>
          <a:spcPct val="0"/>
        </a:spcAft>
        <a:buClr>
          <a:schemeClr val="accent6"/>
        </a:buClr>
        <a:buSzPct val="125000"/>
        <a:buFont typeface="Calisto MT" pitchFamily="18" charset="0"/>
        <a:buChar char="›"/>
        <a:defRPr sz="1800">
          <a:solidFill>
            <a:schemeClr val="tx1"/>
          </a:solidFill>
          <a:latin typeface="+mn-lt"/>
        </a:defRPr>
      </a:lvl4pPr>
      <a:lvl5pPr marL="1438275" indent="-276225" algn="l" rtl="0" eaLnBrk="1" fontAlgn="base" hangingPunct="1">
        <a:lnSpc>
          <a:spcPct val="100000"/>
        </a:lnSpc>
        <a:spcBef>
          <a:spcPts val="300"/>
        </a:spcBef>
        <a:spcAft>
          <a:spcPct val="0"/>
        </a:spcAft>
        <a:buClr>
          <a:schemeClr val="accent6"/>
        </a:buClr>
        <a:buSzPct val="125000"/>
        <a:buFont typeface="Calisto MT" pitchFamily="18" charset="0"/>
        <a:buChar char="›"/>
        <a:defRPr sz="1800">
          <a:solidFill>
            <a:schemeClr val="tx1"/>
          </a:solidFill>
          <a:latin typeface="+mn-lt"/>
        </a:defRPr>
      </a:lvl5pPr>
      <a:lvl6pPr marL="2528888" indent="-228600" algn="l" rtl="0" eaLnBrk="1" fontAlgn="base" hangingPunct="1">
        <a:spcBef>
          <a:spcPct val="20000"/>
        </a:spcBef>
        <a:spcAft>
          <a:spcPct val="0"/>
        </a:spcAft>
        <a:buBlip>
          <a:blip r:embed="rId14"/>
        </a:buBlip>
        <a:defRPr sz="1600">
          <a:solidFill>
            <a:schemeClr val="tx1"/>
          </a:solidFill>
          <a:latin typeface="+mn-lt"/>
        </a:defRPr>
      </a:lvl6pPr>
      <a:lvl7pPr marL="2986088" indent="-228600" algn="l" rtl="0" eaLnBrk="1" fontAlgn="base" hangingPunct="1">
        <a:spcBef>
          <a:spcPct val="20000"/>
        </a:spcBef>
        <a:spcAft>
          <a:spcPct val="0"/>
        </a:spcAft>
        <a:buBlip>
          <a:blip r:embed="rId14"/>
        </a:buBlip>
        <a:defRPr sz="1600">
          <a:solidFill>
            <a:schemeClr val="tx1"/>
          </a:solidFill>
          <a:latin typeface="+mn-lt"/>
        </a:defRPr>
      </a:lvl7pPr>
      <a:lvl8pPr marL="3443288" indent="-228600" algn="l" rtl="0" eaLnBrk="1" fontAlgn="base" hangingPunct="1">
        <a:spcBef>
          <a:spcPct val="20000"/>
        </a:spcBef>
        <a:spcAft>
          <a:spcPct val="0"/>
        </a:spcAft>
        <a:buBlip>
          <a:blip r:embed="rId14"/>
        </a:buBlip>
        <a:defRPr sz="1600">
          <a:solidFill>
            <a:schemeClr val="tx1"/>
          </a:solidFill>
          <a:latin typeface="+mn-lt"/>
        </a:defRPr>
      </a:lvl8pPr>
      <a:lvl9pPr marL="3900488" indent="-228600" algn="l" rtl="0" eaLnBrk="1" fontAlgn="base" hangingPunct="1">
        <a:spcBef>
          <a:spcPct val="20000"/>
        </a:spcBef>
        <a:spcAft>
          <a:spcPct val="0"/>
        </a:spcAft>
        <a:buBlip>
          <a:blip r:embed="rId14"/>
        </a:buBlip>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844824"/>
            <a:ext cx="7632849" cy="790575"/>
          </a:xfrm>
        </p:spPr>
        <p:txBody>
          <a:bodyPr/>
          <a:lstStyle/>
          <a:p>
            <a:r>
              <a:rPr lang="en-GB" sz="2400" b="1" dirty="0" smtClean="0"/>
              <a:t/>
            </a:r>
            <a:br>
              <a:rPr lang="en-GB" sz="2400" b="1" dirty="0" smtClean="0"/>
            </a:br>
            <a:r>
              <a:rPr lang="en-GB" sz="2600" b="1" dirty="0" smtClean="0"/>
              <a:t>Is there a market for clean technology SMEs? </a:t>
            </a:r>
            <a:r>
              <a:rPr lang="en-GB" sz="2600" b="1" dirty="0"/>
              <a:t/>
            </a:r>
            <a:br>
              <a:rPr lang="en-GB" sz="2600" b="1" dirty="0"/>
            </a:br>
            <a:r>
              <a:rPr lang="en-GB" sz="2000" i="1" dirty="0" smtClean="0"/>
              <a:t>The </a:t>
            </a:r>
            <a:r>
              <a:rPr lang="en-GB" sz="2000" i="1" dirty="0"/>
              <a:t>o</a:t>
            </a:r>
            <a:r>
              <a:rPr lang="en-GB" sz="2000" i="1" dirty="0" smtClean="0"/>
              <a:t>pportunity </a:t>
            </a:r>
            <a:r>
              <a:rPr lang="en-GB" sz="2000" i="1" dirty="0"/>
              <a:t>for SMEs in </a:t>
            </a:r>
            <a:r>
              <a:rPr lang="en-GB" sz="2000" i="1" dirty="0" err="1" smtClean="0"/>
              <a:t>cleantech</a:t>
            </a:r>
            <a:r>
              <a:rPr lang="en-GB" sz="2000" i="1" dirty="0" smtClean="0"/>
              <a:t> </a:t>
            </a:r>
            <a:r>
              <a:rPr lang="en-GB" sz="2000" i="1" dirty="0"/>
              <a:t>i</a:t>
            </a:r>
            <a:r>
              <a:rPr lang="en-GB" sz="2000" i="1" dirty="0" smtClean="0"/>
              <a:t>ndustries in developing countries </a:t>
            </a:r>
            <a:r>
              <a:rPr lang="en-US" sz="2000" dirty="0" smtClean="0">
                <a:solidFill>
                  <a:srgbClr val="FF0000"/>
                </a:solidFill>
                <a:ea typeface="+mn-ea"/>
                <a:cs typeface="+mn-cs"/>
              </a:rPr>
              <a:t/>
            </a:r>
            <a:br>
              <a:rPr lang="en-US" sz="2000" dirty="0" smtClean="0">
                <a:solidFill>
                  <a:srgbClr val="FF0000"/>
                </a:solidFill>
                <a:ea typeface="+mn-ea"/>
                <a:cs typeface="+mn-cs"/>
              </a:rPr>
            </a:br>
            <a:endParaRPr lang="en-GB" sz="2000" dirty="0">
              <a:solidFill>
                <a:srgbClr val="FF0000"/>
              </a:solidFill>
            </a:endParaRPr>
          </a:p>
        </p:txBody>
      </p:sp>
      <p:sp>
        <p:nvSpPr>
          <p:cNvPr id="3" name="Subtitle 2"/>
          <p:cNvSpPr>
            <a:spLocks noGrp="1"/>
          </p:cNvSpPr>
          <p:nvPr>
            <p:ph type="subTitle" idx="1"/>
          </p:nvPr>
        </p:nvSpPr>
        <p:spPr>
          <a:xfrm>
            <a:off x="611560" y="3933428"/>
            <a:ext cx="7339608" cy="720725"/>
          </a:xfrm>
        </p:spPr>
        <p:txBody>
          <a:bodyPr/>
          <a:lstStyle/>
          <a:p>
            <a:endParaRPr lang="en-GB" sz="1800" dirty="0" smtClean="0"/>
          </a:p>
          <a:p>
            <a:r>
              <a:rPr lang="en-GB" sz="2000" dirty="0" smtClean="0">
                <a:solidFill>
                  <a:srgbClr val="002A6C"/>
                </a:solidFill>
                <a:latin typeface="+mn-lt"/>
              </a:rPr>
              <a:t>James Rawlins, Associate Director</a:t>
            </a:r>
          </a:p>
          <a:p>
            <a:endParaRPr lang="en-GB" sz="2000" dirty="0">
              <a:solidFill>
                <a:srgbClr val="002A6C"/>
              </a:solidFill>
              <a:latin typeface="+mn-lt"/>
            </a:endParaRPr>
          </a:p>
          <a:p>
            <a:endParaRPr lang="en-GB" sz="2000" dirty="0">
              <a:solidFill>
                <a:srgbClr val="002A6C"/>
              </a:solidFill>
              <a:latin typeface="+mn-lt"/>
            </a:endParaRPr>
          </a:p>
          <a:p>
            <a:endParaRPr lang="en-GB" sz="2000" dirty="0" smtClean="0">
              <a:latin typeface="+mn-lt"/>
            </a:endParaRPr>
          </a:p>
          <a:p>
            <a:endParaRPr lang="en-GB" sz="1800" dirty="0" smtClean="0"/>
          </a:p>
          <a:p>
            <a:endParaRPr lang="en-GB" sz="1800" i="1" dirty="0" smtClean="0"/>
          </a:p>
        </p:txBody>
      </p:sp>
      <p:sp>
        <p:nvSpPr>
          <p:cNvPr id="8" name="Text Placeholder 7"/>
          <p:cNvSpPr>
            <a:spLocks noGrp="1"/>
          </p:cNvSpPr>
          <p:nvPr>
            <p:ph type="body" sz="quarter" idx="10"/>
          </p:nvPr>
        </p:nvSpPr>
        <p:spPr>
          <a:xfrm>
            <a:off x="539552" y="4581500"/>
            <a:ext cx="6834832" cy="647700"/>
          </a:xfrm>
        </p:spPr>
        <p:txBody>
          <a:bodyPr/>
          <a:lstStyle/>
          <a:p>
            <a:r>
              <a:rPr lang="en-GB" dirty="0" smtClean="0"/>
              <a:t>Carbon Trust</a:t>
            </a:r>
          </a:p>
          <a:p>
            <a:r>
              <a:rPr lang="en-GB" dirty="0" smtClean="0"/>
              <a:t>30 May 2013</a:t>
            </a:r>
            <a:endParaRPr lang="en-GB" dirty="0"/>
          </a:p>
        </p:txBody>
      </p:sp>
    </p:spTree>
    <p:extLst>
      <p:ext uri="{BB962C8B-B14F-4D97-AF65-F5344CB8AC3E}">
        <p14:creationId xmlns:p14="http://schemas.microsoft.com/office/powerpoint/2010/main" val="34787668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4"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2871018"/>
            <a:ext cx="1587163" cy="1566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228" y="2576686"/>
            <a:ext cx="2209800" cy="207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172" name="Slide Number Placeholder 3"/>
          <p:cNvSpPr>
            <a:spLocks noGrp="1"/>
          </p:cNvSpPr>
          <p:nvPr>
            <p:ph type="sldNum" sz="quarter" idx="12"/>
          </p:nvPr>
        </p:nvSpPr>
        <p:spPr>
          <a:noFill/>
        </p:spPr>
        <p:txBody>
          <a:bodyPr/>
          <a:lstStyle>
            <a:lvl1pPr eaLnBrk="0" hangingPunct="0">
              <a:defRPr sz="1000">
                <a:solidFill>
                  <a:schemeClr val="tx1"/>
                </a:solidFill>
                <a:latin typeface="Verdana" pitchFamily="34" charset="0"/>
              </a:defRPr>
            </a:lvl1pPr>
            <a:lvl2pPr marL="742950" indent="-285750" eaLnBrk="0" hangingPunct="0">
              <a:defRPr sz="1000">
                <a:solidFill>
                  <a:schemeClr val="tx1"/>
                </a:solidFill>
                <a:latin typeface="Verdana" pitchFamily="34" charset="0"/>
              </a:defRPr>
            </a:lvl2pPr>
            <a:lvl3pPr marL="1143000" indent="-228600" eaLnBrk="0" hangingPunct="0">
              <a:defRPr sz="1000">
                <a:solidFill>
                  <a:schemeClr val="tx1"/>
                </a:solidFill>
                <a:latin typeface="Verdana" pitchFamily="34" charset="0"/>
              </a:defRPr>
            </a:lvl3pPr>
            <a:lvl4pPr marL="1600200" indent="-228600" eaLnBrk="0" hangingPunct="0">
              <a:defRPr sz="1000">
                <a:solidFill>
                  <a:schemeClr val="tx1"/>
                </a:solidFill>
                <a:latin typeface="Verdana" pitchFamily="34" charset="0"/>
              </a:defRPr>
            </a:lvl4pPr>
            <a:lvl5pPr marL="2057400" indent="-228600" eaLnBrk="0" hangingPunct="0">
              <a:defRPr sz="1000">
                <a:solidFill>
                  <a:schemeClr val="tx1"/>
                </a:solidFill>
                <a:latin typeface="Verdana" pitchFamily="34" charset="0"/>
              </a:defRPr>
            </a:lvl5pPr>
            <a:lvl6pPr marL="2514600" indent="-228600" algn="ctr" eaLnBrk="0" fontAlgn="base" hangingPunct="0">
              <a:spcBef>
                <a:spcPct val="0"/>
              </a:spcBef>
              <a:spcAft>
                <a:spcPct val="0"/>
              </a:spcAft>
              <a:defRPr sz="1000">
                <a:solidFill>
                  <a:schemeClr val="tx1"/>
                </a:solidFill>
                <a:latin typeface="Verdana" pitchFamily="34" charset="0"/>
              </a:defRPr>
            </a:lvl6pPr>
            <a:lvl7pPr marL="2971800" indent="-228600" algn="ctr" eaLnBrk="0" fontAlgn="base" hangingPunct="0">
              <a:spcBef>
                <a:spcPct val="0"/>
              </a:spcBef>
              <a:spcAft>
                <a:spcPct val="0"/>
              </a:spcAft>
              <a:defRPr sz="1000">
                <a:solidFill>
                  <a:schemeClr val="tx1"/>
                </a:solidFill>
                <a:latin typeface="Verdana" pitchFamily="34" charset="0"/>
              </a:defRPr>
            </a:lvl7pPr>
            <a:lvl8pPr marL="3429000" indent="-228600" algn="ctr" eaLnBrk="0" fontAlgn="base" hangingPunct="0">
              <a:spcBef>
                <a:spcPct val="0"/>
              </a:spcBef>
              <a:spcAft>
                <a:spcPct val="0"/>
              </a:spcAft>
              <a:defRPr sz="1000">
                <a:solidFill>
                  <a:schemeClr val="tx1"/>
                </a:solidFill>
                <a:latin typeface="Verdana" pitchFamily="34" charset="0"/>
              </a:defRPr>
            </a:lvl8pPr>
            <a:lvl9pPr marL="3886200" indent="-228600" algn="ctr" eaLnBrk="0" fontAlgn="base" hangingPunct="0">
              <a:spcBef>
                <a:spcPct val="0"/>
              </a:spcBef>
              <a:spcAft>
                <a:spcPct val="0"/>
              </a:spcAft>
              <a:defRPr sz="1000">
                <a:solidFill>
                  <a:schemeClr val="tx1"/>
                </a:solidFill>
                <a:latin typeface="Verdana" pitchFamily="34" charset="0"/>
              </a:defRPr>
            </a:lvl9pPr>
          </a:lstStyle>
          <a:p>
            <a:pPr marL="0" indent="0" eaLnBrk="1" hangingPunct="1">
              <a:buFont typeface="Calisto MT" pitchFamily="18" charset="0"/>
              <a:buNone/>
            </a:pPr>
            <a:fld id="{CFE041FF-36B3-4CE0-98A8-9694438C1B21}" type="slidenum">
              <a:rPr lang="en-GB" smtClean="0">
                <a:solidFill>
                  <a:srgbClr val="003478"/>
                </a:solidFill>
                <a:latin typeface="Calibri" pitchFamily="34" charset="0"/>
              </a:rPr>
              <a:pPr marL="0" indent="0" eaLnBrk="1" hangingPunct="1">
                <a:buFont typeface="Calisto MT" pitchFamily="18" charset="0"/>
                <a:buNone/>
              </a:pPr>
              <a:t>2</a:t>
            </a:fld>
            <a:endParaRPr lang="en-GB" dirty="0" smtClean="0">
              <a:solidFill>
                <a:srgbClr val="003478"/>
              </a:solidFill>
              <a:latin typeface="Calibri" pitchFamily="34" charset="0"/>
            </a:endParaRPr>
          </a:p>
        </p:txBody>
      </p:sp>
      <p:sp>
        <p:nvSpPr>
          <p:cNvPr id="6" name="Rectangle 2"/>
          <p:cNvSpPr>
            <a:spLocks noGrp="1" noChangeArrowheads="1"/>
          </p:cNvSpPr>
          <p:nvPr>
            <p:ph type="title"/>
          </p:nvPr>
        </p:nvSpPr>
        <p:spPr>
          <a:xfrm>
            <a:off x="179512" y="285973"/>
            <a:ext cx="7087765" cy="766763"/>
          </a:xfrm>
          <a:extLst>
            <a:ext uri="{91240B29-F687-4F45-9708-019B960494DF}">
              <a14:hiddenLine xmlns:a14="http://schemas.microsoft.com/office/drawing/2010/main" w="9525" algn="ctr">
                <a:solidFill>
                  <a:schemeClr val="tx1"/>
                </a:solidFill>
                <a:miter lim="800000"/>
                <a:headEnd/>
                <a:tailEnd/>
              </a14:hiddenLine>
            </a:ext>
          </a:extLst>
        </p:spPr>
        <p:txBody>
          <a:bodyPr/>
          <a:lstStyle/>
          <a:p>
            <a:pPr>
              <a:defRPr/>
            </a:pPr>
            <a:r>
              <a:rPr lang="en-GB" sz="2300" kern="1200" dirty="0" err="1" smtClean="0">
                <a:solidFill>
                  <a:schemeClr val="tx1"/>
                </a:solidFill>
                <a:ea typeface="+mn-ea"/>
                <a:cs typeface="+mn-cs"/>
              </a:rPr>
              <a:t>Cleantech</a:t>
            </a:r>
            <a:r>
              <a:rPr lang="en-GB" sz="2300" kern="1200" dirty="0" smtClean="0">
                <a:solidFill>
                  <a:schemeClr val="tx1"/>
                </a:solidFill>
                <a:ea typeface="+mn-ea"/>
                <a:cs typeface="+mn-cs"/>
              </a:rPr>
              <a:t> offers exciting opportunities to create growth and jobs at both national and company level</a:t>
            </a:r>
            <a:endParaRPr lang="en-US" sz="2300" kern="1200" dirty="0">
              <a:solidFill>
                <a:schemeClr val="tx1"/>
              </a:solidFill>
              <a:ea typeface="+mn-ea"/>
              <a:cs typeface="+mn-cs"/>
            </a:endParaRPr>
          </a:p>
        </p:txBody>
      </p:sp>
      <p:sp>
        <p:nvSpPr>
          <p:cNvPr id="8" name="Content Placeholder 5"/>
          <p:cNvSpPr txBox="1">
            <a:spLocks/>
          </p:cNvSpPr>
          <p:nvPr/>
        </p:nvSpPr>
        <p:spPr bwMode="auto">
          <a:xfrm>
            <a:off x="395536" y="1412776"/>
            <a:ext cx="8352730" cy="460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66700" indent="-266700" algn="l" rtl="0" eaLnBrk="1" fontAlgn="base" hangingPunct="1">
              <a:spcBef>
                <a:spcPct val="20000"/>
              </a:spcBef>
              <a:spcAft>
                <a:spcPct val="0"/>
              </a:spcAft>
              <a:buClr>
                <a:srgbClr val="92D050"/>
              </a:buClr>
              <a:buSzPct val="125000"/>
              <a:buFont typeface="Calisto MT" pitchFamily="18" charset="0"/>
              <a:buChar char="›"/>
              <a:defRPr sz="3200" baseline="0">
                <a:solidFill>
                  <a:srgbClr val="003478"/>
                </a:solidFill>
                <a:latin typeface="Calibri" pitchFamily="34" charset="0"/>
                <a:ea typeface="+mn-ea"/>
                <a:cs typeface="Calibri" pitchFamily="34" charset="0"/>
              </a:defRPr>
            </a:lvl1pPr>
            <a:lvl2pPr marL="554038" indent="-285750" algn="l" rtl="0" eaLnBrk="1" fontAlgn="base" hangingPunct="1">
              <a:spcBef>
                <a:spcPct val="20000"/>
              </a:spcBef>
              <a:spcAft>
                <a:spcPct val="0"/>
              </a:spcAft>
              <a:buClr>
                <a:srgbClr val="92D050"/>
              </a:buClr>
              <a:buSzPct val="125000"/>
              <a:buFont typeface="Calisto MT" pitchFamily="18" charset="0"/>
              <a:buChar char="›"/>
              <a:defRPr sz="2800" baseline="0">
                <a:solidFill>
                  <a:srgbClr val="003478"/>
                </a:solidFill>
                <a:latin typeface="Calibri" pitchFamily="34" charset="0"/>
                <a:cs typeface="Calibri" pitchFamily="34" charset="0"/>
              </a:defRPr>
            </a:lvl2pPr>
            <a:lvl3pPr marL="808038" indent="-252413" algn="l" rtl="0" eaLnBrk="1" fontAlgn="base" hangingPunct="1">
              <a:spcBef>
                <a:spcPct val="20000"/>
              </a:spcBef>
              <a:spcAft>
                <a:spcPct val="0"/>
              </a:spcAft>
              <a:buClr>
                <a:srgbClr val="92D050"/>
              </a:buClr>
              <a:buSzPct val="125000"/>
              <a:buFont typeface="Calisto MT" pitchFamily="18" charset="0"/>
              <a:buChar char="›"/>
              <a:defRPr sz="2400" baseline="0">
                <a:solidFill>
                  <a:srgbClr val="003478"/>
                </a:solidFill>
                <a:latin typeface="Calibri" pitchFamily="34" charset="0"/>
                <a:cs typeface="Calibri" pitchFamily="34" charset="0"/>
              </a:defRPr>
            </a:lvl3pPr>
            <a:lvl4pPr marL="1720850" indent="-285750" algn="l" rtl="0" eaLnBrk="1" fontAlgn="base" hangingPunct="1">
              <a:spcBef>
                <a:spcPct val="20000"/>
              </a:spcBef>
              <a:spcAft>
                <a:spcPct val="0"/>
              </a:spcAft>
              <a:buClr>
                <a:srgbClr val="92D050"/>
              </a:buClr>
              <a:buSzPct val="125000"/>
              <a:buFont typeface="Calisto MT" pitchFamily="18" charset="0"/>
              <a:buChar char="›"/>
              <a:defRPr sz="2000" baseline="0">
                <a:solidFill>
                  <a:schemeClr val="tx1"/>
                </a:solidFill>
                <a:latin typeface="Calibri" pitchFamily="34" charset="0"/>
                <a:cs typeface="Calibri" pitchFamily="34" charset="0"/>
              </a:defRPr>
            </a:lvl4pPr>
            <a:lvl5pPr marL="2128838" indent="-285750" algn="l" rtl="0" eaLnBrk="1" fontAlgn="base" hangingPunct="1">
              <a:spcBef>
                <a:spcPct val="20000"/>
              </a:spcBef>
              <a:spcAft>
                <a:spcPct val="0"/>
              </a:spcAft>
              <a:buClr>
                <a:srgbClr val="92D050"/>
              </a:buClr>
              <a:buSzPct val="125000"/>
              <a:buFont typeface="Calisto MT" pitchFamily="18" charset="0"/>
              <a:buChar char="›"/>
              <a:defRPr sz="1600" baseline="0">
                <a:solidFill>
                  <a:schemeClr val="tx1"/>
                </a:solidFill>
                <a:latin typeface="Calibri" pitchFamily="34" charset="0"/>
                <a:cs typeface="Calibri" pitchFamily="34" charset="0"/>
              </a:defRPr>
            </a:lvl5pPr>
            <a:lvl6pPr marL="2528888" indent="-228600" algn="l" rtl="0" eaLnBrk="1" fontAlgn="base" hangingPunct="1">
              <a:spcBef>
                <a:spcPct val="20000"/>
              </a:spcBef>
              <a:spcAft>
                <a:spcPct val="0"/>
              </a:spcAft>
              <a:buBlip>
                <a:blip r:embed="rId5"/>
              </a:buBlip>
              <a:defRPr sz="1600">
                <a:solidFill>
                  <a:schemeClr val="tx1"/>
                </a:solidFill>
                <a:latin typeface="+mn-lt"/>
              </a:defRPr>
            </a:lvl6pPr>
            <a:lvl7pPr marL="2986088" indent="-228600" algn="l" rtl="0" eaLnBrk="1" fontAlgn="base" hangingPunct="1">
              <a:spcBef>
                <a:spcPct val="20000"/>
              </a:spcBef>
              <a:spcAft>
                <a:spcPct val="0"/>
              </a:spcAft>
              <a:buBlip>
                <a:blip r:embed="rId5"/>
              </a:buBlip>
              <a:defRPr sz="1600">
                <a:solidFill>
                  <a:schemeClr val="tx1"/>
                </a:solidFill>
                <a:latin typeface="+mn-lt"/>
              </a:defRPr>
            </a:lvl7pPr>
            <a:lvl8pPr marL="3443288" indent="-228600" algn="l" rtl="0" eaLnBrk="1" fontAlgn="base" hangingPunct="1">
              <a:spcBef>
                <a:spcPct val="20000"/>
              </a:spcBef>
              <a:spcAft>
                <a:spcPct val="0"/>
              </a:spcAft>
              <a:buBlip>
                <a:blip r:embed="rId5"/>
              </a:buBlip>
              <a:defRPr sz="1600">
                <a:solidFill>
                  <a:schemeClr val="tx1"/>
                </a:solidFill>
                <a:latin typeface="+mn-lt"/>
              </a:defRPr>
            </a:lvl8pPr>
            <a:lvl9pPr marL="3900488" indent="-228600" algn="l" rtl="0" eaLnBrk="1" fontAlgn="base" hangingPunct="1">
              <a:spcBef>
                <a:spcPct val="20000"/>
              </a:spcBef>
              <a:spcAft>
                <a:spcPct val="0"/>
              </a:spcAft>
              <a:buBlip>
                <a:blip r:embed="rId5"/>
              </a:buBlip>
              <a:defRPr sz="1600">
                <a:solidFill>
                  <a:schemeClr val="tx1"/>
                </a:solidFill>
                <a:latin typeface="+mn-lt"/>
              </a:defRPr>
            </a:lvl9pPr>
          </a:lstStyle>
          <a:p>
            <a:pPr marL="285750" lvl="2" indent="-285750">
              <a:buSzPct val="75000"/>
              <a:buFont typeface="Wingdings" pitchFamily="2" charset="2"/>
              <a:buChar char="Ø"/>
              <a:defRPr/>
            </a:pPr>
            <a:r>
              <a:rPr lang="en-GB" sz="1800" dirty="0" smtClean="0">
                <a:solidFill>
                  <a:schemeClr val="tx1"/>
                </a:solidFill>
                <a:latin typeface="+mn-lt"/>
                <a:cs typeface="+mn-cs"/>
              </a:rPr>
              <a:t>Global </a:t>
            </a:r>
            <a:r>
              <a:rPr lang="en-GB" sz="1800" dirty="0" err="1" smtClean="0">
                <a:solidFill>
                  <a:schemeClr val="tx1"/>
                </a:solidFill>
                <a:latin typeface="+mn-lt"/>
                <a:cs typeface="+mn-cs"/>
              </a:rPr>
              <a:t>cleantech</a:t>
            </a:r>
            <a:r>
              <a:rPr lang="en-GB" sz="1800" dirty="0" smtClean="0">
                <a:solidFill>
                  <a:schemeClr val="tx1"/>
                </a:solidFill>
                <a:latin typeface="+mn-lt"/>
                <a:cs typeface="+mn-cs"/>
              </a:rPr>
              <a:t> markets are very large: a recent report from the UK government estimated the value of the global low carbon and environmental goods and services sector at $5 trillion in 2010/11</a:t>
            </a:r>
            <a:endParaRPr lang="en-GB" sz="1800" dirty="0">
              <a:solidFill>
                <a:schemeClr val="tx1"/>
              </a:solidFill>
              <a:latin typeface="+mn-lt"/>
              <a:cs typeface="+mn-cs"/>
            </a:endParaRPr>
          </a:p>
          <a:p>
            <a:pPr marL="0" lvl="2" indent="0">
              <a:buSzPct val="75000"/>
              <a:buNone/>
              <a:defRPr/>
            </a:pPr>
            <a:endParaRPr lang="en-GB" sz="1300" dirty="0">
              <a:solidFill>
                <a:schemeClr val="tx1"/>
              </a:solidFill>
              <a:latin typeface="+mn-lt"/>
              <a:cs typeface="+mn-cs"/>
            </a:endParaRPr>
          </a:p>
          <a:p>
            <a:pPr marL="285750" lvl="2" indent="-285750">
              <a:buSzPct val="75000"/>
              <a:buFont typeface="Wingdings" pitchFamily="2" charset="2"/>
              <a:buChar char="Ø"/>
              <a:defRPr/>
            </a:pPr>
            <a:r>
              <a:rPr lang="en-GB" sz="1800" dirty="0" smtClean="0">
                <a:solidFill>
                  <a:schemeClr val="tx1"/>
                </a:solidFill>
                <a:latin typeface="+mn-lt"/>
              </a:rPr>
              <a:t>It is also growing faster than the global economy as </a:t>
            </a:r>
            <a:r>
              <a:rPr lang="en-GB" sz="1800" smtClean="0">
                <a:solidFill>
                  <a:schemeClr val="tx1"/>
                </a:solidFill>
                <a:latin typeface="+mn-lt"/>
              </a:rPr>
              <a:t>a whole </a:t>
            </a:r>
            <a:endParaRPr lang="en-GB" sz="1800" dirty="0" smtClean="0">
              <a:solidFill>
                <a:schemeClr val="tx1"/>
              </a:solidFill>
              <a:latin typeface="+mn-lt"/>
            </a:endParaRPr>
          </a:p>
          <a:p>
            <a:pPr marL="285750" lvl="2" indent="-285750">
              <a:buSzPct val="75000"/>
              <a:buFont typeface="Wingdings" pitchFamily="2" charset="2"/>
              <a:buChar char="Ø"/>
              <a:defRPr/>
            </a:pPr>
            <a:endParaRPr lang="en-GB" sz="1800" dirty="0">
              <a:solidFill>
                <a:schemeClr val="tx1"/>
              </a:solidFill>
              <a:latin typeface="+mn-lt"/>
            </a:endParaRPr>
          </a:p>
          <a:p>
            <a:pPr marL="285750" lvl="2" indent="-285750">
              <a:buSzPct val="75000"/>
              <a:buFont typeface="Wingdings" pitchFamily="2" charset="2"/>
              <a:buChar char="Ø"/>
              <a:defRPr/>
            </a:pPr>
            <a:endParaRPr lang="en-GB" sz="1800" dirty="0" smtClean="0">
              <a:solidFill>
                <a:schemeClr val="tx1"/>
              </a:solidFill>
              <a:latin typeface="+mn-lt"/>
            </a:endParaRPr>
          </a:p>
          <a:p>
            <a:pPr marL="0" lvl="2" indent="0">
              <a:buSzPct val="75000"/>
              <a:buNone/>
              <a:defRPr/>
            </a:pPr>
            <a:endParaRPr lang="en-GB" sz="1800" dirty="0">
              <a:solidFill>
                <a:schemeClr val="tx1"/>
              </a:solidFill>
              <a:latin typeface="+mn-lt"/>
            </a:endParaRPr>
          </a:p>
          <a:p>
            <a:pPr marL="285750" lvl="2" indent="-285750">
              <a:buSzPct val="75000"/>
              <a:buFont typeface="Wingdings" pitchFamily="2" charset="2"/>
              <a:buChar char="Ø"/>
              <a:defRPr/>
            </a:pPr>
            <a:endParaRPr lang="en-GB" sz="1800" dirty="0" smtClean="0">
              <a:solidFill>
                <a:schemeClr val="tx1"/>
              </a:solidFill>
              <a:latin typeface="+mn-lt"/>
            </a:endParaRPr>
          </a:p>
          <a:p>
            <a:pPr marL="285750" lvl="2" indent="-285750">
              <a:buSzPct val="75000"/>
              <a:buFont typeface="Wingdings" pitchFamily="2" charset="2"/>
              <a:buChar char="Ø"/>
              <a:defRPr/>
            </a:pPr>
            <a:endParaRPr lang="en-GB" sz="1300" dirty="0" smtClean="0">
              <a:solidFill>
                <a:schemeClr val="tx1"/>
              </a:solidFill>
              <a:latin typeface="+mn-lt"/>
            </a:endParaRPr>
          </a:p>
          <a:p>
            <a:pPr marL="285750" lvl="2" indent="-285750">
              <a:buSzPct val="75000"/>
              <a:buFont typeface="Wingdings" pitchFamily="2" charset="2"/>
              <a:buChar char="Ø"/>
              <a:defRPr/>
            </a:pPr>
            <a:r>
              <a:rPr lang="en-GB" sz="1800" dirty="0" smtClean="0">
                <a:solidFill>
                  <a:schemeClr val="tx1"/>
                </a:solidFill>
                <a:latin typeface="+mn-lt"/>
              </a:rPr>
              <a:t>Africa showed the strongest growth in 2010/11, with 6.5% growth compared to c. 4% in Europe, Asia and the Americas</a:t>
            </a:r>
          </a:p>
          <a:p>
            <a:pPr marL="285750" lvl="2" indent="-285750">
              <a:buSzPct val="75000"/>
              <a:buFont typeface="Wingdings" pitchFamily="2" charset="2"/>
              <a:buChar char="Ø"/>
              <a:defRPr/>
            </a:pPr>
            <a:endParaRPr lang="en-GB" sz="1300" dirty="0" smtClean="0">
              <a:solidFill>
                <a:schemeClr val="tx1"/>
              </a:solidFill>
              <a:latin typeface="+mn-lt"/>
            </a:endParaRPr>
          </a:p>
          <a:p>
            <a:pPr marL="285750" lvl="2" indent="-285750">
              <a:buSzPct val="75000"/>
              <a:buFont typeface="Wingdings" pitchFamily="2" charset="2"/>
              <a:buChar char="Ø"/>
              <a:defRPr/>
            </a:pPr>
            <a:r>
              <a:rPr lang="en-GB" sz="1800" dirty="0" smtClean="0">
                <a:solidFill>
                  <a:schemeClr val="tx1"/>
                </a:solidFill>
                <a:latin typeface="+mn-lt"/>
              </a:rPr>
              <a:t>As a result, governments</a:t>
            </a:r>
            <a:r>
              <a:rPr lang="en-GB" sz="1800" b="1" dirty="0" smtClean="0">
                <a:solidFill>
                  <a:schemeClr val="tx1"/>
                </a:solidFill>
                <a:latin typeface="+mn-lt"/>
              </a:rPr>
              <a:t> </a:t>
            </a:r>
            <a:r>
              <a:rPr lang="en-GB" sz="1800" dirty="0" smtClean="0">
                <a:solidFill>
                  <a:schemeClr val="tx1"/>
                </a:solidFill>
                <a:latin typeface="+mn-lt"/>
              </a:rPr>
              <a:t>around the world are </a:t>
            </a:r>
            <a:r>
              <a:rPr lang="en-GB" sz="1800" dirty="0">
                <a:solidFill>
                  <a:schemeClr val="tx1"/>
                </a:solidFill>
                <a:latin typeface="+mn-lt"/>
              </a:rPr>
              <a:t>increasingly </a:t>
            </a:r>
            <a:r>
              <a:rPr lang="en-GB" sz="1800" dirty="0" smtClean="0">
                <a:solidFill>
                  <a:schemeClr val="tx1"/>
                </a:solidFill>
                <a:latin typeface="+mn-lt"/>
              </a:rPr>
              <a:t>focused </a:t>
            </a:r>
            <a:r>
              <a:rPr lang="en-GB" sz="1800" dirty="0">
                <a:solidFill>
                  <a:schemeClr val="tx1"/>
                </a:solidFill>
                <a:latin typeface="+mn-lt"/>
              </a:rPr>
              <a:t>on green growth and green </a:t>
            </a:r>
            <a:r>
              <a:rPr lang="en-GB" sz="1800" dirty="0" smtClean="0">
                <a:solidFill>
                  <a:schemeClr val="tx1"/>
                </a:solidFill>
                <a:latin typeface="+mn-lt"/>
              </a:rPr>
              <a:t>jobs – </a:t>
            </a:r>
            <a:r>
              <a:rPr lang="en-GB" sz="1800" dirty="0">
                <a:solidFill>
                  <a:schemeClr val="tx1"/>
                </a:solidFill>
                <a:latin typeface="+mn-lt"/>
              </a:rPr>
              <a:t>not least here in South Africa </a:t>
            </a:r>
          </a:p>
          <a:p>
            <a:pPr marL="285750" lvl="2" indent="-285750">
              <a:buSzPct val="75000"/>
              <a:buFont typeface="Wingdings" pitchFamily="2" charset="2"/>
              <a:buChar char="Ø"/>
              <a:defRPr/>
            </a:pPr>
            <a:endParaRPr lang="en-GB" sz="2000" dirty="0">
              <a:solidFill>
                <a:schemeClr val="tx1"/>
              </a:solidFill>
            </a:endParaRPr>
          </a:p>
          <a:p>
            <a:pPr marL="266700" lvl="2" indent="0">
              <a:buSzPct val="75000"/>
              <a:buNone/>
              <a:defRPr/>
            </a:pPr>
            <a:endParaRPr lang="en-GB" sz="2000" dirty="0">
              <a:solidFill>
                <a:schemeClr val="tx1"/>
              </a:solidFill>
            </a:endParaRPr>
          </a:p>
        </p:txBody>
      </p:sp>
      <p:sp>
        <p:nvSpPr>
          <p:cNvPr id="2" name="TextBox 1"/>
          <p:cNvSpPr txBox="1"/>
          <p:nvPr/>
        </p:nvSpPr>
        <p:spPr>
          <a:xfrm>
            <a:off x="295392" y="6235644"/>
            <a:ext cx="6282489" cy="276999"/>
          </a:xfrm>
          <a:prstGeom prst="rect">
            <a:avLst/>
          </a:prstGeom>
          <a:noFill/>
        </p:spPr>
        <p:txBody>
          <a:bodyPr wrap="none" rtlCol="0">
            <a:spAutoFit/>
          </a:body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200" b="0" i="0" u="none" strike="noStrike" kern="0" cap="none" spc="0" normalizeH="0" baseline="0" noProof="0" dirty="0">
                <a:ln>
                  <a:noFill/>
                </a:ln>
                <a:solidFill>
                  <a:srgbClr val="002A6C"/>
                </a:solidFill>
                <a:effectLst/>
                <a:uLnTx/>
                <a:uFillTx/>
                <a:latin typeface="+mn-lt"/>
                <a:ea typeface="+mn-ea"/>
                <a:cs typeface="+mn-cs"/>
              </a:rPr>
              <a:t>Source: UK Government</a:t>
            </a:r>
            <a:r>
              <a:rPr kumimoji="0" lang="en-GB" sz="1200" b="0" i="0" u="none" strike="noStrike" kern="0" cap="none" spc="0" normalizeH="0" noProof="0" dirty="0">
                <a:ln>
                  <a:noFill/>
                </a:ln>
                <a:solidFill>
                  <a:srgbClr val="002A6C"/>
                </a:solidFill>
                <a:effectLst/>
                <a:uLnTx/>
                <a:uFillTx/>
                <a:latin typeface="+mn-lt"/>
                <a:ea typeface="+mn-ea"/>
                <a:cs typeface="+mn-cs"/>
              </a:rPr>
              <a:t> report </a:t>
            </a:r>
            <a:r>
              <a:rPr kumimoji="0" lang="en-GB" sz="1200" b="0" i="0" u="none" strike="noStrike" kern="0" cap="none" spc="0" normalizeH="0" noProof="0" dirty="0" smtClean="0">
                <a:ln>
                  <a:noFill/>
                </a:ln>
                <a:solidFill>
                  <a:srgbClr val="002A6C"/>
                </a:solidFill>
                <a:effectLst/>
                <a:uLnTx/>
                <a:uFillTx/>
                <a:latin typeface="+mn-lt"/>
                <a:ea typeface="+mn-ea"/>
                <a:cs typeface="+mn-cs"/>
              </a:rPr>
              <a:t>“</a:t>
            </a:r>
            <a:r>
              <a:rPr kumimoji="0" lang="en-GB" sz="1200" b="0" i="0" u="none" strike="noStrike" kern="0" cap="none" spc="0" normalizeH="0" noProof="0" dirty="0">
                <a:ln>
                  <a:noFill/>
                </a:ln>
                <a:solidFill>
                  <a:srgbClr val="002A6C"/>
                </a:solidFill>
                <a:effectLst/>
                <a:uLnTx/>
                <a:uFillTx/>
                <a:latin typeface="+mn-lt"/>
                <a:ea typeface="+mn-ea"/>
                <a:cs typeface="+mn-cs"/>
              </a:rPr>
              <a:t>Low Carbon Environmental Goods and Services”, May 2012</a:t>
            </a:r>
            <a:r>
              <a:rPr lang="en-GB" sz="1200" kern="0" dirty="0">
                <a:solidFill>
                  <a:srgbClr val="002A6C"/>
                </a:solidFill>
              </a:rPr>
              <a:t>; IMF </a:t>
            </a:r>
            <a:endParaRPr kumimoji="0" lang="en-GB" sz="1200" b="0" i="0" u="none" strike="noStrike" kern="0" cap="none" spc="0" normalizeH="0" baseline="0" noProof="0" dirty="0">
              <a:ln>
                <a:noFill/>
              </a:ln>
              <a:solidFill>
                <a:srgbClr val="002A6C"/>
              </a:solidFill>
              <a:effectLst/>
              <a:uLnTx/>
              <a:uFillTx/>
              <a:latin typeface="+mn-lt"/>
              <a:ea typeface="+mn-ea"/>
              <a:cs typeface="+mn-cs"/>
            </a:endParaRPr>
          </a:p>
        </p:txBody>
      </p:sp>
      <p:sp>
        <p:nvSpPr>
          <p:cNvPr id="3" name="Right Arrow 2"/>
          <p:cNvSpPr/>
          <p:nvPr/>
        </p:nvSpPr>
        <p:spPr bwMode="auto">
          <a:xfrm rot="16200000">
            <a:off x="552697" y="3040382"/>
            <a:ext cx="1038979" cy="1353298"/>
          </a:xfrm>
          <a:prstGeom prst="rightArrow">
            <a:avLst/>
          </a:prstGeom>
          <a:solidFill>
            <a:srgbClr val="00B050"/>
          </a:solidFill>
          <a:ln>
            <a:noFill/>
          </a:ln>
          <a:effectLst/>
          <a:extLst/>
        </p:spPr>
        <p:txBody>
          <a:bodyPr rot="0" spcFirstLastPara="0" vertOverflow="overflow" horzOverflow="overflow" vert="vert" wrap="square" lIns="36000" tIns="36000" rIns="36000" bIns="36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mj-lt"/>
              </a:rPr>
              <a:t>5%</a:t>
            </a:r>
          </a:p>
          <a:p>
            <a:pPr marL="0"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mj-lt"/>
              </a:rPr>
              <a:t> per annum</a:t>
            </a:r>
          </a:p>
        </p:txBody>
      </p:sp>
      <p:sp>
        <p:nvSpPr>
          <p:cNvPr id="5" name="Rectangle 4"/>
          <p:cNvSpPr/>
          <p:nvPr/>
        </p:nvSpPr>
        <p:spPr bwMode="auto">
          <a:xfrm>
            <a:off x="1972128" y="3500810"/>
            <a:ext cx="1303728" cy="735711"/>
          </a:xfrm>
          <a:prstGeom prst="rect">
            <a:avLst/>
          </a:prstGeom>
          <a:solidFill>
            <a:srgbClr val="00B050"/>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fontAlgn="base">
              <a:spcBef>
                <a:spcPct val="0"/>
              </a:spcBef>
              <a:spcAft>
                <a:spcPct val="0"/>
              </a:spcAft>
            </a:pPr>
            <a:r>
              <a:rPr lang="en-GB" sz="1400" dirty="0">
                <a:solidFill>
                  <a:schemeClr val="bg1"/>
                </a:solidFill>
              </a:rPr>
              <a:t>$6 trillion </a:t>
            </a:r>
            <a:endParaRPr lang="en-GB" sz="1400" dirty="0" smtClean="0">
              <a:solidFill>
                <a:schemeClr val="bg1"/>
              </a:solidFill>
            </a:endParaRPr>
          </a:p>
          <a:p>
            <a:pPr algn="ctr" fontAlgn="base">
              <a:spcBef>
                <a:spcPct val="0"/>
              </a:spcBef>
              <a:spcAft>
                <a:spcPct val="0"/>
              </a:spcAft>
            </a:pPr>
            <a:r>
              <a:rPr lang="en-GB" sz="1400" dirty="0" smtClean="0">
                <a:solidFill>
                  <a:schemeClr val="bg1"/>
                </a:solidFill>
              </a:rPr>
              <a:t>by </a:t>
            </a:r>
          </a:p>
          <a:p>
            <a:pPr algn="ctr" fontAlgn="base">
              <a:spcBef>
                <a:spcPct val="0"/>
              </a:spcBef>
              <a:spcAft>
                <a:spcPct val="0"/>
              </a:spcAft>
            </a:pPr>
            <a:r>
              <a:rPr lang="en-GB" sz="1400" dirty="0" smtClean="0">
                <a:solidFill>
                  <a:schemeClr val="bg1"/>
                </a:solidFill>
              </a:rPr>
              <a:t>2015</a:t>
            </a:r>
            <a:endParaRPr kumimoji="0" lang="en-GB" sz="1400" b="0" i="0" u="none" strike="noStrike" cap="none" normalizeH="0" baseline="0" dirty="0" smtClean="0">
              <a:ln>
                <a:noFill/>
              </a:ln>
              <a:solidFill>
                <a:schemeClr val="bg1"/>
              </a:solidFill>
              <a:effectLst/>
              <a:latin typeface="Verdana" pitchFamily="34" charset="0"/>
            </a:endParaRPr>
          </a:p>
        </p:txBody>
      </p:sp>
      <p:sp>
        <p:nvSpPr>
          <p:cNvPr id="10" name="Right Arrow 9"/>
          <p:cNvSpPr/>
          <p:nvPr/>
        </p:nvSpPr>
        <p:spPr bwMode="auto">
          <a:xfrm rot="16200000">
            <a:off x="5708695" y="2983809"/>
            <a:ext cx="1038979" cy="1353298"/>
          </a:xfrm>
          <a:prstGeom prst="rightArrow">
            <a:avLst/>
          </a:prstGeom>
          <a:solidFill>
            <a:srgbClr val="003478"/>
          </a:solidFill>
          <a:ln>
            <a:noFill/>
          </a:ln>
          <a:effectLst/>
          <a:extLst/>
        </p:spPr>
        <p:txBody>
          <a:bodyPr rot="0" spcFirstLastPara="0" vertOverflow="overflow" horzOverflow="overflow" vert="vert" wrap="square" lIns="36000" tIns="36000" rIns="36000" bIns="36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mj-lt"/>
              </a:rPr>
              <a:t>4%</a:t>
            </a:r>
          </a:p>
          <a:p>
            <a:pPr marL="0"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mj-lt"/>
              </a:rPr>
              <a:t> per annum</a:t>
            </a:r>
          </a:p>
        </p:txBody>
      </p:sp>
    </p:spTree>
    <p:extLst>
      <p:ext uri="{BB962C8B-B14F-4D97-AF65-F5344CB8AC3E}">
        <p14:creationId xmlns:p14="http://schemas.microsoft.com/office/powerpoint/2010/main" val="21233221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6562725" cy="1143000"/>
          </a:xfrm>
        </p:spPr>
        <p:txBody>
          <a:bodyPr/>
          <a:lstStyle/>
          <a:p>
            <a:r>
              <a:rPr lang="en-GB" sz="2300" dirty="0" err="1" smtClean="0"/>
              <a:t>infoDev’s</a:t>
            </a:r>
            <a:r>
              <a:rPr lang="en-GB" sz="2300" dirty="0" smtClean="0"/>
              <a:t> Climate Technology Program is </a:t>
            </a:r>
            <a:r>
              <a:rPr lang="en-GB" sz="2300" dirty="0"/>
              <a:t>helping developing countries seize </a:t>
            </a:r>
            <a:r>
              <a:rPr lang="en-GB" sz="2300" dirty="0" smtClean="0"/>
              <a:t>this </a:t>
            </a:r>
            <a:r>
              <a:rPr lang="en-GB" sz="2300" dirty="0"/>
              <a:t>opportunity</a:t>
            </a:r>
          </a:p>
        </p:txBody>
      </p:sp>
      <p:sp>
        <p:nvSpPr>
          <p:cNvPr id="3" name="Content Placeholder 2"/>
          <p:cNvSpPr>
            <a:spLocks noGrp="1"/>
          </p:cNvSpPr>
          <p:nvPr>
            <p:ph idx="1"/>
          </p:nvPr>
        </p:nvSpPr>
        <p:spPr>
          <a:xfrm>
            <a:off x="302840" y="1340768"/>
            <a:ext cx="8229600" cy="4536504"/>
          </a:xfrm>
        </p:spPr>
        <p:txBody>
          <a:bodyPr/>
          <a:lstStyle/>
          <a:p>
            <a:pPr marL="285750" lvl="2" indent="-285750">
              <a:buSzPct val="75000"/>
              <a:buFont typeface="Wingdings" pitchFamily="2" charset="2"/>
              <a:buChar char="Ø"/>
              <a:defRPr/>
            </a:pPr>
            <a:r>
              <a:rPr lang="en-GB" dirty="0" err="1" smtClean="0">
                <a:solidFill>
                  <a:schemeClr val="tx1"/>
                </a:solidFill>
              </a:rPr>
              <a:t>infoDev’s</a:t>
            </a:r>
            <a:r>
              <a:rPr lang="en-GB" dirty="0" smtClean="0">
                <a:solidFill>
                  <a:schemeClr val="tx1"/>
                </a:solidFill>
              </a:rPr>
              <a:t> Climate Technology Program (CTP) seeks to support countries in moving towards a green economy</a:t>
            </a:r>
          </a:p>
          <a:p>
            <a:pPr marL="285750" lvl="2" indent="-285750">
              <a:buSzPct val="75000"/>
              <a:buFont typeface="Wingdings" pitchFamily="2" charset="2"/>
              <a:buChar char="Ø"/>
              <a:defRPr/>
            </a:pPr>
            <a:endParaRPr lang="en-GB" dirty="0" smtClean="0">
              <a:solidFill>
                <a:schemeClr val="tx1"/>
              </a:solidFill>
            </a:endParaRPr>
          </a:p>
          <a:p>
            <a:pPr marL="285750" lvl="2" indent="-285750">
              <a:buSzPct val="75000"/>
              <a:buFont typeface="Wingdings" pitchFamily="2" charset="2"/>
              <a:buChar char="Ø"/>
              <a:defRPr/>
            </a:pPr>
            <a:r>
              <a:rPr lang="en-GB" dirty="0" smtClean="0">
                <a:solidFill>
                  <a:schemeClr val="tx1"/>
                </a:solidFill>
              </a:rPr>
              <a:t>SMEs are key engines of growth in the </a:t>
            </a:r>
            <a:r>
              <a:rPr lang="en-GB" dirty="0" err="1" smtClean="0">
                <a:solidFill>
                  <a:schemeClr val="tx1"/>
                </a:solidFill>
              </a:rPr>
              <a:t>cleantech</a:t>
            </a:r>
            <a:r>
              <a:rPr lang="en-GB" dirty="0" smtClean="0">
                <a:solidFill>
                  <a:schemeClr val="tx1"/>
                </a:solidFill>
              </a:rPr>
              <a:t> sector in the developed world but the size of the opportunity for SMEs is not well understood in developing countries</a:t>
            </a:r>
          </a:p>
          <a:p>
            <a:pPr marL="285750" lvl="2" indent="-285750">
              <a:buSzPct val="75000"/>
              <a:buFont typeface="Wingdings" pitchFamily="2" charset="2"/>
              <a:buChar char="Ø"/>
              <a:defRPr/>
            </a:pPr>
            <a:endParaRPr lang="en-GB" dirty="0" smtClean="0">
              <a:solidFill>
                <a:schemeClr val="tx1"/>
              </a:solidFill>
            </a:endParaRPr>
          </a:p>
          <a:p>
            <a:pPr marL="285750" lvl="2" indent="-285750">
              <a:buSzPct val="75000"/>
              <a:buFont typeface="Wingdings" pitchFamily="2" charset="2"/>
              <a:buChar char="Ø"/>
              <a:defRPr/>
            </a:pPr>
            <a:r>
              <a:rPr lang="en-GB" dirty="0" smtClean="0">
                <a:solidFill>
                  <a:schemeClr val="tx1"/>
                </a:solidFill>
              </a:rPr>
              <a:t>The CTP has commissioned the Carbon Trust to undertake a study to </a:t>
            </a:r>
            <a:r>
              <a:rPr lang="en-US" dirty="0" smtClean="0">
                <a:solidFill>
                  <a:schemeClr val="tx1"/>
                </a:solidFill>
                <a:sym typeface="Wingdings" pitchFamily="2" charset="2"/>
              </a:rPr>
              <a:t>determine the opportunity for </a:t>
            </a:r>
            <a:r>
              <a:rPr lang="en-US" dirty="0" err="1" smtClean="0">
                <a:solidFill>
                  <a:schemeClr val="tx1"/>
                </a:solidFill>
                <a:sym typeface="Wingdings" pitchFamily="2" charset="2"/>
              </a:rPr>
              <a:t>cleantech</a:t>
            </a:r>
            <a:r>
              <a:rPr lang="en-US" dirty="0" smtClean="0">
                <a:solidFill>
                  <a:schemeClr val="tx1"/>
                </a:solidFill>
                <a:sym typeface="Wingdings" pitchFamily="2" charset="2"/>
              </a:rPr>
              <a:t> SMEs to achieve green growth objectives through the creation of new revenue streams, innovation and job creation</a:t>
            </a:r>
          </a:p>
          <a:p>
            <a:pPr marL="285750" lvl="2" indent="-285750">
              <a:buSzPct val="75000"/>
              <a:buFont typeface="Wingdings" pitchFamily="2" charset="2"/>
              <a:buChar char="Ø"/>
              <a:defRPr/>
            </a:pPr>
            <a:endParaRPr lang="en-US" dirty="0" smtClean="0">
              <a:solidFill>
                <a:schemeClr val="tx1"/>
              </a:solidFill>
              <a:sym typeface="Wingdings" pitchFamily="2" charset="2"/>
            </a:endParaRPr>
          </a:p>
          <a:p>
            <a:pPr marL="285750" lvl="2" indent="-285750">
              <a:buSzPct val="75000"/>
              <a:buFont typeface="Wingdings" pitchFamily="2" charset="2"/>
              <a:buChar char="Ø"/>
              <a:defRPr/>
            </a:pPr>
            <a:endParaRPr lang="en-US" dirty="0">
              <a:solidFill>
                <a:schemeClr val="tx1"/>
              </a:solidFill>
              <a:sym typeface="Wingdings" pitchFamily="2" charset="2"/>
            </a:endParaRPr>
          </a:p>
          <a:p>
            <a:pPr marL="285750" lvl="2" indent="-285750">
              <a:buSzPct val="75000"/>
              <a:buFont typeface="Wingdings" pitchFamily="2" charset="2"/>
              <a:buChar char="Ø"/>
              <a:defRPr/>
            </a:pPr>
            <a:endParaRPr lang="en-US" dirty="0" smtClean="0">
              <a:solidFill>
                <a:schemeClr val="tx1"/>
              </a:solidFill>
              <a:sym typeface="Wingdings" pitchFamily="2" charset="2"/>
            </a:endParaRPr>
          </a:p>
          <a:p>
            <a:pPr marL="285750" lvl="2" indent="-285750">
              <a:buSzPct val="75000"/>
              <a:buFont typeface="Wingdings" pitchFamily="2" charset="2"/>
              <a:buChar char="Ø"/>
              <a:defRPr/>
            </a:pPr>
            <a:endParaRPr lang="en-US" dirty="0" smtClean="0">
              <a:solidFill>
                <a:schemeClr val="tx1"/>
              </a:solidFill>
              <a:sym typeface="Wingdings" pitchFamily="2" charset="2"/>
            </a:endParaRPr>
          </a:p>
          <a:p>
            <a:pPr marL="285750" lvl="2" indent="-285750">
              <a:buSzPct val="75000"/>
              <a:buFont typeface="Wingdings" pitchFamily="2" charset="2"/>
              <a:buChar char="Ø"/>
              <a:defRPr/>
            </a:pPr>
            <a:r>
              <a:rPr lang="en-US" dirty="0" smtClean="0">
                <a:solidFill>
                  <a:schemeClr val="tx1"/>
                </a:solidFill>
                <a:sym typeface="Wingdings" pitchFamily="2" charset="2"/>
              </a:rPr>
              <a:t>This presentation shares some of the early findings of our study focusing on the size of the market opportunity in renewable energy</a:t>
            </a:r>
            <a:endParaRPr lang="en-GB" dirty="0" smtClean="0">
              <a:solidFill>
                <a:schemeClr val="tx1"/>
              </a:solidFill>
            </a:endParaRPr>
          </a:p>
          <a:p>
            <a:pPr marL="285750" lvl="2" indent="-285750">
              <a:buSzPct val="75000"/>
              <a:buFont typeface="Wingdings" pitchFamily="2" charset="2"/>
              <a:buChar char="Ø"/>
              <a:defRPr/>
            </a:pPr>
            <a:endParaRPr lang="en-GB" dirty="0">
              <a:solidFill>
                <a:schemeClr val="tx1"/>
              </a:solidFill>
            </a:endParaRPr>
          </a:p>
        </p:txBody>
      </p:sp>
      <p:sp>
        <p:nvSpPr>
          <p:cNvPr id="4" name="Slide Number Placeholder 3"/>
          <p:cNvSpPr>
            <a:spLocks noGrp="1"/>
          </p:cNvSpPr>
          <p:nvPr>
            <p:ph type="sldNum" sz="quarter" idx="12"/>
          </p:nvPr>
        </p:nvSpPr>
        <p:spPr/>
        <p:txBody>
          <a:bodyPr/>
          <a:lstStyle/>
          <a:p>
            <a:fld id="{F02067B5-BB61-425A-ADF9-C80F01E8B2C9}" type="slidenum">
              <a:rPr lang="en-GB" smtClean="0"/>
              <a:t>3</a:t>
            </a:fld>
            <a:endParaRPr lang="en-GB"/>
          </a:p>
        </p:txBody>
      </p:sp>
      <p:sp>
        <p:nvSpPr>
          <p:cNvPr id="5" name="TextBox 5"/>
          <p:cNvSpPr txBox="1"/>
          <p:nvPr/>
        </p:nvSpPr>
        <p:spPr>
          <a:xfrm>
            <a:off x="554008" y="4824876"/>
            <a:ext cx="1011401"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rtl="0" eaLnBrk="1" fontAlgn="base" latinLnBrk="0" hangingPunct="1">
              <a:lnSpc>
                <a:spcPct val="100000"/>
              </a:lnSpc>
              <a:spcBef>
                <a:spcPts val="300"/>
              </a:spcBef>
              <a:spcAft>
                <a:spcPct val="0"/>
              </a:spcAft>
              <a:buClr>
                <a:srgbClr val="80C437"/>
              </a:buClr>
              <a:buSzPct val="125000"/>
              <a:tabLst/>
            </a:pPr>
            <a:r>
              <a:rPr kumimoji="0" lang="en-GB" sz="1000" b="0" i="0" u="none" strike="noStrike" kern="0" cap="none" spc="0" normalizeH="0" baseline="0" noProof="0" dirty="0" smtClean="0">
                <a:ln>
                  <a:noFill/>
                </a:ln>
                <a:solidFill>
                  <a:srgbClr val="002A6C"/>
                </a:solidFill>
                <a:effectLst/>
                <a:uLnTx/>
                <a:uFillTx/>
                <a:latin typeface="+mn-lt"/>
                <a:ea typeface="+mn-ea"/>
                <a:cs typeface="+mn-cs"/>
              </a:rPr>
              <a:t>Renewables</a:t>
            </a:r>
          </a:p>
        </p:txBody>
      </p:sp>
      <p:sp>
        <p:nvSpPr>
          <p:cNvPr id="6" name="TextBox 14"/>
          <p:cNvSpPr txBox="1"/>
          <p:nvPr/>
        </p:nvSpPr>
        <p:spPr>
          <a:xfrm>
            <a:off x="7410028" y="4838963"/>
            <a:ext cx="83438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rtl="0" eaLnBrk="1" fontAlgn="base" latinLnBrk="0" hangingPunct="1">
              <a:lnSpc>
                <a:spcPct val="100000"/>
              </a:lnSpc>
              <a:spcBef>
                <a:spcPts val="300"/>
              </a:spcBef>
              <a:spcAft>
                <a:spcPct val="0"/>
              </a:spcAft>
              <a:buClr>
                <a:srgbClr val="80C437"/>
              </a:buClr>
              <a:buSzPct val="125000"/>
              <a:tabLst/>
            </a:pPr>
            <a:r>
              <a:rPr kumimoji="0" lang="en-GB" sz="1000" b="0" i="0" u="none" strike="noStrike" kern="0" cap="none" spc="0" normalizeH="0" baseline="0" noProof="0" dirty="0" smtClean="0">
                <a:ln>
                  <a:noFill/>
                </a:ln>
                <a:solidFill>
                  <a:srgbClr val="002A6C"/>
                </a:solidFill>
                <a:effectLst/>
                <a:uLnTx/>
                <a:uFillTx/>
                <a:latin typeface="+mn-lt"/>
                <a:ea typeface="+mn-ea"/>
                <a:cs typeface="+mn-cs"/>
              </a:rPr>
              <a:t>Transport</a:t>
            </a:r>
          </a:p>
        </p:txBody>
      </p:sp>
      <p:sp>
        <p:nvSpPr>
          <p:cNvPr id="7" name="TextBox 16"/>
          <p:cNvSpPr txBox="1"/>
          <p:nvPr/>
        </p:nvSpPr>
        <p:spPr>
          <a:xfrm>
            <a:off x="1562120" y="4834813"/>
            <a:ext cx="11658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rtl="0" eaLnBrk="1" fontAlgn="base" latinLnBrk="0" hangingPunct="1">
              <a:lnSpc>
                <a:spcPct val="100000"/>
              </a:lnSpc>
              <a:spcBef>
                <a:spcPts val="300"/>
              </a:spcBef>
              <a:spcAft>
                <a:spcPct val="0"/>
              </a:spcAft>
              <a:buClr>
                <a:srgbClr val="80C437"/>
              </a:buClr>
              <a:buSzPct val="125000"/>
              <a:tabLst/>
            </a:pPr>
            <a:r>
              <a:rPr kumimoji="0" lang="en-GB" sz="1000" b="0" i="0" u="none" strike="noStrike" kern="0" cap="none" spc="0" normalizeH="0" baseline="0" noProof="0" dirty="0" smtClean="0">
                <a:ln>
                  <a:noFill/>
                </a:ln>
                <a:solidFill>
                  <a:srgbClr val="002A6C"/>
                </a:solidFill>
                <a:effectLst/>
                <a:uLnTx/>
                <a:uFillTx/>
                <a:latin typeface="+mn-lt"/>
                <a:ea typeface="+mn-ea"/>
                <a:cs typeface="+mn-cs"/>
              </a:rPr>
              <a:t>Water</a:t>
            </a:r>
          </a:p>
        </p:txBody>
      </p:sp>
      <p:sp>
        <p:nvSpPr>
          <p:cNvPr id="8" name="TextBox 18"/>
          <p:cNvSpPr txBox="1"/>
          <p:nvPr/>
        </p:nvSpPr>
        <p:spPr>
          <a:xfrm>
            <a:off x="3707904" y="4829090"/>
            <a:ext cx="1107091"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rtl="0" eaLnBrk="1" fontAlgn="base" latinLnBrk="0" hangingPunct="1">
              <a:lnSpc>
                <a:spcPct val="100000"/>
              </a:lnSpc>
              <a:spcBef>
                <a:spcPts val="300"/>
              </a:spcBef>
              <a:spcAft>
                <a:spcPct val="0"/>
              </a:spcAft>
              <a:buClr>
                <a:srgbClr val="80C437"/>
              </a:buClr>
              <a:buSzPct val="125000"/>
              <a:tabLst/>
            </a:pPr>
            <a:r>
              <a:rPr kumimoji="0" lang="en-GB" sz="1000" b="0" i="0" u="none" strike="noStrike" kern="0" cap="none" spc="0" normalizeH="0" baseline="0" noProof="0" dirty="0" smtClean="0">
                <a:ln>
                  <a:noFill/>
                </a:ln>
                <a:solidFill>
                  <a:srgbClr val="002A6C"/>
                </a:solidFill>
                <a:effectLst/>
                <a:uLnTx/>
                <a:uFillTx/>
                <a:latin typeface="+mn-lt"/>
                <a:ea typeface="+mn-ea"/>
                <a:cs typeface="+mn-cs"/>
              </a:rPr>
              <a:t>Climate smart agriculture</a:t>
            </a:r>
          </a:p>
        </p:txBody>
      </p:sp>
      <p:sp>
        <p:nvSpPr>
          <p:cNvPr id="9" name="TextBox 20"/>
          <p:cNvSpPr txBox="1"/>
          <p:nvPr/>
        </p:nvSpPr>
        <p:spPr>
          <a:xfrm>
            <a:off x="4788024" y="4869160"/>
            <a:ext cx="1220581"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rtl="0" eaLnBrk="1" fontAlgn="base" latinLnBrk="0" hangingPunct="1">
              <a:lnSpc>
                <a:spcPct val="100000"/>
              </a:lnSpc>
              <a:spcBef>
                <a:spcPts val="300"/>
              </a:spcBef>
              <a:spcAft>
                <a:spcPct val="0"/>
              </a:spcAft>
              <a:buClr>
                <a:srgbClr val="80C437"/>
              </a:buClr>
              <a:buSzPct val="125000"/>
              <a:tabLst/>
            </a:pPr>
            <a:r>
              <a:rPr kumimoji="0" lang="en-GB" sz="1000" b="0" i="0" u="none" strike="noStrike" kern="0" cap="none" spc="0" normalizeH="0" baseline="0" noProof="0" dirty="0" smtClean="0">
                <a:ln>
                  <a:noFill/>
                </a:ln>
                <a:solidFill>
                  <a:srgbClr val="002A6C"/>
                </a:solidFill>
                <a:effectLst/>
                <a:uLnTx/>
                <a:uFillTx/>
              </a:rPr>
              <a:t>Energy </a:t>
            </a:r>
            <a:r>
              <a:rPr lang="en-GB" sz="1000" kern="0" dirty="0" smtClean="0">
                <a:solidFill>
                  <a:srgbClr val="002A6C"/>
                </a:solidFill>
              </a:rPr>
              <a:t>efficiency</a:t>
            </a:r>
            <a:endParaRPr kumimoji="0" lang="en-GB" sz="1000" b="0" i="0" u="none" strike="noStrike" kern="0" cap="none" spc="0" normalizeH="0" baseline="0" noProof="0" dirty="0" smtClean="0">
              <a:ln>
                <a:noFill/>
              </a:ln>
              <a:solidFill>
                <a:srgbClr val="002A6C"/>
              </a:solidFill>
              <a:effectLst/>
              <a:uLnTx/>
              <a:uFillTx/>
            </a:endParaRPr>
          </a:p>
        </p:txBody>
      </p:sp>
      <p:pic>
        <p:nvPicPr>
          <p:cNvPr id="10" name="Picture 9" descr="http://littlegreenblog.com/wp-content/uploads/2013/03/renewable-energy-solar-turbi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4081030"/>
            <a:ext cx="1011401" cy="63561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ttps://encrypted-tbn2.gstatic.com/images?q=tbn:ANd9GcTAYqEsCzuAGLYFXW2rcxdjxY2KheWZBCatp66fXw33lRSBGfi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75021" y="4083825"/>
            <a:ext cx="1141395" cy="64131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ttp://images.doityourself.com/sequoia-images/450x300/231/turn-wastewater-into-drinking-water-23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61482" y="4077072"/>
            <a:ext cx="959359" cy="63957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http://alcester-fairtrade-town.org.uk/resources/Irene+Kijara+Tea+Farmer+Uganda+copyright+Simon+Rawles.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142" t="3345" r="8371" b="10217"/>
          <a:stretch/>
        </p:blipFill>
        <p:spPr bwMode="auto">
          <a:xfrm>
            <a:off x="3779912" y="4043691"/>
            <a:ext cx="994696" cy="65512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http://www.instablogsimages.com/1/2011/08/25/building_energy_efficient_home_emw9v.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60032" y="4050807"/>
            <a:ext cx="1044571" cy="68342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6"/>
          <p:cNvSpPr txBox="1"/>
          <p:nvPr/>
        </p:nvSpPr>
        <p:spPr>
          <a:xfrm>
            <a:off x="2614107" y="4838963"/>
            <a:ext cx="11658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rtl="0" eaLnBrk="1" fontAlgn="base" latinLnBrk="0" hangingPunct="1">
              <a:lnSpc>
                <a:spcPct val="100000"/>
              </a:lnSpc>
              <a:spcBef>
                <a:spcPts val="300"/>
              </a:spcBef>
              <a:spcAft>
                <a:spcPct val="0"/>
              </a:spcAft>
              <a:buClr>
                <a:srgbClr val="80C437"/>
              </a:buClr>
              <a:buSzPct val="125000"/>
              <a:tabLst/>
            </a:pPr>
            <a:r>
              <a:rPr kumimoji="0" lang="en-GB" sz="1000" b="0" i="0" u="none" strike="noStrike" kern="0" cap="none" spc="0" normalizeH="0" baseline="0" noProof="0" dirty="0" smtClean="0">
                <a:ln>
                  <a:noFill/>
                </a:ln>
                <a:solidFill>
                  <a:srgbClr val="002A6C"/>
                </a:solidFill>
                <a:effectLst/>
                <a:uLnTx/>
                <a:uFillTx/>
                <a:latin typeface="+mn-lt"/>
                <a:ea typeface="+mn-ea"/>
                <a:cs typeface="+mn-cs"/>
              </a:rPr>
              <a:t>Waste</a:t>
            </a:r>
          </a:p>
        </p:txBody>
      </p:sp>
      <p:pic>
        <p:nvPicPr>
          <p:cNvPr id="2050" name="Picture 2" descr="https://encrypted-tbn2.gstatic.com/images?q=tbn:ANd9GcSMMc-Ms9MWdwcm6fUVcg9eUYGCKFZBZT3x478iK0zJH-EdtCUfAQ"/>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94556" y="4050807"/>
            <a:ext cx="1013348" cy="67433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encrypted-tbn1.gstatic.com/images?q=tbn:ANd9GcQKdq_4zUmo5Wdg3l5x2U7Nt9upGIL5rFSBNVMxO0PEyNjF8FUui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2160" y="4073034"/>
            <a:ext cx="1080120" cy="66120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0"/>
          <p:cNvSpPr txBox="1"/>
          <p:nvPr/>
        </p:nvSpPr>
        <p:spPr>
          <a:xfrm>
            <a:off x="5903706" y="4838963"/>
            <a:ext cx="1271315"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rtl="0" eaLnBrk="1" fontAlgn="base" latinLnBrk="0" hangingPunct="1">
              <a:lnSpc>
                <a:spcPct val="100000"/>
              </a:lnSpc>
              <a:spcBef>
                <a:spcPts val="300"/>
              </a:spcBef>
              <a:spcAft>
                <a:spcPct val="0"/>
              </a:spcAft>
              <a:buClr>
                <a:srgbClr val="80C437"/>
              </a:buClr>
              <a:buSzPct val="125000"/>
              <a:tabLst/>
            </a:pPr>
            <a:r>
              <a:rPr lang="en-GB" sz="1000" kern="0" dirty="0" smtClean="0">
                <a:solidFill>
                  <a:srgbClr val="002A6C"/>
                </a:solidFill>
              </a:rPr>
              <a:t>Improved building design</a:t>
            </a:r>
            <a:endParaRPr kumimoji="0" lang="en-GB" sz="1000" b="0" i="0" u="none" strike="noStrike" kern="0" cap="none" spc="0" normalizeH="0" baseline="0" noProof="0" dirty="0" smtClean="0">
              <a:ln>
                <a:noFill/>
              </a:ln>
              <a:solidFill>
                <a:srgbClr val="002A6C"/>
              </a:solidFill>
              <a:effectLst/>
              <a:uLnTx/>
              <a:uFillTx/>
            </a:endParaRPr>
          </a:p>
        </p:txBody>
      </p:sp>
    </p:spTree>
    <p:extLst>
      <p:ext uri="{BB962C8B-B14F-4D97-AF65-F5344CB8AC3E}">
        <p14:creationId xmlns:p14="http://schemas.microsoft.com/office/powerpoint/2010/main" val="2423303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453"/>
          <p:cNvGrpSpPr>
            <a:grpSpLocks/>
          </p:cNvGrpSpPr>
          <p:nvPr/>
        </p:nvGrpSpPr>
        <p:grpSpPr bwMode="auto">
          <a:xfrm>
            <a:off x="6372200" y="1916832"/>
            <a:ext cx="1003300" cy="1473200"/>
            <a:chOff x="2201" y="1250"/>
            <a:chExt cx="133" cy="193"/>
          </a:xfrm>
          <a:solidFill>
            <a:srgbClr val="00B050"/>
          </a:solidFill>
        </p:grpSpPr>
        <p:sp>
          <p:nvSpPr>
            <p:cNvPr id="26" name="Freeform 454"/>
            <p:cNvSpPr>
              <a:spLocks/>
            </p:cNvSpPr>
            <p:nvPr/>
          </p:nvSpPr>
          <p:spPr bwMode="auto">
            <a:xfrm>
              <a:off x="2234" y="1250"/>
              <a:ext cx="100" cy="193"/>
            </a:xfrm>
            <a:custGeom>
              <a:avLst/>
              <a:gdLst>
                <a:gd name="T0" fmla="*/ 130504 w 24"/>
                <a:gd name="T1" fmla="*/ 690078 h 47"/>
                <a:gd name="T2" fmla="*/ 89200 w 24"/>
                <a:gd name="T3" fmla="*/ 651445 h 47"/>
                <a:gd name="T4" fmla="*/ 219758 w 24"/>
                <a:gd name="T5" fmla="*/ 570976 h 47"/>
                <a:gd name="T6" fmla="*/ 198350 w 24"/>
                <a:gd name="T7" fmla="*/ 493916 h 47"/>
                <a:gd name="T8" fmla="*/ 173317 w 24"/>
                <a:gd name="T9" fmla="*/ 431946 h 47"/>
                <a:gd name="T10" fmla="*/ 67846 w 24"/>
                <a:gd name="T11" fmla="*/ 431946 h 47"/>
                <a:gd name="T12" fmla="*/ 89200 w 24"/>
                <a:gd name="T13" fmla="*/ 316438 h 47"/>
                <a:gd name="T14" fmla="*/ 21408 w 24"/>
                <a:gd name="T15" fmla="*/ 354870 h 47"/>
                <a:gd name="T16" fmla="*/ 0 w 24"/>
                <a:gd name="T17" fmla="*/ 254468 h 47"/>
                <a:gd name="T18" fmla="*/ 0 w 24"/>
                <a:gd name="T19" fmla="*/ 158642 h 47"/>
                <a:gd name="T20" fmla="*/ 21408 w 24"/>
                <a:gd name="T21" fmla="*/ 77060 h 47"/>
                <a:gd name="T22" fmla="*/ 110608 w 24"/>
                <a:gd name="T23" fmla="*/ 0 h 47"/>
                <a:gd name="T24" fmla="*/ 173317 w 24"/>
                <a:gd name="T25" fmla="*/ 18766 h 47"/>
                <a:gd name="T26" fmla="*/ 151908 w 24"/>
                <a:gd name="T27" fmla="*/ 120280 h 47"/>
                <a:gd name="T28" fmla="*/ 282692 w 24"/>
                <a:gd name="T29" fmla="*/ 120280 h 47"/>
                <a:gd name="T30" fmla="*/ 241113 w 24"/>
                <a:gd name="T31" fmla="*/ 216107 h 47"/>
                <a:gd name="T32" fmla="*/ 198350 w 24"/>
                <a:gd name="T33" fmla="*/ 297672 h 47"/>
                <a:gd name="T34" fmla="*/ 282692 w 24"/>
                <a:gd name="T35" fmla="*/ 335208 h 47"/>
                <a:gd name="T36" fmla="*/ 371667 w 24"/>
                <a:gd name="T37" fmla="*/ 475150 h 47"/>
                <a:gd name="T38" fmla="*/ 413263 w 24"/>
                <a:gd name="T39" fmla="*/ 570976 h 47"/>
                <a:gd name="T40" fmla="*/ 413263 w 24"/>
                <a:gd name="T41" fmla="*/ 628108 h 47"/>
                <a:gd name="T42" fmla="*/ 502467 w 24"/>
                <a:gd name="T43" fmla="*/ 628108 h 47"/>
                <a:gd name="T44" fmla="*/ 481042 w 24"/>
                <a:gd name="T45" fmla="*/ 767154 h 47"/>
                <a:gd name="T46" fmla="*/ 523871 w 24"/>
                <a:gd name="T47" fmla="*/ 785904 h 47"/>
                <a:gd name="T48" fmla="*/ 371667 w 24"/>
                <a:gd name="T49" fmla="*/ 848785 h 47"/>
                <a:gd name="T50" fmla="*/ 241113 w 24"/>
                <a:gd name="T51" fmla="*/ 867551 h 47"/>
                <a:gd name="T52" fmla="*/ 173317 w 24"/>
                <a:gd name="T53" fmla="*/ 887418 h 47"/>
                <a:gd name="T54" fmla="*/ 89200 w 24"/>
                <a:gd name="T55" fmla="*/ 887418 h 47"/>
                <a:gd name="T56" fmla="*/ 21408 w 24"/>
                <a:gd name="T57" fmla="*/ 906184 h 47"/>
                <a:gd name="T58" fmla="*/ 110608 w 24"/>
                <a:gd name="T59" fmla="*/ 824266 h 47"/>
                <a:gd name="T60" fmla="*/ 130504 w 24"/>
                <a:gd name="T61" fmla="*/ 748384 h 47"/>
                <a:gd name="T62" fmla="*/ 67846 w 24"/>
                <a:gd name="T63" fmla="*/ 728505 h 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 h="47">
                  <a:moveTo>
                    <a:pt x="3" y="37"/>
                  </a:moveTo>
                  <a:cubicBezTo>
                    <a:pt x="6" y="35"/>
                    <a:pt x="6" y="35"/>
                    <a:pt x="6" y="35"/>
                  </a:cubicBezTo>
                  <a:cubicBezTo>
                    <a:pt x="6" y="33"/>
                    <a:pt x="6" y="33"/>
                    <a:pt x="6" y="33"/>
                  </a:cubicBezTo>
                  <a:cubicBezTo>
                    <a:pt x="4" y="33"/>
                    <a:pt x="4" y="33"/>
                    <a:pt x="4" y="33"/>
                  </a:cubicBezTo>
                  <a:cubicBezTo>
                    <a:pt x="6" y="30"/>
                    <a:pt x="6" y="30"/>
                    <a:pt x="6" y="30"/>
                  </a:cubicBezTo>
                  <a:cubicBezTo>
                    <a:pt x="10" y="29"/>
                    <a:pt x="10" y="29"/>
                    <a:pt x="10" y="29"/>
                  </a:cubicBezTo>
                  <a:cubicBezTo>
                    <a:pt x="9" y="26"/>
                    <a:pt x="9" y="26"/>
                    <a:pt x="9" y="26"/>
                  </a:cubicBezTo>
                  <a:cubicBezTo>
                    <a:pt x="9" y="25"/>
                    <a:pt x="9" y="25"/>
                    <a:pt x="9" y="25"/>
                  </a:cubicBezTo>
                  <a:cubicBezTo>
                    <a:pt x="8" y="23"/>
                    <a:pt x="8" y="23"/>
                    <a:pt x="8" y="23"/>
                  </a:cubicBezTo>
                  <a:cubicBezTo>
                    <a:pt x="8" y="22"/>
                    <a:pt x="8" y="22"/>
                    <a:pt x="8" y="22"/>
                  </a:cubicBezTo>
                  <a:cubicBezTo>
                    <a:pt x="5" y="22"/>
                    <a:pt x="5" y="22"/>
                    <a:pt x="5" y="22"/>
                  </a:cubicBezTo>
                  <a:cubicBezTo>
                    <a:pt x="3" y="22"/>
                    <a:pt x="3" y="22"/>
                    <a:pt x="3" y="22"/>
                  </a:cubicBezTo>
                  <a:cubicBezTo>
                    <a:pt x="3" y="20"/>
                    <a:pt x="3" y="20"/>
                    <a:pt x="3" y="20"/>
                  </a:cubicBezTo>
                  <a:cubicBezTo>
                    <a:pt x="4" y="16"/>
                    <a:pt x="4" y="16"/>
                    <a:pt x="4" y="16"/>
                  </a:cubicBezTo>
                  <a:cubicBezTo>
                    <a:pt x="2" y="16"/>
                    <a:pt x="2" y="16"/>
                    <a:pt x="2" y="16"/>
                  </a:cubicBezTo>
                  <a:cubicBezTo>
                    <a:pt x="1" y="18"/>
                    <a:pt x="1" y="18"/>
                    <a:pt x="1" y="18"/>
                  </a:cubicBezTo>
                  <a:cubicBezTo>
                    <a:pt x="1" y="18"/>
                    <a:pt x="0" y="17"/>
                    <a:pt x="0" y="16"/>
                  </a:cubicBezTo>
                  <a:cubicBezTo>
                    <a:pt x="0" y="15"/>
                    <a:pt x="0" y="13"/>
                    <a:pt x="0" y="13"/>
                  </a:cubicBezTo>
                  <a:cubicBezTo>
                    <a:pt x="0" y="11"/>
                    <a:pt x="0" y="11"/>
                    <a:pt x="0" y="11"/>
                  </a:cubicBezTo>
                  <a:cubicBezTo>
                    <a:pt x="0" y="8"/>
                    <a:pt x="0" y="8"/>
                    <a:pt x="0" y="8"/>
                  </a:cubicBezTo>
                  <a:cubicBezTo>
                    <a:pt x="0" y="6"/>
                    <a:pt x="0" y="6"/>
                    <a:pt x="0" y="6"/>
                  </a:cubicBezTo>
                  <a:cubicBezTo>
                    <a:pt x="1" y="4"/>
                    <a:pt x="1" y="4"/>
                    <a:pt x="1" y="4"/>
                  </a:cubicBezTo>
                  <a:cubicBezTo>
                    <a:pt x="3" y="0"/>
                    <a:pt x="3" y="0"/>
                    <a:pt x="3" y="0"/>
                  </a:cubicBezTo>
                  <a:cubicBezTo>
                    <a:pt x="5" y="0"/>
                    <a:pt x="5" y="0"/>
                    <a:pt x="5" y="0"/>
                  </a:cubicBezTo>
                  <a:cubicBezTo>
                    <a:pt x="8" y="0"/>
                    <a:pt x="8" y="0"/>
                    <a:pt x="8" y="0"/>
                  </a:cubicBezTo>
                  <a:cubicBezTo>
                    <a:pt x="8" y="1"/>
                    <a:pt x="8" y="1"/>
                    <a:pt x="8" y="1"/>
                  </a:cubicBezTo>
                  <a:cubicBezTo>
                    <a:pt x="6" y="5"/>
                    <a:pt x="6" y="5"/>
                    <a:pt x="6" y="5"/>
                  </a:cubicBezTo>
                  <a:cubicBezTo>
                    <a:pt x="7" y="6"/>
                    <a:pt x="7" y="6"/>
                    <a:pt x="7" y="6"/>
                  </a:cubicBezTo>
                  <a:cubicBezTo>
                    <a:pt x="10" y="5"/>
                    <a:pt x="10" y="5"/>
                    <a:pt x="10" y="5"/>
                  </a:cubicBezTo>
                  <a:cubicBezTo>
                    <a:pt x="13" y="6"/>
                    <a:pt x="13" y="6"/>
                    <a:pt x="13" y="6"/>
                  </a:cubicBezTo>
                  <a:cubicBezTo>
                    <a:pt x="12" y="8"/>
                    <a:pt x="12" y="8"/>
                    <a:pt x="12" y="8"/>
                  </a:cubicBezTo>
                  <a:cubicBezTo>
                    <a:pt x="11" y="11"/>
                    <a:pt x="11" y="11"/>
                    <a:pt x="11" y="11"/>
                  </a:cubicBezTo>
                  <a:cubicBezTo>
                    <a:pt x="9" y="14"/>
                    <a:pt x="9" y="14"/>
                    <a:pt x="9" y="14"/>
                  </a:cubicBezTo>
                  <a:cubicBezTo>
                    <a:pt x="9" y="15"/>
                    <a:pt x="9" y="15"/>
                    <a:pt x="9" y="15"/>
                  </a:cubicBezTo>
                  <a:cubicBezTo>
                    <a:pt x="11" y="16"/>
                    <a:pt x="11" y="16"/>
                    <a:pt x="11" y="16"/>
                  </a:cubicBezTo>
                  <a:cubicBezTo>
                    <a:pt x="13" y="17"/>
                    <a:pt x="13" y="17"/>
                    <a:pt x="13" y="17"/>
                  </a:cubicBezTo>
                  <a:cubicBezTo>
                    <a:pt x="15" y="22"/>
                    <a:pt x="15" y="22"/>
                    <a:pt x="15" y="22"/>
                  </a:cubicBezTo>
                  <a:cubicBezTo>
                    <a:pt x="17" y="24"/>
                    <a:pt x="17" y="24"/>
                    <a:pt x="17" y="24"/>
                  </a:cubicBezTo>
                  <a:cubicBezTo>
                    <a:pt x="20" y="28"/>
                    <a:pt x="20" y="28"/>
                    <a:pt x="20" y="28"/>
                  </a:cubicBezTo>
                  <a:cubicBezTo>
                    <a:pt x="19" y="29"/>
                    <a:pt x="19" y="29"/>
                    <a:pt x="19" y="29"/>
                  </a:cubicBezTo>
                  <a:cubicBezTo>
                    <a:pt x="19" y="30"/>
                    <a:pt x="19" y="30"/>
                    <a:pt x="19" y="30"/>
                  </a:cubicBezTo>
                  <a:cubicBezTo>
                    <a:pt x="19" y="32"/>
                    <a:pt x="19" y="32"/>
                    <a:pt x="19" y="32"/>
                  </a:cubicBezTo>
                  <a:cubicBezTo>
                    <a:pt x="21" y="32"/>
                    <a:pt x="21" y="32"/>
                    <a:pt x="21" y="32"/>
                  </a:cubicBezTo>
                  <a:cubicBezTo>
                    <a:pt x="23" y="32"/>
                    <a:pt x="23" y="32"/>
                    <a:pt x="23" y="32"/>
                  </a:cubicBezTo>
                  <a:cubicBezTo>
                    <a:pt x="24" y="36"/>
                    <a:pt x="24" y="36"/>
                    <a:pt x="24" y="36"/>
                  </a:cubicBezTo>
                  <a:cubicBezTo>
                    <a:pt x="22" y="39"/>
                    <a:pt x="22" y="39"/>
                    <a:pt x="22" y="39"/>
                  </a:cubicBezTo>
                  <a:cubicBezTo>
                    <a:pt x="22" y="40"/>
                    <a:pt x="22" y="40"/>
                    <a:pt x="22" y="40"/>
                  </a:cubicBezTo>
                  <a:cubicBezTo>
                    <a:pt x="24" y="40"/>
                    <a:pt x="24" y="40"/>
                    <a:pt x="24" y="40"/>
                  </a:cubicBezTo>
                  <a:cubicBezTo>
                    <a:pt x="22" y="41"/>
                    <a:pt x="22" y="41"/>
                    <a:pt x="22" y="41"/>
                  </a:cubicBezTo>
                  <a:cubicBezTo>
                    <a:pt x="17" y="43"/>
                    <a:pt x="17" y="43"/>
                    <a:pt x="17" y="43"/>
                  </a:cubicBezTo>
                  <a:cubicBezTo>
                    <a:pt x="14" y="43"/>
                    <a:pt x="14" y="43"/>
                    <a:pt x="14" y="43"/>
                  </a:cubicBezTo>
                  <a:cubicBezTo>
                    <a:pt x="11" y="44"/>
                    <a:pt x="11" y="44"/>
                    <a:pt x="11" y="44"/>
                  </a:cubicBezTo>
                  <a:cubicBezTo>
                    <a:pt x="11" y="44"/>
                    <a:pt x="10" y="43"/>
                    <a:pt x="9" y="43"/>
                  </a:cubicBezTo>
                  <a:cubicBezTo>
                    <a:pt x="9" y="43"/>
                    <a:pt x="8" y="45"/>
                    <a:pt x="8" y="45"/>
                  </a:cubicBezTo>
                  <a:cubicBezTo>
                    <a:pt x="6" y="45"/>
                    <a:pt x="6" y="45"/>
                    <a:pt x="6" y="45"/>
                  </a:cubicBezTo>
                  <a:cubicBezTo>
                    <a:pt x="4" y="45"/>
                    <a:pt x="4" y="45"/>
                    <a:pt x="4" y="45"/>
                  </a:cubicBezTo>
                  <a:cubicBezTo>
                    <a:pt x="3" y="47"/>
                    <a:pt x="3" y="47"/>
                    <a:pt x="3" y="47"/>
                  </a:cubicBezTo>
                  <a:cubicBezTo>
                    <a:pt x="1" y="46"/>
                    <a:pt x="1" y="46"/>
                    <a:pt x="1" y="46"/>
                  </a:cubicBezTo>
                  <a:cubicBezTo>
                    <a:pt x="2" y="44"/>
                    <a:pt x="2" y="44"/>
                    <a:pt x="2" y="44"/>
                  </a:cubicBezTo>
                  <a:cubicBezTo>
                    <a:pt x="5" y="42"/>
                    <a:pt x="5" y="42"/>
                    <a:pt x="5" y="42"/>
                  </a:cubicBezTo>
                  <a:cubicBezTo>
                    <a:pt x="8" y="39"/>
                    <a:pt x="8" y="39"/>
                    <a:pt x="8" y="39"/>
                  </a:cubicBezTo>
                  <a:cubicBezTo>
                    <a:pt x="6" y="38"/>
                    <a:pt x="6" y="38"/>
                    <a:pt x="6" y="38"/>
                  </a:cubicBezTo>
                  <a:cubicBezTo>
                    <a:pt x="4" y="38"/>
                    <a:pt x="4" y="38"/>
                    <a:pt x="4" y="38"/>
                  </a:cubicBezTo>
                  <a:lnTo>
                    <a:pt x="3" y="37"/>
                  </a:lnTo>
                  <a:close/>
                </a:path>
              </a:pathLst>
            </a:custGeom>
            <a:grpFill/>
            <a:ln w="9525">
              <a:solidFill>
                <a:schemeClr val="bg2"/>
              </a:solidFill>
              <a:round/>
              <a:headEnd/>
              <a:tailEnd/>
            </a:ln>
          </p:spPr>
          <p:txBody>
            <a:bodyPr/>
            <a:lstStyle/>
            <a:p>
              <a:pPr>
                <a:defRPr/>
              </a:pPr>
              <a:endParaRPr lang="en-GB"/>
            </a:p>
          </p:txBody>
        </p:sp>
        <p:sp>
          <p:nvSpPr>
            <p:cNvPr id="27" name="Freeform 455"/>
            <p:cNvSpPr>
              <a:spLocks/>
            </p:cNvSpPr>
            <p:nvPr/>
          </p:nvSpPr>
          <p:spPr bwMode="auto">
            <a:xfrm>
              <a:off x="2201" y="1331"/>
              <a:ext cx="34" cy="22"/>
            </a:xfrm>
            <a:custGeom>
              <a:avLst/>
              <a:gdLst>
                <a:gd name="T0" fmla="*/ 24 w 34"/>
                <a:gd name="T1" fmla="*/ 22 h 22"/>
                <a:gd name="T2" fmla="*/ 0 w 34"/>
                <a:gd name="T3" fmla="*/ 18 h 22"/>
                <a:gd name="T4" fmla="*/ 13 w 34"/>
                <a:gd name="T5" fmla="*/ 0 h 22"/>
                <a:gd name="T6" fmla="*/ 27 w 34"/>
                <a:gd name="T7" fmla="*/ 3 h 22"/>
                <a:gd name="T8" fmla="*/ 34 w 34"/>
                <a:gd name="T9" fmla="*/ 15 h 22"/>
                <a:gd name="T10" fmla="*/ 24 w 34"/>
                <a:gd name="T11" fmla="*/ 22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 h="22">
                  <a:moveTo>
                    <a:pt x="24" y="22"/>
                  </a:moveTo>
                  <a:lnTo>
                    <a:pt x="0" y="18"/>
                  </a:lnTo>
                  <a:lnTo>
                    <a:pt x="13" y="0"/>
                  </a:lnTo>
                  <a:lnTo>
                    <a:pt x="27" y="3"/>
                  </a:lnTo>
                  <a:lnTo>
                    <a:pt x="34" y="15"/>
                  </a:lnTo>
                  <a:lnTo>
                    <a:pt x="24" y="22"/>
                  </a:lnTo>
                  <a:close/>
                </a:path>
              </a:pathLst>
            </a:custGeom>
            <a:grpFill/>
            <a:ln w="9525">
              <a:solidFill>
                <a:schemeClr val="bg2"/>
              </a:solidFill>
              <a:round/>
              <a:headEnd/>
              <a:tailEnd/>
            </a:ln>
          </p:spPr>
          <p:txBody>
            <a:bodyPr/>
            <a:lstStyle/>
            <a:p>
              <a:pPr>
                <a:defRPr/>
              </a:pPr>
              <a:endParaRPr lang="en-GB"/>
            </a:p>
          </p:txBody>
        </p:sp>
      </p:grpSp>
      <p:sp>
        <p:nvSpPr>
          <p:cNvPr id="9219" name="Rectangle 2"/>
          <p:cNvSpPr>
            <a:spLocks noGrp="1" noChangeArrowheads="1"/>
          </p:cNvSpPr>
          <p:nvPr>
            <p:ph type="title"/>
          </p:nvPr>
        </p:nvSpPr>
        <p:spPr>
          <a:xfrm>
            <a:off x="323528" y="188640"/>
            <a:ext cx="6562725" cy="1143000"/>
          </a:xfrm>
        </p:spPr>
        <p:txBody>
          <a:bodyPr/>
          <a:lstStyle/>
          <a:p>
            <a:pPr eaLnBrk="1" hangingPunct="1"/>
            <a:r>
              <a:rPr lang="en-GB" sz="2300" dirty="0" smtClean="0"/>
              <a:t>The Carbon Trust has direct experience of the importance of SMEs in the UK’s </a:t>
            </a:r>
            <a:r>
              <a:rPr lang="en-GB" sz="2300" dirty="0" err="1" smtClean="0"/>
              <a:t>cleantech</a:t>
            </a:r>
            <a:r>
              <a:rPr lang="en-GB" sz="2300" dirty="0" smtClean="0"/>
              <a:t> sector</a:t>
            </a:r>
          </a:p>
        </p:txBody>
      </p:sp>
      <p:sp>
        <p:nvSpPr>
          <p:cNvPr id="9230" name="Slide Number Placeholder 2"/>
          <p:cNvSpPr>
            <a:spLocks noGrp="1"/>
          </p:cNvSpPr>
          <p:nvPr>
            <p:ph type="sldNum" sz="quarter" idx="12"/>
          </p:nvPr>
        </p:nvSpPr>
        <p:spPr>
          <a:noFill/>
        </p:spPr>
        <p:txBody>
          <a:bodyPr/>
          <a:lstStyle>
            <a:lvl1pPr eaLnBrk="0" hangingPunct="0">
              <a:defRPr sz="1000">
                <a:solidFill>
                  <a:schemeClr val="tx1"/>
                </a:solidFill>
                <a:latin typeface="Verdana" pitchFamily="34" charset="0"/>
              </a:defRPr>
            </a:lvl1pPr>
            <a:lvl2pPr marL="742950" indent="-285750" eaLnBrk="0" hangingPunct="0">
              <a:defRPr sz="1000">
                <a:solidFill>
                  <a:schemeClr val="tx1"/>
                </a:solidFill>
                <a:latin typeface="Verdana" pitchFamily="34" charset="0"/>
              </a:defRPr>
            </a:lvl2pPr>
            <a:lvl3pPr marL="1143000" indent="-228600" eaLnBrk="0" hangingPunct="0">
              <a:defRPr sz="1000">
                <a:solidFill>
                  <a:schemeClr val="tx1"/>
                </a:solidFill>
                <a:latin typeface="Verdana" pitchFamily="34" charset="0"/>
              </a:defRPr>
            </a:lvl3pPr>
            <a:lvl4pPr marL="1600200" indent="-228600" eaLnBrk="0" hangingPunct="0">
              <a:defRPr sz="1000">
                <a:solidFill>
                  <a:schemeClr val="tx1"/>
                </a:solidFill>
                <a:latin typeface="Verdana" pitchFamily="34" charset="0"/>
              </a:defRPr>
            </a:lvl4pPr>
            <a:lvl5pPr marL="2057400" indent="-228600" eaLnBrk="0" hangingPunct="0">
              <a:defRPr sz="1000">
                <a:solidFill>
                  <a:schemeClr val="tx1"/>
                </a:solidFill>
                <a:latin typeface="Verdana" pitchFamily="34" charset="0"/>
              </a:defRPr>
            </a:lvl5pPr>
            <a:lvl6pPr marL="2514600" indent="-228600" algn="ctr" eaLnBrk="0" fontAlgn="base" hangingPunct="0">
              <a:spcBef>
                <a:spcPct val="0"/>
              </a:spcBef>
              <a:spcAft>
                <a:spcPct val="0"/>
              </a:spcAft>
              <a:defRPr sz="1000">
                <a:solidFill>
                  <a:schemeClr val="tx1"/>
                </a:solidFill>
                <a:latin typeface="Verdana" pitchFamily="34" charset="0"/>
              </a:defRPr>
            </a:lvl6pPr>
            <a:lvl7pPr marL="2971800" indent="-228600" algn="ctr" eaLnBrk="0" fontAlgn="base" hangingPunct="0">
              <a:spcBef>
                <a:spcPct val="0"/>
              </a:spcBef>
              <a:spcAft>
                <a:spcPct val="0"/>
              </a:spcAft>
              <a:defRPr sz="1000">
                <a:solidFill>
                  <a:schemeClr val="tx1"/>
                </a:solidFill>
                <a:latin typeface="Verdana" pitchFamily="34" charset="0"/>
              </a:defRPr>
            </a:lvl7pPr>
            <a:lvl8pPr marL="3429000" indent="-228600" algn="ctr" eaLnBrk="0" fontAlgn="base" hangingPunct="0">
              <a:spcBef>
                <a:spcPct val="0"/>
              </a:spcBef>
              <a:spcAft>
                <a:spcPct val="0"/>
              </a:spcAft>
              <a:defRPr sz="1000">
                <a:solidFill>
                  <a:schemeClr val="tx1"/>
                </a:solidFill>
                <a:latin typeface="Verdana" pitchFamily="34" charset="0"/>
              </a:defRPr>
            </a:lvl8pPr>
            <a:lvl9pPr marL="3886200" indent="-228600" algn="ctr" eaLnBrk="0" fontAlgn="base" hangingPunct="0">
              <a:spcBef>
                <a:spcPct val="0"/>
              </a:spcBef>
              <a:spcAft>
                <a:spcPct val="0"/>
              </a:spcAft>
              <a:defRPr sz="1000">
                <a:solidFill>
                  <a:schemeClr val="tx1"/>
                </a:solidFill>
                <a:latin typeface="Verdana" pitchFamily="34" charset="0"/>
              </a:defRPr>
            </a:lvl9pPr>
          </a:lstStyle>
          <a:p>
            <a:pPr marL="0" indent="0" eaLnBrk="1" hangingPunct="1">
              <a:buFont typeface="Calisto MT" pitchFamily="18" charset="0"/>
              <a:buNone/>
            </a:pPr>
            <a:fld id="{5B0CEACD-638A-42CA-8C99-D65E1578106F}" type="slidenum">
              <a:rPr lang="en-GB" smtClean="0">
                <a:solidFill>
                  <a:srgbClr val="003478"/>
                </a:solidFill>
                <a:latin typeface="Calibri" pitchFamily="34" charset="0"/>
              </a:rPr>
              <a:pPr marL="0" indent="0" eaLnBrk="1" hangingPunct="1">
                <a:buFont typeface="Calisto MT" pitchFamily="18" charset="0"/>
                <a:buNone/>
              </a:pPr>
              <a:t>4</a:t>
            </a:fld>
            <a:endParaRPr lang="en-GB" dirty="0" smtClean="0">
              <a:solidFill>
                <a:srgbClr val="003478"/>
              </a:solidFill>
              <a:latin typeface="Calibri" pitchFamily="34" charset="0"/>
            </a:endParaRPr>
          </a:p>
        </p:txBody>
      </p:sp>
      <p:sp>
        <p:nvSpPr>
          <p:cNvPr id="13" name="Content Placeholder 2"/>
          <p:cNvSpPr>
            <a:spLocks noGrp="1"/>
          </p:cNvSpPr>
          <p:nvPr>
            <p:ph idx="1"/>
          </p:nvPr>
        </p:nvSpPr>
        <p:spPr>
          <a:xfrm>
            <a:off x="395536" y="1268760"/>
            <a:ext cx="8229600" cy="4536504"/>
          </a:xfrm>
        </p:spPr>
        <p:txBody>
          <a:bodyPr/>
          <a:lstStyle/>
          <a:p>
            <a:pPr marL="285750" lvl="2" indent="-285750">
              <a:buSzPct val="75000"/>
              <a:buFont typeface="Wingdings" pitchFamily="2" charset="2"/>
              <a:buChar char="Ø"/>
              <a:defRPr/>
            </a:pPr>
            <a:r>
              <a:rPr lang="en-GB" dirty="0">
                <a:solidFill>
                  <a:schemeClr val="tx1"/>
                </a:solidFill>
              </a:rPr>
              <a:t>The UK government has put the low carbon sector at the heart of its growth plans, recognising that in 2011/12 over a third of the UK’s economic growth is likely to have come from green business </a:t>
            </a:r>
          </a:p>
          <a:p>
            <a:pPr marL="285750" lvl="2" indent="-285750">
              <a:buSzPct val="75000"/>
              <a:buFont typeface="Wingdings" pitchFamily="2" charset="2"/>
              <a:buChar char="Ø"/>
              <a:defRPr/>
            </a:pPr>
            <a:endParaRPr lang="en-GB" dirty="0">
              <a:solidFill>
                <a:schemeClr val="tx1"/>
              </a:solidFill>
            </a:endParaRPr>
          </a:p>
          <a:p>
            <a:pPr marL="285750" lvl="2" indent="-285750">
              <a:buSzPct val="75000"/>
              <a:buFont typeface="Wingdings" pitchFamily="2" charset="2"/>
              <a:buChar char="Ø"/>
              <a:defRPr/>
            </a:pPr>
            <a:r>
              <a:rPr lang="en-GB" dirty="0">
                <a:solidFill>
                  <a:schemeClr val="tx1"/>
                </a:solidFill>
              </a:rPr>
              <a:t>SMEs have been central to that growth: in the UK small </a:t>
            </a:r>
            <a:br>
              <a:rPr lang="en-GB" dirty="0">
                <a:solidFill>
                  <a:schemeClr val="tx1"/>
                </a:solidFill>
              </a:rPr>
            </a:br>
            <a:r>
              <a:rPr lang="en-GB" dirty="0">
                <a:solidFill>
                  <a:schemeClr val="tx1"/>
                </a:solidFill>
              </a:rPr>
              <a:t>businesses account for over 90% of the low carbon sector</a:t>
            </a:r>
          </a:p>
          <a:p>
            <a:pPr marL="285750" lvl="2" indent="-285750">
              <a:buSzPct val="75000"/>
              <a:buFont typeface="Wingdings" pitchFamily="2" charset="2"/>
              <a:buChar char="Ø"/>
              <a:defRPr/>
            </a:pPr>
            <a:endParaRPr lang="en-GB" dirty="0">
              <a:solidFill>
                <a:schemeClr val="tx1"/>
              </a:solidFill>
            </a:endParaRPr>
          </a:p>
          <a:p>
            <a:pPr marL="285750" lvl="2" indent="-285750">
              <a:buSzPct val="75000"/>
              <a:buFont typeface="Wingdings" pitchFamily="2" charset="2"/>
              <a:buChar char="Ø"/>
              <a:defRPr/>
            </a:pPr>
            <a:r>
              <a:rPr lang="en-GB" dirty="0">
                <a:solidFill>
                  <a:schemeClr val="tx1"/>
                </a:solidFill>
              </a:rPr>
              <a:t>The</a:t>
            </a:r>
            <a:r>
              <a:rPr lang="en-GB">
                <a:solidFill>
                  <a:schemeClr val="tx1"/>
                </a:solidFill>
              </a:rPr>
              <a:t> Carbon Trust was </a:t>
            </a:r>
            <a:r>
              <a:rPr lang="en-GB" smtClean="0">
                <a:solidFill>
                  <a:schemeClr val="tx1"/>
                </a:solidFill>
              </a:rPr>
              <a:t>set </a:t>
            </a:r>
            <a:r>
              <a:rPr lang="en-GB" dirty="0">
                <a:solidFill>
                  <a:schemeClr val="tx1"/>
                </a:solidFill>
              </a:rPr>
              <a:t>up by the UK Government in 2001 to help the UK business sector make the transition to a low carbon economy</a:t>
            </a:r>
          </a:p>
          <a:p>
            <a:pPr marL="285750" lvl="2" indent="-285750">
              <a:buSzPct val="75000"/>
              <a:buFont typeface="Wingdings" pitchFamily="2" charset="2"/>
              <a:buChar char="Ø"/>
              <a:defRPr/>
            </a:pPr>
            <a:endParaRPr lang="en-GB" dirty="0">
              <a:solidFill>
                <a:schemeClr val="tx1"/>
              </a:solidFill>
            </a:endParaRPr>
          </a:p>
          <a:p>
            <a:pPr marL="285750" lvl="2" indent="-285750">
              <a:buSzPct val="75000"/>
              <a:buFont typeface="Wingdings" pitchFamily="2" charset="2"/>
              <a:buChar char="Ø"/>
              <a:defRPr/>
            </a:pPr>
            <a:r>
              <a:rPr lang="en-GB" dirty="0">
                <a:solidFill>
                  <a:schemeClr val="tx1"/>
                </a:solidFill>
              </a:rPr>
              <a:t>We have assessed 3,000 + low carbon companies and projects and supported more than 300 of them, catalysing more than £150 million of private sector investment</a:t>
            </a:r>
          </a:p>
          <a:p>
            <a:pPr marL="285750" lvl="2" indent="-285750">
              <a:buSzPct val="75000"/>
              <a:buFont typeface="Wingdings" pitchFamily="2" charset="2"/>
              <a:buChar char="Ø"/>
              <a:defRPr/>
            </a:pPr>
            <a:endParaRPr lang="en-GB" sz="1900" dirty="0">
              <a:solidFill>
                <a:schemeClr val="tx1"/>
              </a:solidFill>
            </a:endParaRPr>
          </a:p>
          <a:p>
            <a:pPr marL="285750" lvl="2" indent="-285750">
              <a:buSzPct val="75000"/>
              <a:buFont typeface="Wingdings" pitchFamily="2" charset="2"/>
              <a:buChar char="Ø"/>
              <a:defRPr/>
            </a:pPr>
            <a:endParaRPr lang="en-GB" sz="2100" dirty="0">
              <a:solidFill>
                <a:schemeClr val="tx1"/>
              </a:solidFill>
            </a:endParaRPr>
          </a:p>
        </p:txBody>
      </p:sp>
      <p:sp>
        <p:nvSpPr>
          <p:cNvPr id="12" name="TextBox 11"/>
          <p:cNvSpPr txBox="1"/>
          <p:nvPr/>
        </p:nvSpPr>
        <p:spPr>
          <a:xfrm>
            <a:off x="295392" y="6235644"/>
            <a:ext cx="7497565" cy="276999"/>
          </a:xfrm>
          <a:prstGeom prst="rect">
            <a:avLst/>
          </a:prstGeom>
          <a:noFill/>
        </p:spPr>
        <p:txBody>
          <a:bodyPr wrap="none" rtlCol="0">
            <a:spAutoFit/>
          </a:body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200" b="0" i="0" u="none" strike="noStrike" kern="0" cap="none" spc="0" normalizeH="0" baseline="0" noProof="0" dirty="0" smtClean="0">
                <a:ln>
                  <a:noFill/>
                </a:ln>
                <a:solidFill>
                  <a:srgbClr val="002A6C"/>
                </a:solidFill>
                <a:effectLst/>
                <a:uLnTx/>
                <a:uFillTx/>
                <a:latin typeface="+mn-lt"/>
                <a:ea typeface="+mn-ea"/>
                <a:cs typeface="+mn-cs"/>
              </a:rPr>
              <a:t>Source: “Low Carbon</a:t>
            </a:r>
            <a:r>
              <a:rPr kumimoji="0" lang="en-GB" sz="1200" b="0" i="0" u="none" strike="noStrike" kern="0" cap="none" spc="0" normalizeH="0" noProof="0" dirty="0" smtClean="0">
                <a:ln>
                  <a:noFill/>
                </a:ln>
                <a:solidFill>
                  <a:srgbClr val="002A6C"/>
                </a:solidFill>
                <a:effectLst/>
                <a:uLnTx/>
                <a:uFillTx/>
                <a:latin typeface="+mn-lt"/>
                <a:ea typeface="+mn-ea"/>
                <a:cs typeface="+mn-cs"/>
              </a:rPr>
              <a:t> Entrepreneurs: The New Engines of Growth”, a report by the Carbon Trust and Shell, May 2013</a:t>
            </a:r>
            <a:endParaRPr kumimoji="0" lang="en-GB" sz="1200" b="0" i="0" u="none" strike="noStrike" kern="0" cap="none" spc="0" normalizeH="0" baseline="0" noProof="0" dirty="0" smtClean="0">
              <a:ln>
                <a:noFill/>
              </a:ln>
              <a:solidFill>
                <a:srgbClr val="002A6C"/>
              </a:solidFill>
              <a:effectLst/>
              <a:uLnTx/>
              <a:uFillTx/>
              <a:latin typeface="+mn-lt"/>
              <a:ea typeface="+mn-ea"/>
              <a:cs typeface="+mn-cs"/>
            </a:endParaRPr>
          </a:p>
        </p:txBody>
      </p:sp>
      <p:pic>
        <p:nvPicPr>
          <p:cNvPr id="6" name="Picture 5" descr="http://www.idtechex.com/images/v5/companies/130x78/logo391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8577" y="5135494"/>
            <a:ext cx="809607" cy="48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http://www.mhie.com/assets/41_mainPictur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2200" y="5250556"/>
            <a:ext cx="1194313" cy="255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http://events.cleantech.com/amsterdam/sites/default/files/G-volution_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5693" y="5207501"/>
            <a:ext cx="986279" cy="68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http://t0.gstatic.com/images?q=tbn:ANd9GcTl-f-yWzN6OStKF33_cHzqpv0GJuQPk1Wj-unjK6mgig1zHHjKI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824" y="5526430"/>
            <a:ext cx="1340936" cy="36875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http://www.automotivepr.com/cmsAdmin/uploads/thumb/Heliex_logo_00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36096" y="5581634"/>
            <a:ext cx="828092" cy="287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http://events.cleantech.com/amsterdam/sites/default/files/senselogix_logo.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91680" y="5487570"/>
            <a:ext cx="1224136" cy="36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http://www.amantys.com/images/site/amantys.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69383" y="5085184"/>
            <a:ext cx="1296144" cy="402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http://events.cleantech.com/amsterdam/sites/default/files/NGenTec_logo.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64941" y="5176879"/>
            <a:ext cx="934851" cy="242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449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6562725" cy="1143000"/>
          </a:xfrm>
        </p:spPr>
        <p:txBody>
          <a:bodyPr/>
          <a:lstStyle/>
          <a:p>
            <a:r>
              <a:rPr lang="en-GB" sz="2300" dirty="0" smtClean="0"/>
              <a:t>Developing countries will invest over $1.7 trillion in renewable energy over the next 10 years</a:t>
            </a:r>
            <a:endParaRPr lang="en-GB" sz="2300" dirty="0"/>
          </a:p>
        </p:txBody>
      </p:sp>
      <p:sp>
        <p:nvSpPr>
          <p:cNvPr id="4" name="Slide Number Placeholder 3"/>
          <p:cNvSpPr>
            <a:spLocks noGrp="1"/>
          </p:cNvSpPr>
          <p:nvPr>
            <p:ph type="sldNum" sz="quarter" idx="12"/>
          </p:nvPr>
        </p:nvSpPr>
        <p:spPr>
          <a:xfrm>
            <a:off x="6974904" y="6155010"/>
            <a:ext cx="2133600" cy="476250"/>
          </a:xfrm>
        </p:spPr>
        <p:txBody>
          <a:bodyPr/>
          <a:lstStyle/>
          <a:p>
            <a:fld id="{F02067B5-BB61-425A-ADF9-C80F01E8B2C9}" type="slidenum">
              <a:rPr lang="en-GB" smtClean="0"/>
              <a:t>5</a:t>
            </a:fld>
            <a:endParaRPr lang="en-GB"/>
          </a:p>
        </p:txBody>
      </p:sp>
      <p:graphicFrame>
        <p:nvGraphicFramePr>
          <p:cNvPr id="5" name="Chart 4"/>
          <p:cNvGraphicFramePr/>
          <p:nvPr>
            <p:extLst>
              <p:ext uri="{D42A27DB-BD31-4B8C-83A1-F6EECF244321}">
                <p14:modId xmlns:p14="http://schemas.microsoft.com/office/powerpoint/2010/main" val="4017072091"/>
              </p:ext>
            </p:extLst>
          </p:nvPr>
        </p:nvGraphicFramePr>
        <p:xfrm>
          <a:off x="251520" y="1412776"/>
          <a:ext cx="8568952" cy="460851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6"/>
          <p:cNvSpPr txBox="1"/>
          <p:nvPr/>
        </p:nvSpPr>
        <p:spPr>
          <a:xfrm>
            <a:off x="21994" y="6207695"/>
            <a:ext cx="9131531" cy="461665"/>
          </a:xfrm>
          <a:prstGeom prst="rect">
            <a:avLst/>
          </a:prstGeom>
          <a:noFill/>
        </p:spPr>
        <p:txBody>
          <a:bodyPr wrap="square" rtlCol="0">
            <a:spAutoFit/>
          </a:bodyPr>
          <a:lstStyle/>
          <a:p>
            <a:pPr fontAlgn="base">
              <a:spcBef>
                <a:spcPts val="300"/>
              </a:spcBef>
              <a:spcAft>
                <a:spcPct val="0"/>
              </a:spcAft>
              <a:buClr>
                <a:srgbClr val="80C437"/>
              </a:buClr>
              <a:buSzPct val="125000"/>
            </a:pPr>
            <a:r>
              <a:rPr kumimoji="0" lang="en-GB" sz="1200" b="0" i="0" u="none" strike="noStrike" kern="0" cap="none" spc="0" normalizeH="0" baseline="0" noProof="0" dirty="0" smtClean="0">
                <a:ln>
                  <a:noFill/>
                </a:ln>
                <a:solidFill>
                  <a:srgbClr val="002A6C"/>
                </a:solidFill>
                <a:effectLst/>
                <a:uLnTx/>
                <a:uFillTx/>
                <a:latin typeface="+mn-lt"/>
                <a:ea typeface="+mn-ea"/>
                <a:cs typeface="+mn-cs"/>
              </a:rPr>
              <a:t>Source: Country plans, World</a:t>
            </a:r>
            <a:r>
              <a:rPr kumimoji="0" lang="en-GB" sz="1200" b="0" i="0" u="none" strike="noStrike" kern="0" cap="none" spc="0" normalizeH="0" noProof="0" dirty="0" smtClean="0">
                <a:ln>
                  <a:noFill/>
                </a:ln>
                <a:solidFill>
                  <a:srgbClr val="002A6C"/>
                </a:solidFill>
                <a:effectLst/>
                <a:uLnTx/>
                <a:uFillTx/>
                <a:latin typeface="+mn-lt"/>
                <a:ea typeface="+mn-ea"/>
                <a:cs typeface="+mn-cs"/>
              </a:rPr>
              <a:t> Bank data, </a:t>
            </a:r>
            <a:r>
              <a:rPr lang="en-GB" sz="1200" kern="0" dirty="0" smtClean="0">
                <a:solidFill>
                  <a:srgbClr val="002A6C"/>
                </a:solidFill>
              </a:rPr>
              <a:t>National </a:t>
            </a:r>
            <a:r>
              <a:rPr lang="en-GB" sz="1200" kern="0" dirty="0">
                <a:solidFill>
                  <a:srgbClr val="002A6C"/>
                </a:solidFill>
              </a:rPr>
              <a:t>Renewable Energy </a:t>
            </a:r>
            <a:r>
              <a:rPr lang="en-GB" sz="1200" kern="0" dirty="0" smtClean="0">
                <a:solidFill>
                  <a:srgbClr val="002A6C"/>
                </a:solidFill>
              </a:rPr>
              <a:t>Laboratory (NREL), International Renewable Energy Agency (IRENA), International </a:t>
            </a:r>
            <a:r>
              <a:rPr lang="en-GB" sz="1200" kern="0" dirty="0">
                <a:solidFill>
                  <a:srgbClr val="002A6C"/>
                </a:solidFill>
              </a:rPr>
              <a:t>Energy Agency </a:t>
            </a:r>
            <a:r>
              <a:rPr lang="en-GB" sz="1200" kern="0" dirty="0" smtClean="0">
                <a:solidFill>
                  <a:srgbClr val="002A6C"/>
                </a:solidFill>
              </a:rPr>
              <a:t>(IEA) and </a:t>
            </a:r>
            <a:r>
              <a:rPr lang="en-GB" sz="1200" kern="0" dirty="0">
                <a:solidFill>
                  <a:srgbClr val="002A6C"/>
                </a:solidFill>
              </a:rPr>
              <a:t>Carbon </a:t>
            </a:r>
            <a:r>
              <a:rPr lang="en-GB" sz="1200" kern="0">
                <a:solidFill>
                  <a:srgbClr val="002A6C"/>
                </a:solidFill>
              </a:rPr>
              <a:t>Trust </a:t>
            </a:r>
            <a:r>
              <a:rPr lang="en-GB" sz="1200" kern="0" smtClean="0">
                <a:solidFill>
                  <a:srgbClr val="002A6C"/>
                </a:solidFill>
              </a:rPr>
              <a:t>analysis</a:t>
            </a:r>
            <a:endParaRPr lang="en-GB" sz="1200" kern="0" dirty="0">
              <a:solidFill>
                <a:srgbClr val="002A6C"/>
              </a:solidFill>
            </a:endParaRPr>
          </a:p>
        </p:txBody>
      </p:sp>
    </p:spTree>
    <p:extLst>
      <p:ext uri="{BB962C8B-B14F-4D97-AF65-F5344CB8AC3E}">
        <p14:creationId xmlns:p14="http://schemas.microsoft.com/office/powerpoint/2010/main" val="1222673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515" y="-90264"/>
            <a:ext cx="7426821" cy="1143000"/>
          </a:xfrm>
        </p:spPr>
        <p:txBody>
          <a:bodyPr/>
          <a:lstStyle/>
          <a:p>
            <a:r>
              <a:rPr lang="en-GB" sz="2300" dirty="0" smtClean="0">
                <a:solidFill>
                  <a:schemeClr val="tx1"/>
                </a:solidFill>
              </a:rPr>
              <a:t>Planned investment in renewables in Sub-Saharan Africa is on a par with many other regions of the developing world</a:t>
            </a:r>
            <a:endParaRPr lang="en-GB" sz="2300" dirty="0">
              <a:solidFill>
                <a:schemeClr val="tx1"/>
              </a:solidFill>
            </a:endParaRPr>
          </a:p>
        </p:txBody>
      </p:sp>
      <p:sp>
        <p:nvSpPr>
          <p:cNvPr id="4" name="Slide Number Placeholder 3"/>
          <p:cNvSpPr>
            <a:spLocks noGrp="1"/>
          </p:cNvSpPr>
          <p:nvPr>
            <p:ph type="sldNum" sz="quarter" idx="12"/>
          </p:nvPr>
        </p:nvSpPr>
        <p:spPr/>
        <p:txBody>
          <a:bodyPr/>
          <a:lstStyle/>
          <a:p>
            <a:fld id="{F02067B5-BB61-425A-ADF9-C80F01E8B2C9}" type="slidenum">
              <a:rPr lang="en-GB" smtClean="0"/>
              <a:t>6</a:t>
            </a:fld>
            <a:endParaRPr lang="en-GB"/>
          </a:p>
        </p:txBody>
      </p:sp>
      <p:graphicFrame>
        <p:nvGraphicFramePr>
          <p:cNvPr id="7" name="Chart 4"/>
          <p:cNvGraphicFramePr/>
          <p:nvPr>
            <p:extLst>
              <p:ext uri="{D42A27DB-BD31-4B8C-83A1-F6EECF244321}">
                <p14:modId xmlns:p14="http://schemas.microsoft.com/office/powerpoint/2010/main" val="1798569890"/>
              </p:ext>
            </p:extLst>
          </p:nvPr>
        </p:nvGraphicFramePr>
        <p:xfrm>
          <a:off x="545786" y="1772816"/>
          <a:ext cx="8064896" cy="4242762"/>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Arrow Connector 8"/>
          <p:cNvCxnSpPr/>
          <p:nvPr/>
        </p:nvCxnSpPr>
        <p:spPr bwMode="auto">
          <a:xfrm>
            <a:off x="6505548" y="1797154"/>
            <a:ext cx="0" cy="191686"/>
          </a:xfrm>
          <a:prstGeom prst="straightConnector1">
            <a:avLst/>
          </a:prstGeom>
          <a:solidFill>
            <a:schemeClr val="accent1"/>
          </a:solidFill>
          <a:ln w="34925"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9"/>
          <p:cNvCxnSpPr/>
          <p:nvPr/>
        </p:nvCxnSpPr>
        <p:spPr bwMode="auto">
          <a:xfrm>
            <a:off x="6636864" y="1797154"/>
            <a:ext cx="0" cy="191686"/>
          </a:xfrm>
          <a:prstGeom prst="straightConnector1">
            <a:avLst/>
          </a:prstGeom>
          <a:solidFill>
            <a:schemeClr val="accent1"/>
          </a:solidFill>
          <a:ln w="34925" cap="flat" cmpd="sng" algn="ctr">
            <a:solidFill>
              <a:srgbClr val="0070C0"/>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p:cNvSpPr txBox="1"/>
          <p:nvPr/>
        </p:nvSpPr>
        <p:spPr>
          <a:xfrm>
            <a:off x="6189272" y="1524392"/>
            <a:ext cx="480688" cy="276999"/>
          </a:xfrm>
          <a:prstGeom prst="rect">
            <a:avLst/>
          </a:prstGeom>
          <a:noFill/>
        </p:spPr>
        <p:txBody>
          <a:bodyPr wrap="square" rtlCol="0">
            <a:spAutoFit/>
          </a:body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200" b="0" i="0" u="none" strike="noStrike" kern="0" cap="none" spc="0" normalizeH="0" baseline="0" noProof="0" dirty="0" smtClean="0">
                <a:ln>
                  <a:noFill/>
                </a:ln>
                <a:solidFill>
                  <a:srgbClr val="002A6C"/>
                </a:solidFill>
                <a:effectLst/>
                <a:uLnTx/>
                <a:uFillTx/>
                <a:latin typeface="+mn-lt"/>
                <a:ea typeface="+mn-ea"/>
                <a:cs typeface="+mn-cs"/>
              </a:rPr>
              <a:t>276</a:t>
            </a:r>
          </a:p>
        </p:txBody>
      </p:sp>
      <p:sp>
        <p:nvSpPr>
          <p:cNvPr id="12" name="TextBox 11"/>
          <p:cNvSpPr txBox="1"/>
          <p:nvPr/>
        </p:nvSpPr>
        <p:spPr>
          <a:xfrm>
            <a:off x="6545400" y="1524534"/>
            <a:ext cx="480688" cy="276999"/>
          </a:xfrm>
          <a:prstGeom prst="rect">
            <a:avLst/>
          </a:prstGeom>
          <a:noFill/>
        </p:spPr>
        <p:txBody>
          <a:bodyPr wrap="square" rtlCol="0">
            <a:spAutoFit/>
          </a:body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200" b="0" i="0" u="none" strike="noStrike" kern="0" cap="none" spc="0" normalizeH="0" baseline="0" noProof="0" dirty="0" smtClean="0">
                <a:ln>
                  <a:noFill/>
                </a:ln>
                <a:solidFill>
                  <a:srgbClr val="002A6C"/>
                </a:solidFill>
                <a:effectLst/>
                <a:uLnTx/>
                <a:uFillTx/>
                <a:latin typeface="+mn-lt"/>
                <a:ea typeface="+mn-ea"/>
                <a:cs typeface="+mn-cs"/>
              </a:rPr>
              <a:t>207</a:t>
            </a:r>
          </a:p>
        </p:txBody>
      </p:sp>
      <p:sp>
        <p:nvSpPr>
          <p:cNvPr id="15" name="TextBox 13"/>
          <p:cNvSpPr txBox="1"/>
          <p:nvPr/>
        </p:nvSpPr>
        <p:spPr>
          <a:xfrm rot="16200000">
            <a:off x="-335287" y="3064314"/>
            <a:ext cx="1512168" cy="369332"/>
          </a:xfrm>
          <a:prstGeom prst="rect">
            <a:avLst/>
          </a:prstGeom>
          <a:noFill/>
        </p:spPr>
        <p:txBody>
          <a:bodyPr wrap="square" rtlCol="0">
            <a:spAutoFit/>
          </a:bodyPr>
          <a:lstStyle/>
          <a:p>
            <a:pPr fontAlgn="base">
              <a:spcBef>
                <a:spcPts val="300"/>
              </a:spcBef>
              <a:spcAft>
                <a:spcPct val="0"/>
              </a:spcAft>
              <a:buClr>
                <a:srgbClr val="80C437"/>
              </a:buClr>
              <a:buSzPct val="125000"/>
            </a:pPr>
            <a:r>
              <a:rPr lang="en-GB" b="1" dirty="0"/>
              <a:t>Billions</a:t>
            </a:r>
            <a:r>
              <a:rPr lang="en-GB" sz="1600" b="1" dirty="0"/>
              <a:t> </a:t>
            </a:r>
            <a:r>
              <a:rPr lang="en-GB" sz="1600" b="1" dirty="0" smtClean="0"/>
              <a:t>$ USD</a:t>
            </a:r>
            <a:endParaRPr lang="en-GB" sz="1600" b="1" dirty="0"/>
          </a:p>
        </p:txBody>
      </p:sp>
      <p:sp>
        <p:nvSpPr>
          <p:cNvPr id="17" name="TextBox 15"/>
          <p:cNvSpPr txBox="1"/>
          <p:nvPr/>
        </p:nvSpPr>
        <p:spPr>
          <a:xfrm>
            <a:off x="12469" y="6207695"/>
            <a:ext cx="9131531" cy="461665"/>
          </a:xfrm>
          <a:prstGeom prst="rect">
            <a:avLst/>
          </a:prstGeom>
          <a:noFill/>
        </p:spPr>
        <p:txBody>
          <a:bodyPr wrap="square" rtlCol="0">
            <a:spAutoFit/>
          </a:bodyPr>
          <a:lstStyle/>
          <a:p>
            <a:pPr fontAlgn="base">
              <a:spcBef>
                <a:spcPts val="300"/>
              </a:spcBef>
              <a:spcAft>
                <a:spcPct val="0"/>
              </a:spcAft>
              <a:buClr>
                <a:srgbClr val="80C437"/>
              </a:buClr>
              <a:buSzPct val="125000"/>
            </a:pPr>
            <a:r>
              <a:rPr kumimoji="0" lang="en-GB" sz="1200" b="0" i="0" u="none" strike="noStrike" kern="0" cap="none" spc="0" normalizeH="0" baseline="0" noProof="0" dirty="0" smtClean="0">
                <a:ln>
                  <a:noFill/>
                </a:ln>
                <a:solidFill>
                  <a:srgbClr val="002A6C"/>
                </a:solidFill>
                <a:effectLst/>
                <a:uLnTx/>
                <a:uFillTx/>
                <a:latin typeface="+mn-lt"/>
                <a:ea typeface="+mn-ea"/>
                <a:cs typeface="+mn-cs"/>
              </a:rPr>
              <a:t>Source: Country plans, World</a:t>
            </a:r>
            <a:r>
              <a:rPr kumimoji="0" lang="en-GB" sz="1200" b="0" i="0" u="none" strike="noStrike" kern="0" cap="none" spc="0" normalizeH="0" noProof="0" dirty="0" smtClean="0">
                <a:ln>
                  <a:noFill/>
                </a:ln>
                <a:solidFill>
                  <a:srgbClr val="002A6C"/>
                </a:solidFill>
                <a:effectLst/>
                <a:uLnTx/>
                <a:uFillTx/>
                <a:latin typeface="+mn-lt"/>
                <a:ea typeface="+mn-ea"/>
                <a:cs typeface="+mn-cs"/>
              </a:rPr>
              <a:t> Bank data, </a:t>
            </a:r>
            <a:r>
              <a:rPr lang="en-GB" sz="1200" kern="0" dirty="0" smtClean="0">
                <a:solidFill>
                  <a:srgbClr val="002A6C"/>
                </a:solidFill>
              </a:rPr>
              <a:t>National </a:t>
            </a:r>
            <a:r>
              <a:rPr lang="en-GB" sz="1200" kern="0" dirty="0">
                <a:solidFill>
                  <a:srgbClr val="002A6C"/>
                </a:solidFill>
              </a:rPr>
              <a:t>Renewable Energy </a:t>
            </a:r>
            <a:r>
              <a:rPr lang="en-GB" sz="1200" kern="0" dirty="0" smtClean="0">
                <a:solidFill>
                  <a:srgbClr val="002A6C"/>
                </a:solidFill>
              </a:rPr>
              <a:t>Laboratory (NREL), International Renewable Energy Agency (IRENA), International </a:t>
            </a:r>
            <a:r>
              <a:rPr lang="en-GB" sz="1200" kern="0" dirty="0">
                <a:solidFill>
                  <a:srgbClr val="002A6C"/>
                </a:solidFill>
              </a:rPr>
              <a:t>Energy Agency </a:t>
            </a:r>
            <a:r>
              <a:rPr lang="en-GB" sz="1200" kern="0" dirty="0" smtClean="0">
                <a:solidFill>
                  <a:srgbClr val="002A6C"/>
                </a:solidFill>
              </a:rPr>
              <a:t>(IEA) and </a:t>
            </a:r>
            <a:r>
              <a:rPr lang="en-GB" sz="1200" kern="0" dirty="0">
                <a:solidFill>
                  <a:srgbClr val="002A6C"/>
                </a:solidFill>
              </a:rPr>
              <a:t>Carbon </a:t>
            </a:r>
            <a:r>
              <a:rPr lang="en-GB" sz="1200" kern="0">
                <a:solidFill>
                  <a:srgbClr val="002A6C"/>
                </a:solidFill>
              </a:rPr>
              <a:t>Trust </a:t>
            </a:r>
            <a:r>
              <a:rPr lang="en-GB" sz="1200" kern="0" smtClean="0">
                <a:solidFill>
                  <a:srgbClr val="002A6C"/>
                </a:solidFill>
              </a:rPr>
              <a:t>analysis</a:t>
            </a:r>
            <a:endParaRPr lang="en-GB" sz="1200" kern="0" dirty="0">
              <a:solidFill>
                <a:srgbClr val="002A6C"/>
              </a:solidFill>
            </a:endParaRPr>
          </a:p>
        </p:txBody>
      </p:sp>
      <p:sp>
        <p:nvSpPr>
          <p:cNvPr id="3" name="TextBox 2"/>
          <p:cNvSpPr txBox="1"/>
          <p:nvPr/>
        </p:nvSpPr>
        <p:spPr>
          <a:xfrm>
            <a:off x="2123728" y="1196752"/>
            <a:ext cx="4253793" cy="584775"/>
          </a:xfrm>
          <a:prstGeom prst="rect">
            <a:avLst/>
          </a:prstGeom>
          <a:noFill/>
        </p:spPr>
        <p:txBody>
          <a:bodyPr wrap="none" rtlCol="0">
            <a:spAutoFit/>
          </a:bodyPr>
          <a:lstStyle/>
          <a:p>
            <a:pPr algn="ctr">
              <a:defRPr sz="2160" b="1" i="0" u="none" strike="noStrike" kern="1200" baseline="0">
                <a:solidFill>
                  <a:srgbClr val="003478"/>
                </a:solidFill>
                <a:latin typeface="+mn-lt"/>
                <a:ea typeface="+mn-ea"/>
                <a:cs typeface="+mn-cs"/>
              </a:defRPr>
            </a:pPr>
            <a:r>
              <a:rPr lang="en-GB" sz="1600" b="1" dirty="0"/>
              <a:t>Renewable Investment in Developing Countries </a:t>
            </a:r>
          </a:p>
          <a:p>
            <a:pPr algn="ctr">
              <a:defRPr sz="2160" b="1" i="0" u="none" strike="noStrike" kern="1200" baseline="0">
                <a:solidFill>
                  <a:srgbClr val="003478"/>
                </a:solidFill>
                <a:latin typeface="+mn-lt"/>
                <a:ea typeface="+mn-ea"/>
                <a:cs typeface="+mn-cs"/>
              </a:defRPr>
            </a:pPr>
            <a:r>
              <a:rPr lang="en-GB" sz="1600" b="1" dirty="0"/>
              <a:t>(billions $ USD cumulative to </a:t>
            </a:r>
            <a:r>
              <a:rPr lang="en-GB" sz="1600" b="1" dirty="0" smtClean="0"/>
              <a:t>2020)</a:t>
            </a:r>
            <a:endParaRPr lang="en-GB" sz="1600" dirty="0"/>
          </a:p>
        </p:txBody>
      </p:sp>
    </p:spTree>
    <p:extLst>
      <p:ext uri="{BB962C8B-B14F-4D97-AF65-F5344CB8AC3E}">
        <p14:creationId xmlns:p14="http://schemas.microsoft.com/office/powerpoint/2010/main" val="2779833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515" y="116632"/>
            <a:ext cx="6922765" cy="1143000"/>
          </a:xfrm>
        </p:spPr>
        <p:txBody>
          <a:bodyPr/>
          <a:lstStyle/>
          <a:p>
            <a:r>
              <a:rPr lang="en-GB" sz="2300" dirty="0" smtClean="0"/>
              <a:t>We have broken down the value chain of these technologies to identify the most promising segments for SMEs to target</a:t>
            </a:r>
            <a:endParaRPr lang="en-GB" sz="2300" dirty="0"/>
          </a:p>
        </p:txBody>
      </p:sp>
      <p:sp>
        <p:nvSpPr>
          <p:cNvPr id="4" name="Slide Number Placeholder 3"/>
          <p:cNvSpPr>
            <a:spLocks noGrp="1"/>
          </p:cNvSpPr>
          <p:nvPr>
            <p:ph type="sldNum" sz="quarter" idx="12"/>
          </p:nvPr>
        </p:nvSpPr>
        <p:spPr/>
        <p:txBody>
          <a:bodyPr/>
          <a:lstStyle/>
          <a:p>
            <a:fld id="{F02067B5-BB61-425A-ADF9-C80F01E8B2C9}" type="slidenum">
              <a:rPr lang="en-GB" smtClean="0"/>
              <a:t>7</a:t>
            </a:fld>
            <a:endParaRPr lang="en-GB" dirty="0"/>
          </a:p>
        </p:txBody>
      </p:sp>
      <p:sp>
        <p:nvSpPr>
          <p:cNvPr id="17" name="TextBox 2"/>
          <p:cNvSpPr txBox="1"/>
          <p:nvPr/>
        </p:nvSpPr>
        <p:spPr>
          <a:xfrm>
            <a:off x="1691680" y="1196752"/>
            <a:ext cx="3555782" cy="584775"/>
          </a:xfrm>
          <a:prstGeom prst="rect">
            <a:avLst/>
          </a:prstGeom>
          <a:noFill/>
        </p:spPr>
        <p:txBody>
          <a:bodyPr wrap="none" rtlCol="0">
            <a:spAutoFit/>
          </a:bodyPr>
          <a:lstStyle/>
          <a:p>
            <a:pPr marR="0" algn="ctr" defTabSz="914400" rtl="0" eaLnBrk="1" fontAlgn="base" latinLnBrk="0" hangingPunct="1">
              <a:lnSpc>
                <a:spcPct val="100000"/>
              </a:lnSpc>
              <a:spcAft>
                <a:spcPct val="0"/>
              </a:spcAft>
              <a:buClr>
                <a:srgbClr val="80C437"/>
              </a:buClr>
              <a:buSzPct val="125000"/>
              <a:tabLst/>
            </a:pPr>
            <a:r>
              <a:rPr lang="en-GB" sz="1600" b="1" kern="0" dirty="0" smtClean="0">
                <a:solidFill>
                  <a:srgbClr val="002A6C"/>
                </a:solidFill>
              </a:rPr>
              <a:t>Breakdown of Value across Value Chain</a:t>
            </a:r>
          </a:p>
          <a:p>
            <a:pPr marR="0" algn="ctr" defTabSz="914400" rtl="0" eaLnBrk="1" fontAlgn="base" latinLnBrk="0" hangingPunct="1">
              <a:lnSpc>
                <a:spcPct val="100000"/>
              </a:lnSpc>
              <a:spcAft>
                <a:spcPct val="0"/>
              </a:spcAft>
              <a:buClr>
                <a:srgbClr val="80C437"/>
              </a:buClr>
              <a:buSzPct val="125000"/>
              <a:tabLst/>
            </a:pPr>
            <a:r>
              <a:rPr kumimoji="0" lang="en-GB" sz="1600" b="1" i="0" u="none" strike="noStrike" kern="0" cap="none" spc="0" normalizeH="0" baseline="0" noProof="0" dirty="0" smtClean="0">
                <a:ln>
                  <a:noFill/>
                </a:ln>
                <a:solidFill>
                  <a:srgbClr val="002A6C"/>
                </a:solidFill>
                <a:effectLst/>
                <a:uLnTx/>
                <a:uFillTx/>
              </a:rPr>
              <a:t>Global View</a:t>
            </a:r>
          </a:p>
        </p:txBody>
      </p:sp>
      <p:sp>
        <p:nvSpPr>
          <p:cNvPr id="18" name="TextBox 6"/>
          <p:cNvSpPr txBox="1"/>
          <p:nvPr/>
        </p:nvSpPr>
        <p:spPr>
          <a:xfrm>
            <a:off x="827584" y="5903879"/>
            <a:ext cx="1771189" cy="307777"/>
          </a:xfrm>
          <a:prstGeom prst="rect">
            <a:avLst/>
          </a:prstGeom>
          <a:noFill/>
        </p:spPr>
        <p:txBody>
          <a:bodyPr wrap="square" rtlCol="0">
            <a:spAutoFit/>
          </a:bodyPr>
          <a:lstStyle/>
          <a:p>
            <a:pPr marR="0" algn="ctr" defTabSz="914400" rtl="0" eaLnBrk="1" fontAlgn="base" latinLnBrk="0" hangingPunct="1">
              <a:lnSpc>
                <a:spcPct val="100000"/>
              </a:lnSpc>
              <a:spcBef>
                <a:spcPts val="300"/>
              </a:spcBef>
              <a:spcAft>
                <a:spcPct val="0"/>
              </a:spcAft>
              <a:buClr>
                <a:srgbClr val="80C437"/>
              </a:buClr>
              <a:buSzPct val="125000"/>
              <a:tabLst/>
            </a:pPr>
            <a:r>
              <a:rPr lang="en-GB" sz="1400" kern="0" dirty="0" smtClean="0">
                <a:solidFill>
                  <a:srgbClr val="002A6C"/>
                </a:solidFill>
              </a:rPr>
              <a:t>Major </a:t>
            </a:r>
            <a:r>
              <a:rPr lang="en-GB" sz="1400" kern="0" dirty="0">
                <a:solidFill>
                  <a:srgbClr val="002A6C"/>
                </a:solidFill>
              </a:rPr>
              <a:t>e</a:t>
            </a:r>
            <a:r>
              <a:rPr lang="en-GB" sz="1400" kern="0" dirty="0" smtClean="0">
                <a:solidFill>
                  <a:srgbClr val="002A6C"/>
                </a:solidFill>
              </a:rPr>
              <a:t>quipment</a:t>
            </a:r>
            <a:endParaRPr kumimoji="0" lang="en-GB" sz="1400" i="0" u="none" strike="noStrike" kern="0" cap="none" spc="0" normalizeH="0" baseline="0" noProof="0" dirty="0" smtClean="0">
              <a:ln>
                <a:noFill/>
              </a:ln>
              <a:solidFill>
                <a:srgbClr val="002A6C"/>
              </a:solidFill>
              <a:effectLst/>
              <a:uLnTx/>
              <a:uFillTx/>
            </a:endParaRPr>
          </a:p>
        </p:txBody>
      </p:sp>
      <p:sp>
        <p:nvSpPr>
          <p:cNvPr id="19" name="TextBox 7"/>
          <p:cNvSpPr txBox="1"/>
          <p:nvPr/>
        </p:nvSpPr>
        <p:spPr>
          <a:xfrm>
            <a:off x="2734412" y="5903878"/>
            <a:ext cx="2557668" cy="307777"/>
          </a:xfrm>
          <a:prstGeom prst="rect">
            <a:avLst/>
          </a:prstGeom>
          <a:noFill/>
        </p:spPr>
        <p:txBody>
          <a:bodyPr wrap="square" rtlCol="0">
            <a:spAutoFit/>
          </a:bodyPr>
          <a:lstStyle/>
          <a:p>
            <a:pPr marR="0" algn="ctr" defTabSz="914400" rtl="0" eaLnBrk="1" fontAlgn="base" latinLnBrk="0" hangingPunct="1">
              <a:lnSpc>
                <a:spcPct val="100000"/>
              </a:lnSpc>
              <a:spcBef>
                <a:spcPts val="300"/>
              </a:spcBef>
              <a:spcAft>
                <a:spcPct val="0"/>
              </a:spcAft>
              <a:buClr>
                <a:srgbClr val="80C437"/>
              </a:buClr>
              <a:buSzPct val="125000"/>
              <a:tabLst/>
            </a:pPr>
            <a:r>
              <a:rPr lang="en-GB" sz="1400" kern="0" dirty="0">
                <a:solidFill>
                  <a:srgbClr val="002A6C"/>
                </a:solidFill>
              </a:rPr>
              <a:t>Installation &amp; </a:t>
            </a:r>
            <a:r>
              <a:rPr lang="en-GB" sz="1400" kern="0" dirty="0" smtClean="0">
                <a:solidFill>
                  <a:srgbClr val="002A6C"/>
                </a:solidFill>
              </a:rPr>
              <a:t> minor equipment </a:t>
            </a:r>
            <a:endParaRPr kumimoji="0" lang="en-GB" sz="1400" i="0" u="none" strike="noStrike" kern="0" cap="none" spc="0" normalizeH="0" baseline="0" noProof="0" dirty="0">
              <a:ln>
                <a:noFill/>
              </a:ln>
              <a:solidFill>
                <a:srgbClr val="002A6C"/>
              </a:solidFill>
              <a:effectLst/>
              <a:uLnTx/>
              <a:uFillTx/>
            </a:endParaRPr>
          </a:p>
        </p:txBody>
      </p:sp>
      <p:sp>
        <p:nvSpPr>
          <p:cNvPr id="20" name="TextBox 8"/>
          <p:cNvSpPr txBox="1"/>
          <p:nvPr/>
        </p:nvSpPr>
        <p:spPr>
          <a:xfrm>
            <a:off x="5505163" y="5877272"/>
            <a:ext cx="579005" cy="307777"/>
          </a:xfrm>
          <a:prstGeom prst="rect">
            <a:avLst/>
          </a:prstGeom>
          <a:noFill/>
        </p:spPr>
        <p:txBody>
          <a:bodyPr wrap="none" rtlCol="0">
            <a:spAutoFit/>
          </a:bodyPr>
          <a:lstStyle/>
          <a:p>
            <a:pPr marR="0" algn="ctr" defTabSz="914400" rtl="0" eaLnBrk="1" fontAlgn="base" latinLnBrk="0" hangingPunct="1">
              <a:lnSpc>
                <a:spcPct val="100000"/>
              </a:lnSpc>
              <a:spcBef>
                <a:spcPts val="300"/>
              </a:spcBef>
              <a:spcAft>
                <a:spcPct val="0"/>
              </a:spcAft>
              <a:buClr>
                <a:srgbClr val="80C437"/>
              </a:buClr>
              <a:buSzPct val="125000"/>
              <a:tabLst/>
            </a:pPr>
            <a:r>
              <a:rPr lang="en-GB" sz="1400" kern="0" dirty="0" smtClean="0">
                <a:solidFill>
                  <a:srgbClr val="002A6C"/>
                </a:solidFill>
              </a:rPr>
              <a:t>O&amp;M</a:t>
            </a:r>
            <a:endParaRPr kumimoji="0" lang="en-GB" sz="1400" i="0" u="none" strike="noStrike" kern="0" cap="none" spc="0" normalizeH="0" baseline="0" noProof="0" dirty="0" smtClean="0">
              <a:ln>
                <a:noFill/>
              </a:ln>
              <a:solidFill>
                <a:srgbClr val="002A6C"/>
              </a:solidFill>
              <a:effectLst/>
              <a:uLnTx/>
              <a:uFillTx/>
            </a:endParaRPr>
          </a:p>
        </p:txBody>
      </p:sp>
      <p:sp>
        <p:nvSpPr>
          <p:cNvPr id="24" name="Down Arrow 13"/>
          <p:cNvSpPr/>
          <p:nvPr/>
        </p:nvSpPr>
        <p:spPr bwMode="auto">
          <a:xfrm>
            <a:off x="5724128" y="1739856"/>
            <a:ext cx="360040" cy="3419143"/>
          </a:xfrm>
          <a:prstGeom prst="downArrow">
            <a:avLst/>
          </a:prstGeom>
          <a:solidFill>
            <a:schemeClr val="bg2"/>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err="1" smtClean="0">
              <a:ln>
                <a:noFill/>
              </a:ln>
              <a:solidFill>
                <a:schemeClr val="tx1"/>
              </a:solidFill>
              <a:effectLst/>
              <a:latin typeface="Verdana" pitchFamily="34" charset="0"/>
            </a:endParaRPr>
          </a:p>
        </p:txBody>
      </p:sp>
      <p:sp>
        <p:nvSpPr>
          <p:cNvPr id="25" name="TextBox 15"/>
          <p:cNvSpPr txBox="1"/>
          <p:nvPr/>
        </p:nvSpPr>
        <p:spPr>
          <a:xfrm>
            <a:off x="5979121" y="1626032"/>
            <a:ext cx="3265638" cy="3847207"/>
          </a:xfrm>
          <a:prstGeom prst="rect">
            <a:avLst/>
          </a:prstGeom>
          <a:noFill/>
        </p:spPr>
        <p:txBody>
          <a:bodyPr wrap="none" rtlCol="0">
            <a:spAutoFit/>
          </a:bodyPr>
          <a:lstStyle/>
          <a:p>
            <a:pPr marL="266700" marR="0" indent="-266700" algn="l" defTabSz="914400" rtl="0" eaLnBrk="1" fontAlgn="base" latinLnBrk="0" hangingPunct="1">
              <a:lnSpc>
                <a:spcPct val="100000"/>
              </a:lnSpc>
              <a:spcBef>
                <a:spcPts val="300"/>
              </a:spcBef>
              <a:spcAft>
                <a:spcPct val="0"/>
              </a:spcAft>
              <a:buClr>
                <a:srgbClr val="80C437"/>
              </a:buClr>
              <a:buSzPct val="125000"/>
              <a:buFont typeface="Calisto MT" pitchFamily="18" charset="0"/>
              <a:buChar char="›"/>
              <a:tabLst/>
            </a:pPr>
            <a:r>
              <a:rPr lang="en-GB" kern="0" dirty="0" smtClean="0">
                <a:solidFill>
                  <a:srgbClr val="002A6C"/>
                </a:solidFill>
              </a:rPr>
              <a:t>Sectors with a greater share</a:t>
            </a:r>
            <a:br>
              <a:rPr lang="en-GB" kern="0" dirty="0" smtClean="0">
                <a:solidFill>
                  <a:srgbClr val="002A6C"/>
                </a:solidFill>
              </a:rPr>
            </a:br>
            <a:r>
              <a:rPr lang="en-GB" kern="0" dirty="0" smtClean="0">
                <a:solidFill>
                  <a:srgbClr val="002A6C"/>
                </a:solidFill>
              </a:rPr>
              <a:t>of value in installation and </a:t>
            </a:r>
            <a:br>
              <a:rPr lang="en-GB" kern="0" dirty="0" smtClean="0">
                <a:solidFill>
                  <a:srgbClr val="002A6C"/>
                </a:solidFill>
              </a:rPr>
            </a:br>
            <a:r>
              <a:rPr lang="en-GB" kern="0" dirty="0" smtClean="0">
                <a:solidFill>
                  <a:srgbClr val="002A6C"/>
                </a:solidFill>
              </a:rPr>
              <a:t>O&amp;M may be more attractive </a:t>
            </a:r>
            <a:br>
              <a:rPr lang="en-GB" kern="0" dirty="0" smtClean="0">
                <a:solidFill>
                  <a:srgbClr val="002A6C"/>
                </a:solidFill>
              </a:rPr>
            </a:br>
            <a:r>
              <a:rPr lang="en-GB" kern="0" dirty="0" smtClean="0">
                <a:solidFill>
                  <a:srgbClr val="002A6C"/>
                </a:solidFill>
              </a:rPr>
              <a:t>to SMEs</a:t>
            </a:r>
          </a:p>
          <a:p>
            <a:pPr marL="266700" marR="0" indent="-266700" algn="l" defTabSz="914400" rtl="0" eaLnBrk="1" fontAlgn="base" latinLnBrk="0" hangingPunct="1">
              <a:lnSpc>
                <a:spcPct val="100000"/>
              </a:lnSpc>
              <a:spcBef>
                <a:spcPts val="300"/>
              </a:spcBef>
              <a:spcAft>
                <a:spcPct val="0"/>
              </a:spcAft>
              <a:buClr>
                <a:srgbClr val="80C437"/>
              </a:buClr>
              <a:buSzPct val="125000"/>
              <a:buFont typeface="Calisto MT" pitchFamily="18" charset="0"/>
              <a:buChar char="›"/>
              <a:tabLst/>
            </a:pPr>
            <a:endParaRPr lang="en-GB" kern="0" dirty="0">
              <a:solidFill>
                <a:srgbClr val="002A6C"/>
              </a:solidFill>
            </a:endParaRPr>
          </a:p>
          <a:p>
            <a:pPr marL="266700" marR="0" indent="-266700" algn="l" defTabSz="914400" rtl="0" eaLnBrk="1" fontAlgn="base" latinLnBrk="0" hangingPunct="1">
              <a:lnSpc>
                <a:spcPct val="100000"/>
              </a:lnSpc>
              <a:spcBef>
                <a:spcPts val="300"/>
              </a:spcBef>
              <a:spcAft>
                <a:spcPct val="0"/>
              </a:spcAft>
              <a:buClr>
                <a:srgbClr val="80C437"/>
              </a:buClr>
              <a:buSzPct val="125000"/>
              <a:buFont typeface="Calisto MT" pitchFamily="18" charset="0"/>
              <a:buChar char="›"/>
              <a:tabLst/>
            </a:pPr>
            <a:r>
              <a:rPr lang="en-GB" kern="0" dirty="0" smtClean="0">
                <a:solidFill>
                  <a:srgbClr val="002A6C"/>
                </a:solidFill>
              </a:rPr>
              <a:t>These segments are likely </a:t>
            </a:r>
            <a:br>
              <a:rPr lang="en-GB" kern="0" dirty="0" smtClean="0">
                <a:solidFill>
                  <a:srgbClr val="002A6C"/>
                </a:solidFill>
              </a:rPr>
            </a:br>
            <a:r>
              <a:rPr lang="en-GB" kern="0" dirty="0" smtClean="0">
                <a:solidFill>
                  <a:srgbClr val="002A6C"/>
                </a:solidFill>
              </a:rPr>
              <a:t>to have lower barriers </a:t>
            </a:r>
            <a:br>
              <a:rPr lang="en-GB" kern="0" dirty="0" smtClean="0">
                <a:solidFill>
                  <a:srgbClr val="002A6C"/>
                </a:solidFill>
              </a:rPr>
            </a:br>
            <a:r>
              <a:rPr lang="en-GB" kern="0" dirty="0" smtClean="0">
                <a:solidFill>
                  <a:srgbClr val="002A6C"/>
                </a:solidFill>
              </a:rPr>
              <a:t>to entry, and are also less </a:t>
            </a:r>
            <a:br>
              <a:rPr lang="en-GB" kern="0" dirty="0" smtClean="0">
                <a:solidFill>
                  <a:srgbClr val="002A6C"/>
                </a:solidFill>
              </a:rPr>
            </a:br>
            <a:r>
              <a:rPr lang="en-GB" kern="0" dirty="0" smtClean="0">
                <a:solidFill>
                  <a:srgbClr val="002A6C"/>
                </a:solidFill>
              </a:rPr>
              <a:t>likely to be dominated </a:t>
            </a:r>
            <a:br>
              <a:rPr lang="en-GB" kern="0" dirty="0" smtClean="0">
                <a:solidFill>
                  <a:srgbClr val="002A6C"/>
                </a:solidFill>
              </a:rPr>
            </a:br>
            <a:r>
              <a:rPr lang="en-GB" kern="0" dirty="0" smtClean="0">
                <a:solidFill>
                  <a:srgbClr val="002A6C"/>
                </a:solidFill>
              </a:rPr>
              <a:t>by large international firms</a:t>
            </a:r>
          </a:p>
          <a:p>
            <a:pPr marL="266700" marR="0" indent="-266700" algn="l" defTabSz="914400" rtl="0" eaLnBrk="1" fontAlgn="base" latinLnBrk="0" hangingPunct="1">
              <a:lnSpc>
                <a:spcPct val="100000"/>
              </a:lnSpc>
              <a:spcBef>
                <a:spcPts val="300"/>
              </a:spcBef>
              <a:spcAft>
                <a:spcPct val="0"/>
              </a:spcAft>
              <a:buClr>
                <a:srgbClr val="80C437"/>
              </a:buClr>
              <a:buSzPct val="125000"/>
              <a:buFont typeface="Calisto MT" pitchFamily="18" charset="0"/>
              <a:buChar char="›"/>
              <a:tabLst/>
            </a:pPr>
            <a:endParaRPr kumimoji="0" lang="en-GB" b="0" i="0" u="none" strike="noStrike" kern="0" cap="none" spc="0" normalizeH="0" baseline="0" noProof="0" dirty="0">
              <a:ln>
                <a:noFill/>
              </a:ln>
              <a:solidFill>
                <a:srgbClr val="002A6C"/>
              </a:solidFill>
              <a:effectLst/>
              <a:uLnTx/>
              <a:uFillTx/>
            </a:endParaRPr>
          </a:p>
          <a:p>
            <a:pPr marL="266700" marR="0" indent="-266700" algn="l" defTabSz="914400" rtl="0" eaLnBrk="1" fontAlgn="base" latinLnBrk="0" hangingPunct="1">
              <a:lnSpc>
                <a:spcPct val="100000"/>
              </a:lnSpc>
              <a:spcBef>
                <a:spcPts val="300"/>
              </a:spcBef>
              <a:spcAft>
                <a:spcPct val="0"/>
              </a:spcAft>
              <a:buClr>
                <a:srgbClr val="80C437"/>
              </a:buClr>
              <a:buSzPct val="125000"/>
              <a:buFont typeface="Calisto MT" pitchFamily="18" charset="0"/>
              <a:buChar char="›"/>
              <a:tabLst/>
            </a:pPr>
            <a:r>
              <a:rPr lang="en-GB" kern="0" dirty="0">
                <a:solidFill>
                  <a:srgbClr val="002A6C"/>
                </a:solidFill>
              </a:rPr>
              <a:t>Overall sector value will </a:t>
            </a:r>
            <a:br>
              <a:rPr lang="en-GB" kern="0" dirty="0">
                <a:solidFill>
                  <a:srgbClr val="002A6C"/>
                </a:solidFill>
              </a:rPr>
            </a:br>
            <a:r>
              <a:rPr lang="en-GB" kern="0" dirty="0">
                <a:solidFill>
                  <a:srgbClr val="002A6C"/>
                </a:solidFill>
              </a:rPr>
              <a:t>also influence attractiveness</a:t>
            </a:r>
          </a:p>
        </p:txBody>
      </p:sp>
      <p:graphicFrame>
        <p:nvGraphicFramePr>
          <p:cNvPr id="6" name="Chart 4"/>
          <p:cNvGraphicFramePr/>
          <p:nvPr>
            <p:extLst>
              <p:ext uri="{D42A27DB-BD31-4B8C-83A1-F6EECF244321}">
                <p14:modId xmlns:p14="http://schemas.microsoft.com/office/powerpoint/2010/main" val="2272529348"/>
              </p:ext>
            </p:extLst>
          </p:nvPr>
        </p:nvGraphicFramePr>
        <p:xfrm>
          <a:off x="50388" y="1583532"/>
          <a:ext cx="5760640" cy="4248472"/>
        </p:xfrm>
        <a:graphic>
          <a:graphicData uri="http://schemas.openxmlformats.org/drawingml/2006/chart">
            <c:chart xmlns:c="http://schemas.openxmlformats.org/drawingml/2006/chart" xmlns:r="http://schemas.openxmlformats.org/officeDocument/2006/relationships" r:id="rId3"/>
          </a:graphicData>
        </a:graphic>
      </p:graphicFrame>
      <p:sp>
        <p:nvSpPr>
          <p:cNvPr id="26" name="Rectangle 25"/>
          <p:cNvSpPr/>
          <p:nvPr/>
        </p:nvSpPr>
        <p:spPr bwMode="auto">
          <a:xfrm>
            <a:off x="755576" y="5927195"/>
            <a:ext cx="299136" cy="247790"/>
          </a:xfrm>
          <a:prstGeom prst="rect">
            <a:avLst/>
          </a:prstGeom>
          <a:solidFill>
            <a:schemeClr val="tx1"/>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err="1" smtClean="0">
              <a:ln>
                <a:noFill/>
              </a:ln>
              <a:solidFill>
                <a:schemeClr val="tx1"/>
              </a:solidFill>
              <a:effectLst/>
              <a:latin typeface="Verdana" pitchFamily="34" charset="0"/>
            </a:endParaRPr>
          </a:p>
        </p:txBody>
      </p:sp>
      <p:sp>
        <p:nvSpPr>
          <p:cNvPr id="27" name="Rectangle 26"/>
          <p:cNvSpPr/>
          <p:nvPr/>
        </p:nvSpPr>
        <p:spPr bwMode="auto">
          <a:xfrm>
            <a:off x="2483768" y="5927195"/>
            <a:ext cx="299136" cy="247790"/>
          </a:xfrm>
          <a:prstGeom prst="rect">
            <a:avLst/>
          </a:prstGeom>
          <a:solidFill>
            <a:schemeClr val="tx1">
              <a:lumMod val="40000"/>
              <a:lumOff val="60000"/>
            </a:schemeClr>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err="1" smtClean="0">
              <a:ln>
                <a:noFill/>
              </a:ln>
              <a:solidFill>
                <a:schemeClr val="tx1"/>
              </a:solidFill>
              <a:effectLst/>
              <a:latin typeface="Verdana" pitchFamily="34" charset="0"/>
            </a:endParaRPr>
          </a:p>
        </p:txBody>
      </p:sp>
      <p:sp>
        <p:nvSpPr>
          <p:cNvPr id="28" name="Rectangle 27"/>
          <p:cNvSpPr/>
          <p:nvPr/>
        </p:nvSpPr>
        <p:spPr bwMode="auto">
          <a:xfrm>
            <a:off x="5220072" y="5927195"/>
            <a:ext cx="299136" cy="247790"/>
          </a:xfrm>
          <a:prstGeom prst="rect">
            <a:avLst/>
          </a:prstGeom>
          <a:solidFill>
            <a:schemeClr val="accent3"/>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err="1" smtClean="0">
              <a:ln>
                <a:noFill/>
              </a:ln>
              <a:solidFill>
                <a:schemeClr val="tx1"/>
              </a:solidFill>
              <a:effectLst/>
              <a:latin typeface="Verdana" pitchFamily="34" charset="0"/>
            </a:endParaRPr>
          </a:p>
        </p:txBody>
      </p:sp>
      <p:sp>
        <p:nvSpPr>
          <p:cNvPr id="29" name="TextBox 28"/>
          <p:cNvSpPr txBox="1"/>
          <p:nvPr/>
        </p:nvSpPr>
        <p:spPr>
          <a:xfrm>
            <a:off x="12469" y="6411299"/>
            <a:ext cx="9131531" cy="461665"/>
          </a:xfrm>
          <a:prstGeom prst="rect">
            <a:avLst/>
          </a:prstGeom>
          <a:solidFill>
            <a:schemeClr val="bg1"/>
          </a:solidFill>
        </p:spPr>
        <p:txBody>
          <a:bodyPr wrap="square" rtlCol="0">
            <a:spAutoFit/>
          </a:bodyPr>
          <a:lstStyle/>
          <a:p>
            <a:pPr fontAlgn="base">
              <a:spcBef>
                <a:spcPts val="300"/>
              </a:spcBef>
              <a:spcAft>
                <a:spcPct val="0"/>
              </a:spcAft>
              <a:buClr>
                <a:srgbClr val="80C437"/>
              </a:buClr>
              <a:buSzPct val="125000"/>
            </a:pPr>
            <a:r>
              <a:rPr kumimoji="0" lang="en-GB" sz="1200" b="0" i="0" u="none" strike="noStrike" kern="0" cap="none" spc="0" normalizeH="0" baseline="0" noProof="0" dirty="0" smtClean="0">
                <a:ln>
                  <a:noFill/>
                </a:ln>
                <a:solidFill>
                  <a:srgbClr val="002A6C"/>
                </a:solidFill>
                <a:effectLst/>
                <a:uLnTx/>
                <a:uFillTx/>
                <a:latin typeface="+mn-lt"/>
                <a:ea typeface="+mn-ea"/>
                <a:cs typeface="+mn-cs"/>
              </a:rPr>
              <a:t>Source: </a:t>
            </a:r>
            <a:r>
              <a:rPr lang="en-GB" sz="1200" kern="0" dirty="0">
                <a:solidFill>
                  <a:srgbClr val="002A6C"/>
                </a:solidFill>
              </a:rPr>
              <a:t>National Renewable Energy </a:t>
            </a:r>
            <a:r>
              <a:rPr lang="en-GB" sz="1200" kern="0" dirty="0" smtClean="0">
                <a:solidFill>
                  <a:srgbClr val="002A6C"/>
                </a:solidFill>
              </a:rPr>
              <a:t>Laboratory (NREL), International Renewable Energy Agency (IRENA), International </a:t>
            </a:r>
            <a:r>
              <a:rPr lang="en-GB" sz="1200" kern="0" dirty="0">
                <a:solidFill>
                  <a:srgbClr val="002A6C"/>
                </a:solidFill>
              </a:rPr>
              <a:t>Energy Agency </a:t>
            </a:r>
            <a:r>
              <a:rPr lang="en-GB" sz="1200" kern="0" dirty="0" smtClean="0">
                <a:solidFill>
                  <a:srgbClr val="002A6C"/>
                </a:solidFill>
              </a:rPr>
              <a:t>(IEA) and </a:t>
            </a:r>
            <a:r>
              <a:rPr lang="en-GB" sz="1200" kern="0" dirty="0">
                <a:solidFill>
                  <a:srgbClr val="002A6C"/>
                </a:solidFill>
              </a:rPr>
              <a:t>Carbon Trust analysis.</a:t>
            </a:r>
          </a:p>
        </p:txBody>
      </p:sp>
    </p:spTree>
    <p:extLst>
      <p:ext uri="{BB962C8B-B14F-4D97-AF65-F5344CB8AC3E}">
        <p14:creationId xmlns:p14="http://schemas.microsoft.com/office/powerpoint/2010/main" val="29180458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476" y="97662"/>
            <a:ext cx="7139136" cy="1143000"/>
          </a:xfrm>
        </p:spPr>
        <p:txBody>
          <a:bodyPr/>
          <a:lstStyle/>
          <a:p>
            <a:r>
              <a:rPr lang="en-GB" sz="2300" dirty="0" smtClean="0"/>
              <a:t>We estimate that by targeting the most promising segments, SMEs could access up to $960 billion of the global renewables market over the next decade</a:t>
            </a:r>
            <a:endParaRPr lang="en-GB" sz="2300" dirty="0"/>
          </a:p>
        </p:txBody>
      </p:sp>
      <p:sp>
        <p:nvSpPr>
          <p:cNvPr id="4" name="Slide Number Placeholder 3"/>
          <p:cNvSpPr>
            <a:spLocks noGrp="1"/>
          </p:cNvSpPr>
          <p:nvPr>
            <p:ph type="sldNum" sz="quarter" idx="12"/>
          </p:nvPr>
        </p:nvSpPr>
        <p:spPr>
          <a:xfrm>
            <a:off x="6974904" y="6154198"/>
            <a:ext cx="2133600" cy="476250"/>
          </a:xfrm>
        </p:spPr>
        <p:txBody>
          <a:bodyPr/>
          <a:lstStyle/>
          <a:p>
            <a:fld id="{F02067B5-BB61-425A-ADF9-C80F01E8B2C9}" type="slidenum">
              <a:rPr lang="en-GB" smtClean="0"/>
              <a:t>8</a:t>
            </a:fld>
            <a:endParaRPr lang="en-GB" dirty="0"/>
          </a:p>
        </p:txBody>
      </p:sp>
      <p:sp>
        <p:nvSpPr>
          <p:cNvPr id="8" name="TextBox 15"/>
          <p:cNvSpPr txBox="1"/>
          <p:nvPr/>
        </p:nvSpPr>
        <p:spPr>
          <a:xfrm>
            <a:off x="12469" y="6361126"/>
            <a:ext cx="9131531" cy="461665"/>
          </a:xfrm>
          <a:prstGeom prst="rect">
            <a:avLst/>
          </a:prstGeom>
          <a:solidFill>
            <a:schemeClr val="bg1"/>
          </a:solidFill>
        </p:spPr>
        <p:txBody>
          <a:bodyPr wrap="square" rtlCol="0">
            <a:spAutoFit/>
          </a:bodyPr>
          <a:lstStyle/>
          <a:p>
            <a:pPr fontAlgn="base">
              <a:spcBef>
                <a:spcPts val="300"/>
              </a:spcBef>
              <a:spcAft>
                <a:spcPct val="0"/>
              </a:spcAft>
              <a:buClr>
                <a:srgbClr val="80C437"/>
              </a:buClr>
              <a:buSzPct val="125000"/>
            </a:pPr>
            <a:r>
              <a:rPr kumimoji="0" lang="en-GB" sz="1200" b="0" i="0" u="none" strike="noStrike" kern="0" cap="none" spc="0" normalizeH="0" baseline="0" noProof="0" dirty="0" smtClean="0">
                <a:ln>
                  <a:noFill/>
                </a:ln>
                <a:solidFill>
                  <a:srgbClr val="002A6C"/>
                </a:solidFill>
                <a:effectLst/>
                <a:uLnTx/>
                <a:uFillTx/>
                <a:latin typeface="+mn-lt"/>
                <a:ea typeface="+mn-ea"/>
                <a:cs typeface="+mn-cs"/>
              </a:rPr>
              <a:t>Source: Country plans, World</a:t>
            </a:r>
            <a:r>
              <a:rPr kumimoji="0" lang="en-GB" sz="1200" b="0" i="0" u="none" strike="noStrike" kern="0" cap="none" spc="0" normalizeH="0" noProof="0" dirty="0" smtClean="0">
                <a:ln>
                  <a:noFill/>
                </a:ln>
                <a:solidFill>
                  <a:srgbClr val="002A6C"/>
                </a:solidFill>
                <a:effectLst/>
                <a:uLnTx/>
                <a:uFillTx/>
                <a:latin typeface="+mn-lt"/>
                <a:ea typeface="+mn-ea"/>
                <a:cs typeface="+mn-cs"/>
              </a:rPr>
              <a:t> Bank data, </a:t>
            </a:r>
            <a:r>
              <a:rPr lang="en-GB" sz="1200" kern="0" dirty="0" smtClean="0">
                <a:solidFill>
                  <a:srgbClr val="002A6C"/>
                </a:solidFill>
              </a:rPr>
              <a:t>National </a:t>
            </a:r>
            <a:r>
              <a:rPr lang="en-GB" sz="1200" kern="0" dirty="0">
                <a:solidFill>
                  <a:srgbClr val="002A6C"/>
                </a:solidFill>
              </a:rPr>
              <a:t>Renewable Energy </a:t>
            </a:r>
            <a:r>
              <a:rPr lang="en-GB" sz="1200" kern="0" dirty="0" smtClean="0">
                <a:solidFill>
                  <a:srgbClr val="002A6C"/>
                </a:solidFill>
              </a:rPr>
              <a:t>Laboratory (NREL), International Renewable Energy Agency (IRENA), International </a:t>
            </a:r>
            <a:r>
              <a:rPr lang="en-GB" sz="1200" kern="0" dirty="0">
                <a:solidFill>
                  <a:srgbClr val="002A6C"/>
                </a:solidFill>
              </a:rPr>
              <a:t>Energy Agency </a:t>
            </a:r>
            <a:r>
              <a:rPr lang="en-GB" sz="1200" kern="0" dirty="0" smtClean="0">
                <a:solidFill>
                  <a:srgbClr val="002A6C"/>
                </a:solidFill>
              </a:rPr>
              <a:t>(IEA) and </a:t>
            </a:r>
            <a:r>
              <a:rPr lang="en-GB" sz="1200" kern="0" dirty="0">
                <a:solidFill>
                  <a:srgbClr val="002A6C"/>
                </a:solidFill>
              </a:rPr>
              <a:t>Carbon Trust analysis.</a:t>
            </a:r>
          </a:p>
        </p:txBody>
      </p:sp>
      <p:sp>
        <p:nvSpPr>
          <p:cNvPr id="3" name="TextBox 6"/>
          <p:cNvSpPr txBox="1"/>
          <p:nvPr/>
        </p:nvSpPr>
        <p:spPr>
          <a:xfrm>
            <a:off x="2095217" y="6001543"/>
            <a:ext cx="1468671" cy="307777"/>
          </a:xfrm>
          <a:prstGeom prst="rect">
            <a:avLst/>
          </a:prstGeom>
          <a:noFill/>
        </p:spPr>
        <p:txBody>
          <a:bodyPr wrap="none" rtlCol="0">
            <a:spAutoFit/>
          </a:bodyPr>
          <a:lstStyle/>
          <a:p>
            <a:pPr marR="0" algn="ctr" defTabSz="914400" rtl="0" eaLnBrk="1" fontAlgn="base" latinLnBrk="0" hangingPunct="1">
              <a:lnSpc>
                <a:spcPct val="100000"/>
              </a:lnSpc>
              <a:spcBef>
                <a:spcPts val="300"/>
              </a:spcBef>
              <a:spcAft>
                <a:spcPct val="0"/>
              </a:spcAft>
              <a:buClr>
                <a:srgbClr val="80C437"/>
              </a:buClr>
              <a:buSzPct val="125000"/>
              <a:tabLst/>
            </a:pPr>
            <a:r>
              <a:rPr lang="en-GB" sz="1400" kern="0" dirty="0" smtClean="0">
                <a:solidFill>
                  <a:srgbClr val="002A6C"/>
                </a:solidFill>
              </a:rPr>
              <a:t>Major equipment</a:t>
            </a:r>
            <a:endParaRPr kumimoji="0" lang="en-GB" sz="1400" i="0" u="none" strike="noStrike" kern="0" cap="none" spc="0" normalizeH="0" baseline="0" noProof="0" dirty="0" smtClean="0">
              <a:ln>
                <a:noFill/>
              </a:ln>
              <a:solidFill>
                <a:srgbClr val="002A6C"/>
              </a:solidFill>
              <a:effectLst/>
              <a:uLnTx/>
              <a:uFillTx/>
            </a:endParaRPr>
          </a:p>
        </p:txBody>
      </p:sp>
      <p:sp>
        <p:nvSpPr>
          <p:cNvPr id="5" name="TextBox 7"/>
          <p:cNvSpPr txBox="1"/>
          <p:nvPr/>
        </p:nvSpPr>
        <p:spPr>
          <a:xfrm>
            <a:off x="3894744" y="6001543"/>
            <a:ext cx="3003283" cy="307777"/>
          </a:xfrm>
          <a:prstGeom prst="rect">
            <a:avLst/>
          </a:prstGeom>
          <a:noFill/>
        </p:spPr>
        <p:txBody>
          <a:bodyPr wrap="square" rtlCol="0">
            <a:spAutoFit/>
          </a:bodyPr>
          <a:lstStyle/>
          <a:p>
            <a:pPr marR="0" algn="ctr" defTabSz="914400" rtl="0" eaLnBrk="1" fontAlgn="base" latinLnBrk="0" hangingPunct="1">
              <a:lnSpc>
                <a:spcPct val="100000"/>
              </a:lnSpc>
              <a:spcBef>
                <a:spcPts val="300"/>
              </a:spcBef>
              <a:spcAft>
                <a:spcPct val="0"/>
              </a:spcAft>
              <a:buClr>
                <a:srgbClr val="80C437"/>
              </a:buClr>
              <a:buSzPct val="125000"/>
              <a:tabLst/>
            </a:pPr>
            <a:r>
              <a:rPr lang="en-GB" sz="1400" kern="0" dirty="0" smtClean="0">
                <a:solidFill>
                  <a:srgbClr val="002A6C"/>
                </a:solidFill>
              </a:rPr>
              <a:t>Installation &amp; minor equipment </a:t>
            </a:r>
            <a:endParaRPr kumimoji="0" lang="en-GB" sz="1400" i="0" u="none" strike="noStrike" kern="0" cap="none" spc="0" normalizeH="0" baseline="0" noProof="0" dirty="0" smtClean="0">
              <a:ln>
                <a:noFill/>
              </a:ln>
              <a:solidFill>
                <a:srgbClr val="002A6C"/>
              </a:solidFill>
              <a:effectLst/>
              <a:uLnTx/>
              <a:uFillTx/>
            </a:endParaRPr>
          </a:p>
        </p:txBody>
      </p:sp>
      <p:sp>
        <p:nvSpPr>
          <p:cNvPr id="14" name="TextBox 8"/>
          <p:cNvSpPr txBox="1"/>
          <p:nvPr/>
        </p:nvSpPr>
        <p:spPr>
          <a:xfrm>
            <a:off x="7131436" y="6001543"/>
            <a:ext cx="579005" cy="307777"/>
          </a:xfrm>
          <a:prstGeom prst="rect">
            <a:avLst/>
          </a:prstGeom>
          <a:noFill/>
        </p:spPr>
        <p:txBody>
          <a:bodyPr wrap="none" rtlCol="0">
            <a:spAutoFit/>
          </a:bodyPr>
          <a:lstStyle/>
          <a:p>
            <a:pPr marR="0" algn="ctr" defTabSz="914400" rtl="0" eaLnBrk="1" fontAlgn="base" latinLnBrk="0" hangingPunct="1">
              <a:lnSpc>
                <a:spcPct val="100000"/>
              </a:lnSpc>
              <a:spcBef>
                <a:spcPts val="300"/>
              </a:spcBef>
              <a:spcAft>
                <a:spcPct val="0"/>
              </a:spcAft>
              <a:buClr>
                <a:srgbClr val="80C437"/>
              </a:buClr>
              <a:buSzPct val="125000"/>
              <a:tabLst/>
            </a:pPr>
            <a:r>
              <a:rPr lang="en-GB" sz="1400" kern="0" dirty="0" smtClean="0">
                <a:solidFill>
                  <a:srgbClr val="002A6C"/>
                </a:solidFill>
              </a:rPr>
              <a:t>O&amp;M</a:t>
            </a:r>
            <a:endParaRPr kumimoji="0" lang="en-GB" sz="1400" i="0" u="none" strike="noStrike" kern="0" cap="none" spc="0" normalizeH="0" baseline="0" noProof="0" dirty="0" smtClean="0">
              <a:ln>
                <a:noFill/>
              </a:ln>
              <a:solidFill>
                <a:srgbClr val="002A6C"/>
              </a:solidFill>
              <a:effectLst/>
              <a:uLnTx/>
              <a:uFillTx/>
            </a:endParaRPr>
          </a:p>
        </p:txBody>
      </p:sp>
      <p:sp>
        <p:nvSpPr>
          <p:cNvPr id="15" name="Rectangle 10"/>
          <p:cNvSpPr/>
          <p:nvPr/>
        </p:nvSpPr>
        <p:spPr bwMode="auto">
          <a:xfrm>
            <a:off x="1637433" y="6031536"/>
            <a:ext cx="299136" cy="247790"/>
          </a:xfrm>
          <a:prstGeom prst="rect">
            <a:avLst/>
          </a:prstGeom>
          <a:solidFill>
            <a:schemeClr val="tx1"/>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err="1" smtClean="0">
              <a:ln>
                <a:noFill/>
              </a:ln>
              <a:solidFill>
                <a:schemeClr val="tx1"/>
              </a:solidFill>
              <a:effectLst/>
              <a:latin typeface="Verdana" pitchFamily="34" charset="0"/>
            </a:endParaRPr>
          </a:p>
        </p:txBody>
      </p:sp>
      <p:sp>
        <p:nvSpPr>
          <p:cNvPr id="16" name="Rectangle 11"/>
          <p:cNvSpPr/>
          <p:nvPr/>
        </p:nvSpPr>
        <p:spPr bwMode="auto">
          <a:xfrm>
            <a:off x="3768808" y="6031536"/>
            <a:ext cx="299136" cy="247790"/>
          </a:xfrm>
          <a:prstGeom prst="rect">
            <a:avLst/>
          </a:prstGeom>
          <a:solidFill>
            <a:schemeClr val="tx1">
              <a:lumMod val="40000"/>
              <a:lumOff val="60000"/>
            </a:schemeClr>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err="1" smtClean="0">
              <a:ln>
                <a:noFill/>
              </a:ln>
              <a:solidFill>
                <a:schemeClr val="tx1"/>
              </a:solidFill>
              <a:effectLst/>
              <a:latin typeface="Verdana" pitchFamily="34" charset="0"/>
            </a:endParaRPr>
          </a:p>
        </p:txBody>
      </p:sp>
      <p:sp>
        <p:nvSpPr>
          <p:cNvPr id="17" name="Rectangle 12"/>
          <p:cNvSpPr/>
          <p:nvPr/>
        </p:nvSpPr>
        <p:spPr bwMode="auto">
          <a:xfrm>
            <a:off x="6804248" y="6031536"/>
            <a:ext cx="299136" cy="247790"/>
          </a:xfrm>
          <a:prstGeom prst="rect">
            <a:avLst/>
          </a:prstGeom>
          <a:solidFill>
            <a:schemeClr val="accent3"/>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err="1" smtClean="0">
              <a:ln>
                <a:noFill/>
              </a:ln>
              <a:solidFill>
                <a:schemeClr val="tx1"/>
              </a:solidFill>
              <a:effectLst/>
              <a:latin typeface="Verdana" pitchFamily="34" charset="0"/>
            </a:endParaRPr>
          </a:p>
        </p:txBody>
      </p:sp>
      <p:graphicFrame>
        <p:nvGraphicFramePr>
          <p:cNvPr id="7" name="Chart 6"/>
          <p:cNvGraphicFramePr/>
          <p:nvPr>
            <p:extLst>
              <p:ext uri="{D42A27DB-BD31-4B8C-83A1-F6EECF244321}">
                <p14:modId xmlns:p14="http://schemas.microsoft.com/office/powerpoint/2010/main" val="2374546129"/>
              </p:ext>
            </p:extLst>
          </p:nvPr>
        </p:nvGraphicFramePr>
        <p:xfrm>
          <a:off x="221750" y="1340768"/>
          <a:ext cx="8712968" cy="49685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354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97768"/>
            <a:ext cx="7139136" cy="1143000"/>
          </a:xfrm>
        </p:spPr>
        <p:txBody>
          <a:bodyPr/>
          <a:lstStyle/>
          <a:p>
            <a:r>
              <a:rPr lang="en-GB" sz="2300" dirty="0" smtClean="0"/>
              <a:t>In Sub-Saharan Africa the </a:t>
            </a:r>
            <a:r>
              <a:rPr lang="en-GB" sz="2300" dirty="0"/>
              <a:t>largest </a:t>
            </a:r>
            <a:r>
              <a:rPr lang="en-GB" sz="2300" dirty="0" smtClean="0"/>
              <a:t>opportunities </a:t>
            </a:r>
            <a:r>
              <a:rPr lang="en-GB" sz="2300" dirty="0"/>
              <a:t>for SMEs </a:t>
            </a:r>
            <a:r>
              <a:rPr lang="en-GB" sz="2300" dirty="0" smtClean="0"/>
              <a:t>are </a:t>
            </a:r>
            <a:r>
              <a:rPr lang="en-GB" sz="2300" dirty="0"/>
              <a:t>likely to be in </a:t>
            </a:r>
            <a:r>
              <a:rPr lang="en-GB" sz="2300" dirty="0" smtClean="0"/>
              <a:t>solar PV, small </a:t>
            </a:r>
            <a:r>
              <a:rPr lang="en-GB" sz="2300" dirty="0"/>
              <a:t>hydro, </a:t>
            </a:r>
            <a:r>
              <a:rPr lang="en-GB" sz="2300" dirty="0" smtClean="0"/>
              <a:t>geothermal and onshore wind</a:t>
            </a:r>
            <a:endParaRPr lang="en-GB" sz="2300" dirty="0"/>
          </a:p>
        </p:txBody>
      </p:sp>
      <p:sp>
        <p:nvSpPr>
          <p:cNvPr id="4" name="Slide Number Placeholder 3"/>
          <p:cNvSpPr>
            <a:spLocks noGrp="1"/>
          </p:cNvSpPr>
          <p:nvPr>
            <p:ph type="sldNum" sz="quarter" idx="12"/>
          </p:nvPr>
        </p:nvSpPr>
        <p:spPr/>
        <p:txBody>
          <a:bodyPr/>
          <a:lstStyle/>
          <a:p>
            <a:fld id="{F02067B5-BB61-425A-ADF9-C80F01E8B2C9}" type="slidenum">
              <a:rPr lang="en-GB" smtClean="0"/>
              <a:t>9</a:t>
            </a:fld>
            <a:endParaRPr lang="en-GB"/>
          </a:p>
        </p:txBody>
      </p:sp>
      <p:sp>
        <p:nvSpPr>
          <p:cNvPr id="8" name="TextBox 7"/>
          <p:cNvSpPr txBox="1"/>
          <p:nvPr/>
        </p:nvSpPr>
        <p:spPr>
          <a:xfrm>
            <a:off x="467544" y="1268760"/>
            <a:ext cx="4104456" cy="623248"/>
          </a:xfrm>
          <a:prstGeom prst="rect">
            <a:avLst/>
          </a:prstGeom>
          <a:noFill/>
        </p:spPr>
        <p:txBody>
          <a:bodyPr wrap="square" rtlCol="0">
            <a:spAutoFit/>
          </a:bodyPr>
          <a:lstStyle/>
          <a:p>
            <a:pPr marR="0" algn="ctr" defTabSz="914400" rtl="0" eaLnBrk="1" fontAlgn="base" latinLnBrk="0" hangingPunct="1">
              <a:lnSpc>
                <a:spcPct val="100000"/>
              </a:lnSpc>
              <a:spcBef>
                <a:spcPts val="300"/>
              </a:spcBef>
              <a:spcAft>
                <a:spcPct val="0"/>
              </a:spcAft>
              <a:buClr>
                <a:srgbClr val="80C437"/>
              </a:buClr>
              <a:buSzPct val="125000"/>
              <a:tabLst/>
            </a:pPr>
            <a:r>
              <a:rPr lang="en-GB" sz="1600" b="1" kern="0" dirty="0">
                <a:solidFill>
                  <a:srgbClr val="002A6C"/>
                </a:solidFill>
              </a:rPr>
              <a:t>Total </a:t>
            </a:r>
            <a:r>
              <a:rPr lang="en-GB" sz="1600" b="1" kern="0" dirty="0" smtClean="0">
                <a:solidFill>
                  <a:srgbClr val="002A6C"/>
                </a:solidFill>
              </a:rPr>
              <a:t>Investment by Region</a:t>
            </a:r>
          </a:p>
          <a:p>
            <a:pPr marR="0" algn="ctr" defTabSz="914400" rtl="0" eaLnBrk="1" fontAlgn="base" latinLnBrk="0" hangingPunct="1">
              <a:lnSpc>
                <a:spcPct val="100000"/>
              </a:lnSpc>
              <a:spcBef>
                <a:spcPts val="300"/>
              </a:spcBef>
              <a:spcAft>
                <a:spcPct val="0"/>
              </a:spcAft>
              <a:buClr>
                <a:srgbClr val="80C437"/>
              </a:buClr>
              <a:buSzPct val="125000"/>
              <a:tabLst/>
            </a:pPr>
            <a:r>
              <a:rPr kumimoji="0" lang="en-GB" sz="1600" b="1" i="0" u="none" strike="noStrike" kern="0" cap="none" spc="0" normalizeH="0" baseline="0" noProof="0" dirty="0" smtClean="0">
                <a:ln>
                  <a:noFill/>
                </a:ln>
                <a:solidFill>
                  <a:srgbClr val="002A6C"/>
                </a:solidFill>
                <a:effectLst/>
                <a:uLnTx/>
                <a:uFillTx/>
              </a:rPr>
              <a:t>(billions $ USD over next decade)</a:t>
            </a:r>
            <a:endParaRPr kumimoji="0" lang="en-GB" sz="1600" b="1" i="0" u="none" strike="noStrike" kern="0" cap="none" spc="0" normalizeH="0" baseline="0" noProof="0" dirty="0">
              <a:ln>
                <a:noFill/>
              </a:ln>
              <a:solidFill>
                <a:srgbClr val="002A6C"/>
              </a:solidFill>
              <a:effectLst/>
              <a:uLnTx/>
              <a:uFillTx/>
            </a:endParaRPr>
          </a:p>
        </p:txBody>
      </p:sp>
      <p:cxnSp>
        <p:nvCxnSpPr>
          <p:cNvPr id="11" name="Straight Connector 10"/>
          <p:cNvCxnSpPr/>
          <p:nvPr/>
        </p:nvCxnSpPr>
        <p:spPr bwMode="auto">
          <a:xfrm flipH="1">
            <a:off x="4139952" y="1857971"/>
            <a:ext cx="806379" cy="165142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3851920" y="4445496"/>
            <a:ext cx="1286618" cy="99972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p:nvSpPr>
        <p:spPr>
          <a:xfrm>
            <a:off x="12469" y="6453336"/>
            <a:ext cx="9131531" cy="461665"/>
          </a:xfrm>
          <a:prstGeom prst="rect">
            <a:avLst/>
          </a:prstGeom>
          <a:solidFill>
            <a:schemeClr val="bg1"/>
          </a:solidFill>
        </p:spPr>
        <p:txBody>
          <a:bodyPr wrap="square" rtlCol="0">
            <a:spAutoFit/>
          </a:bodyPr>
          <a:lstStyle/>
          <a:p>
            <a:pPr fontAlgn="base">
              <a:spcBef>
                <a:spcPts val="300"/>
              </a:spcBef>
              <a:spcAft>
                <a:spcPct val="0"/>
              </a:spcAft>
              <a:buClr>
                <a:srgbClr val="80C437"/>
              </a:buClr>
              <a:buSzPct val="125000"/>
            </a:pPr>
            <a:r>
              <a:rPr kumimoji="0" lang="en-GB" sz="1200" b="0" i="0" u="none" strike="noStrike" kern="0" cap="none" spc="0" normalizeH="0" baseline="0" noProof="0" dirty="0" smtClean="0">
                <a:ln>
                  <a:noFill/>
                </a:ln>
                <a:solidFill>
                  <a:srgbClr val="002A6C"/>
                </a:solidFill>
                <a:effectLst/>
                <a:uLnTx/>
                <a:uFillTx/>
                <a:latin typeface="+mn-lt"/>
                <a:ea typeface="+mn-ea"/>
                <a:cs typeface="+mn-cs"/>
              </a:rPr>
              <a:t>Source: </a:t>
            </a:r>
            <a:r>
              <a:rPr lang="en-GB" sz="1200" kern="0" dirty="0">
                <a:solidFill>
                  <a:srgbClr val="002A6C"/>
                </a:solidFill>
              </a:rPr>
              <a:t>National Renewable Energy </a:t>
            </a:r>
            <a:r>
              <a:rPr lang="en-GB" sz="1200" kern="0" dirty="0" smtClean="0">
                <a:solidFill>
                  <a:srgbClr val="002A6C"/>
                </a:solidFill>
              </a:rPr>
              <a:t>Laboratory (NREL), International Renewable Energy Agency (IRENA), International </a:t>
            </a:r>
            <a:r>
              <a:rPr lang="en-GB" sz="1200" kern="0" dirty="0">
                <a:solidFill>
                  <a:srgbClr val="002A6C"/>
                </a:solidFill>
              </a:rPr>
              <a:t>Energy Agency </a:t>
            </a:r>
            <a:r>
              <a:rPr lang="en-GB" sz="1200" kern="0" dirty="0" smtClean="0">
                <a:solidFill>
                  <a:srgbClr val="002A6C"/>
                </a:solidFill>
              </a:rPr>
              <a:t>(IEA) and </a:t>
            </a:r>
            <a:r>
              <a:rPr lang="en-GB" sz="1200" kern="0" dirty="0">
                <a:solidFill>
                  <a:srgbClr val="002A6C"/>
                </a:solidFill>
              </a:rPr>
              <a:t>Carbon Trust analysis.</a:t>
            </a:r>
          </a:p>
        </p:txBody>
      </p:sp>
      <p:graphicFrame>
        <p:nvGraphicFramePr>
          <p:cNvPr id="15" name="Chart 13"/>
          <p:cNvGraphicFramePr/>
          <p:nvPr>
            <p:extLst>
              <p:ext uri="{D42A27DB-BD31-4B8C-83A1-F6EECF244321}">
                <p14:modId xmlns:p14="http://schemas.microsoft.com/office/powerpoint/2010/main" val="3807384307"/>
              </p:ext>
            </p:extLst>
          </p:nvPr>
        </p:nvGraphicFramePr>
        <p:xfrm>
          <a:off x="-468560" y="1748135"/>
          <a:ext cx="5777408" cy="4552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p:cNvGraphicFramePr/>
          <p:nvPr>
            <p:extLst>
              <p:ext uri="{D42A27DB-BD31-4B8C-83A1-F6EECF244321}">
                <p14:modId xmlns:p14="http://schemas.microsoft.com/office/powerpoint/2010/main" val="1421276809"/>
              </p:ext>
            </p:extLst>
          </p:nvPr>
        </p:nvGraphicFramePr>
        <p:xfrm>
          <a:off x="4588354" y="1127448"/>
          <a:ext cx="4603600" cy="5325888"/>
        </p:xfrm>
        <a:graphic>
          <a:graphicData uri="http://schemas.openxmlformats.org/drawingml/2006/chart">
            <c:chart xmlns:c="http://schemas.openxmlformats.org/drawingml/2006/chart" xmlns:r="http://schemas.openxmlformats.org/officeDocument/2006/relationships" r:id="rId4"/>
          </a:graphicData>
        </a:graphic>
      </p:graphicFrame>
      <p:sp>
        <p:nvSpPr>
          <p:cNvPr id="5" name="Up Arrow 4"/>
          <p:cNvSpPr/>
          <p:nvPr/>
        </p:nvSpPr>
        <p:spPr bwMode="auto">
          <a:xfrm>
            <a:off x="5626720" y="2010048"/>
            <a:ext cx="198349" cy="288032"/>
          </a:xfrm>
          <a:prstGeom prst="upArrow">
            <a:avLst/>
          </a:prstGeom>
          <a:solidFill>
            <a:srgbClr val="003478"/>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err="1" smtClean="0">
              <a:ln>
                <a:noFill/>
              </a:ln>
              <a:solidFill>
                <a:schemeClr val="tx1"/>
              </a:solidFill>
              <a:effectLst/>
              <a:latin typeface="Verdana" pitchFamily="34" charset="0"/>
            </a:endParaRPr>
          </a:p>
        </p:txBody>
      </p:sp>
      <p:sp>
        <p:nvSpPr>
          <p:cNvPr id="6" name="TextBox 5"/>
          <p:cNvSpPr txBox="1"/>
          <p:nvPr/>
        </p:nvSpPr>
        <p:spPr>
          <a:xfrm>
            <a:off x="5401927" y="1772196"/>
            <a:ext cx="647934" cy="307777"/>
          </a:xfrm>
          <a:prstGeom prst="rect">
            <a:avLst/>
          </a:prstGeom>
          <a:noFill/>
        </p:spPr>
        <p:txBody>
          <a:bodyPr wrap="none" rtlCol="0">
            <a:spAutoFit/>
          </a:body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$41bn</a:t>
            </a:r>
          </a:p>
        </p:txBody>
      </p:sp>
      <p:sp>
        <p:nvSpPr>
          <p:cNvPr id="14" name="Up Arrow 13"/>
          <p:cNvSpPr/>
          <p:nvPr/>
        </p:nvSpPr>
        <p:spPr bwMode="auto">
          <a:xfrm>
            <a:off x="6067935" y="2001540"/>
            <a:ext cx="198349" cy="288032"/>
          </a:xfrm>
          <a:prstGeom prst="upArrow">
            <a:avLst/>
          </a:prstGeom>
          <a:solidFill>
            <a:srgbClr val="003478"/>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err="1" smtClean="0">
              <a:ln>
                <a:noFill/>
              </a:ln>
              <a:solidFill>
                <a:schemeClr val="tx1"/>
              </a:solidFill>
              <a:effectLst/>
              <a:latin typeface="Verdana" pitchFamily="34" charset="0"/>
            </a:endParaRPr>
          </a:p>
        </p:txBody>
      </p:sp>
      <p:sp>
        <p:nvSpPr>
          <p:cNvPr id="16" name="TextBox 15"/>
          <p:cNvSpPr txBox="1"/>
          <p:nvPr/>
        </p:nvSpPr>
        <p:spPr>
          <a:xfrm>
            <a:off x="5957182" y="1774279"/>
            <a:ext cx="647934" cy="307777"/>
          </a:xfrm>
          <a:prstGeom prst="rect">
            <a:avLst/>
          </a:prstGeom>
          <a:noFill/>
        </p:spPr>
        <p:txBody>
          <a:bodyPr wrap="none" rtlCol="0">
            <a:spAutoFit/>
          </a:body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$35bn</a:t>
            </a:r>
          </a:p>
        </p:txBody>
      </p:sp>
    </p:spTree>
    <p:extLst>
      <p:ext uri="{BB962C8B-B14F-4D97-AF65-F5344CB8AC3E}">
        <p14:creationId xmlns:p14="http://schemas.microsoft.com/office/powerpoint/2010/main" val="8211201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97768"/>
            <a:ext cx="7182544" cy="1143000"/>
          </a:xfrm>
        </p:spPr>
        <p:txBody>
          <a:bodyPr/>
          <a:lstStyle/>
          <a:p>
            <a:r>
              <a:rPr lang="en-GB" sz="2300" dirty="0" smtClean="0"/>
              <a:t>Within Sub-Saharan Africa the most attractive sectors and segments for SMEs vary by region depending on national resources and plans</a:t>
            </a:r>
            <a:endParaRPr lang="en-GB" sz="2300" dirty="0"/>
          </a:p>
        </p:txBody>
      </p:sp>
      <p:sp>
        <p:nvSpPr>
          <p:cNvPr id="4" name="Slide Number Placeholder 3"/>
          <p:cNvSpPr>
            <a:spLocks noGrp="1"/>
          </p:cNvSpPr>
          <p:nvPr>
            <p:ph type="sldNum" sz="quarter" idx="12"/>
          </p:nvPr>
        </p:nvSpPr>
        <p:spPr/>
        <p:txBody>
          <a:bodyPr/>
          <a:lstStyle/>
          <a:p>
            <a:fld id="{F02067B5-BB61-425A-ADF9-C80F01E8B2C9}" type="slidenum">
              <a:rPr lang="en-GB" smtClean="0"/>
              <a:t>10</a:t>
            </a:fld>
            <a:endParaRPr lang="en-GB"/>
          </a:p>
        </p:txBody>
      </p:sp>
      <p:sp>
        <p:nvSpPr>
          <p:cNvPr id="11" name="Rectangle 283"/>
          <p:cNvSpPr>
            <a:spLocks noChangeArrowheads="1"/>
          </p:cNvSpPr>
          <p:nvPr/>
        </p:nvSpPr>
        <p:spPr bwMode="auto">
          <a:xfrm>
            <a:off x="5218919" y="2147672"/>
            <a:ext cx="0" cy="7186"/>
          </a:xfrm>
          <a:prstGeom prst="rect">
            <a:avLst/>
          </a:prstGeom>
          <a:solidFill>
            <a:schemeClr val="bg1"/>
          </a:solidFill>
          <a:ln w="9525">
            <a:solidFill>
              <a:schemeClr val="bg2"/>
            </a:solidFill>
            <a:miter lim="800000"/>
            <a:headEnd/>
            <a:tailEnd/>
          </a:ln>
        </p:spPr>
        <p:txBody>
          <a:bodyPr/>
          <a:lstStyle/>
          <a:p>
            <a:endParaRPr lang="en-US"/>
          </a:p>
        </p:txBody>
      </p:sp>
      <p:sp>
        <p:nvSpPr>
          <p:cNvPr id="12" name="Freeform 286"/>
          <p:cNvSpPr>
            <a:spLocks/>
          </p:cNvSpPr>
          <p:nvPr/>
        </p:nvSpPr>
        <p:spPr bwMode="auto">
          <a:xfrm>
            <a:off x="5139934" y="1885397"/>
            <a:ext cx="287219" cy="262275"/>
          </a:xfrm>
          <a:custGeom>
            <a:avLst/>
            <a:gdLst>
              <a:gd name="T0" fmla="*/ 2147483647 w 97"/>
              <a:gd name="T1" fmla="*/ 2147483647 h 90"/>
              <a:gd name="T2" fmla="*/ 2147483647 w 97"/>
              <a:gd name="T3" fmla="*/ 0 h 90"/>
              <a:gd name="T4" fmla="*/ 2147483647 w 97"/>
              <a:gd name="T5" fmla="*/ 2147483647 h 90"/>
              <a:gd name="T6" fmla="*/ 2147483647 w 97"/>
              <a:gd name="T7" fmla="*/ 2147483647 h 90"/>
              <a:gd name="T8" fmla="*/ 2147483647 w 97"/>
              <a:gd name="T9" fmla="*/ 2147483647 h 90"/>
              <a:gd name="T10" fmla="*/ 2147483647 w 97"/>
              <a:gd name="T11" fmla="*/ 2147483647 h 90"/>
              <a:gd name="T12" fmla="*/ 2147483647 w 97"/>
              <a:gd name="T13" fmla="*/ 2147483647 h 90"/>
              <a:gd name="T14" fmla="*/ 0 w 97"/>
              <a:gd name="T15" fmla="*/ 2147483647 h 90"/>
              <a:gd name="T16" fmla="*/ 2147483647 w 97"/>
              <a:gd name="T17" fmla="*/ 2147483647 h 90"/>
              <a:gd name="T18" fmla="*/ 2147483647 w 97"/>
              <a:gd name="T19" fmla="*/ 2147483647 h 90"/>
              <a:gd name="T20" fmla="*/ 2147483647 w 97"/>
              <a:gd name="T21" fmla="*/ 2147483647 h 90"/>
              <a:gd name="T22" fmla="*/ 2147483647 w 97"/>
              <a:gd name="T23" fmla="*/ 2147483647 h 90"/>
              <a:gd name="T24" fmla="*/ 2147483647 w 97"/>
              <a:gd name="T25" fmla="*/ 2147483647 h 90"/>
              <a:gd name="T26" fmla="*/ 2147483647 w 97"/>
              <a:gd name="T27" fmla="*/ 2147483647 h 90"/>
              <a:gd name="T28" fmla="*/ 2147483647 w 97"/>
              <a:gd name="T29" fmla="*/ 2147483647 h 90"/>
              <a:gd name="T30" fmla="*/ 2147483647 w 97"/>
              <a:gd name="T31" fmla="*/ 2147483647 h 90"/>
              <a:gd name="T32" fmla="*/ 2147483647 w 97"/>
              <a:gd name="T33" fmla="*/ 2147483647 h 90"/>
              <a:gd name="T34" fmla="*/ 2147483647 w 97"/>
              <a:gd name="T35" fmla="*/ 2147483647 h 90"/>
              <a:gd name="T36" fmla="*/ 2147483647 w 97"/>
              <a:gd name="T37" fmla="*/ 2147483647 h 90"/>
              <a:gd name="T38" fmla="*/ 2147483647 w 97"/>
              <a:gd name="T39" fmla="*/ 2147483647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7" h="90">
                <a:moveTo>
                  <a:pt x="91" y="24"/>
                </a:moveTo>
                <a:lnTo>
                  <a:pt x="91" y="0"/>
                </a:lnTo>
                <a:lnTo>
                  <a:pt x="79" y="6"/>
                </a:lnTo>
                <a:lnTo>
                  <a:pt x="43" y="24"/>
                </a:lnTo>
                <a:lnTo>
                  <a:pt x="31" y="12"/>
                </a:lnTo>
                <a:lnTo>
                  <a:pt x="18" y="12"/>
                </a:lnTo>
                <a:lnTo>
                  <a:pt x="12" y="18"/>
                </a:lnTo>
                <a:lnTo>
                  <a:pt x="0" y="42"/>
                </a:lnTo>
                <a:lnTo>
                  <a:pt x="18" y="90"/>
                </a:lnTo>
                <a:lnTo>
                  <a:pt x="25" y="90"/>
                </a:lnTo>
                <a:lnTo>
                  <a:pt x="37" y="90"/>
                </a:lnTo>
                <a:lnTo>
                  <a:pt x="49" y="78"/>
                </a:lnTo>
                <a:lnTo>
                  <a:pt x="67" y="78"/>
                </a:lnTo>
                <a:lnTo>
                  <a:pt x="73" y="66"/>
                </a:lnTo>
                <a:lnTo>
                  <a:pt x="61" y="36"/>
                </a:lnTo>
                <a:lnTo>
                  <a:pt x="85" y="30"/>
                </a:lnTo>
                <a:lnTo>
                  <a:pt x="97" y="24"/>
                </a:lnTo>
                <a:lnTo>
                  <a:pt x="91" y="24"/>
                </a:lnTo>
                <a:close/>
              </a:path>
            </a:pathLst>
          </a:custGeom>
          <a:solidFill>
            <a:schemeClr val="bg1"/>
          </a:solidFill>
          <a:ln w="9525">
            <a:solidFill>
              <a:schemeClr val="bg2"/>
            </a:solidFill>
            <a:round/>
            <a:headEnd/>
            <a:tailEnd/>
          </a:ln>
        </p:spPr>
        <p:txBody>
          <a:bodyPr/>
          <a:lstStyle/>
          <a:p>
            <a:endParaRPr lang="en-GB"/>
          </a:p>
        </p:txBody>
      </p:sp>
      <p:sp>
        <p:nvSpPr>
          <p:cNvPr id="13" name="Freeform 287"/>
          <p:cNvSpPr>
            <a:spLocks/>
          </p:cNvSpPr>
          <p:nvPr/>
        </p:nvSpPr>
        <p:spPr bwMode="auto">
          <a:xfrm>
            <a:off x="5139934" y="1885397"/>
            <a:ext cx="287219" cy="262275"/>
          </a:xfrm>
          <a:custGeom>
            <a:avLst/>
            <a:gdLst>
              <a:gd name="T0" fmla="*/ 2147483647 w 97"/>
              <a:gd name="T1" fmla="*/ 2147483647 h 90"/>
              <a:gd name="T2" fmla="*/ 2147483647 w 97"/>
              <a:gd name="T3" fmla="*/ 0 h 90"/>
              <a:gd name="T4" fmla="*/ 2147483647 w 97"/>
              <a:gd name="T5" fmla="*/ 2147483647 h 90"/>
              <a:gd name="T6" fmla="*/ 2147483647 w 97"/>
              <a:gd name="T7" fmla="*/ 2147483647 h 90"/>
              <a:gd name="T8" fmla="*/ 2147483647 w 97"/>
              <a:gd name="T9" fmla="*/ 2147483647 h 90"/>
              <a:gd name="T10" fmla="*/ 2147483647 w 97"/>
              <a:gd name="T11" fmla="*/ 2147483647 h 90"/>
              <a:gd name="T12" fmla="*/ 2147483647 w 97"/>
              <a:gd name="T13" fmla="*/ 2147483647 h 90"/>
              <a:gd name="T14" fmla="*/ 0 w 97"/>
              <a:gd name="T15" fmla="*/ 2147483647 h 90"/>
              <a:gd name="T16" fmla="*/ 2147483647 w 97"/>
              <a:gd name="T17" fmla="*/ 2147483647 h 90"/>
              <a:gd name="T18" fmla="*/ 2147483647 w 97"/>
              <a:gd name="T19" fmla="*/ 2147483647 h 90"/>
              <a:gd name="T20" fmla="*/ 2147483647 w 97"/>
              <a:gd name="T21" fmla="*/ 2147483647 h 90"/>
              <a:gd name="T22" fmla="*/ 2147483647 w 97"/>
              <a:gd name="T23" fmla="*/ 2147483647 h 90"/>
              <a:gd name="T24" fmla="*/ 2147483647 w 97"/>
              <a:gd name="T25" fmla="*/ 2147483647 h 90"/>
              <a:gd name="T26" fmla="*/ 2147483647 w 97"/>
              <a:gd name="T27" fmla="*/ 2147483647 h 90"/>
              <a:gd name="T28" fmla="*/ 2147483647 w 97"/>
              <a:gd name="T29" fmla="*/ 2147483647 h 90"/>
              <a:gd name="T30" fmla="*/ 2147483647 w 97"/>
              <a:gd name="T31" fmla="*/ 2147483647 h 90"/>
              <a:gd name="T32" fmla="*/ 2147483647 w 97"/>
              <a:gd name="T33" fmla="*/ 2147483647 h 90"/>
              <a:gd name="T34" fmla="*/ 2147483647 w 97"/>
              <a:gd name="T35" fmla="*/ 2147483647 h 90"/>
              <a:gd name="T36" fmla="*/ 2147483647 w 97"/>
              <a:gd name="T37" fmla="*/ 2147483647 h 90"/>
              <a:gd name="T38" fmla="*/ 2147483647 w 97"/>
              <a:gd name="T39" fmla="*/ 2147483647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7" h="90">
                <a:moveTo>
                  <a:pt x="91" y="24"/>
                </a:moveTo>
                <a:lnTo>
                  <a:pt x="91" y="0"/>
                </a:lnTo>
                <a:lnTo>
                  <a:pt x="79" y="6"/>
                </a:lnTo>
                <a:lnTo>
                  <a:pt x="43" y="24"/>
                </a:lnTo>
                <a:lnTo>
                  <a:pt x="31" y="12"/>
                </a:lnTo>
                <a:lnTo>
                  <a:pt x="18" y="12"/>
                </a:lnTo>
                <a:lnTo>
                  <a:pt x="12" y="18"/>
                </a:lnTo>
                <a:lnTo>
                  <a:pt x="0" y="42"/>
                </a:lnTo>
                <a:lnTo>
                  <a:pt x="18" y="90"/>
                </a:lnTo>
                <a:lnTo>
                  <a:pt x="25" y="90"/>
                </a:lnTo>
                <a:lnTo>
                  <a:pt x="37" y="90"/>
                </a:lnTo>
                <a:lnTo>
                  <a:pt x="49" y="78"/>
                </a:lnTo>
                <a:lnTo>
                  <a:pt x="67" y="78"/>
                </a:lnTo>
                <a:lnTo>
                  <a:pt x="73" y="66"/>
                </a:lnTo>
                <a:lnTo>
                  <a:pt x="61" y="36"/>
                </a:lnTo>
                <a:lnTo>
                  <a:pt x="85" y="30"/>
                </a:lnTo>
                <a:lnTo>
                  <a:pt x="97" y="24"/>
                </a:lnTo>
                <a:lnTo>
                  <a:pt x="91" y="24"/>
                </a:lnTo>
              </a:path>
            </a:pathLst>
          </a:custGeom>
          <a:solidFill>
            <a:schemeClr val="bg1"/>
          </a:solidFill>
          <a:ln w="9525">
            <a:solidFill>
              <a:schemeClr val="bg2"/>
            </a:solidFill>
            <a:round/>
            <a:headEnd/>
            <a:tailEnd/>
          </a:ln>
        </p:spPr>
        <p:txBody>
          <a:bodyPr/>
          <a:lstStyle/>
          <a:p>
            <a:endParaRPr lang="en-GB"/>
          </a:p>
        </p:txBody>
      </p:sp>
      <p:sp>
        <p:nvSpPr>
          <p:cNvPr id="14" name="Freeform 303"/>
          <p:cNvSpPr>
            <a:spLocks/>
          </p:cNvSpPr>
          <p:nvPr/>
        </p:nvSpPr>
        <p:spPr bwMode="auto">
          <a:xfrm>
            <a:off x="2371862" y="3139291"/>
            <a:ext cx="427237" cy="319762"/>
          </a:xfrm>
          <a:custGeom>
            <a:avLst/>
            <a:gdLst>
              <a:gd name="T0" fmla="*/ 2147483647 w 24"/>
              <a:gd name="T1" fmla="*/ 2147483647 h 18"/>
              <a:gd name="T2" fmla="*/ 2147483647 w 24"/>
              <a:gd name="T3" fmla="*/ 2147483647 h 18"/>
              <a:gd name="T4" fmla="*/ 2147483647 w 24"/>
              <a:gd name="T5" fmla="*/ 2147483647 h 18"/>
              <a:gd name="T6" fmla="*/ 2147483647 w 24"/>
              <a:gd name="T7" fmla="*/ 2147483647 h 18"/>
              <a:gd name="T8" fmla="*/ 2147483647 w 24"/>
              <a:gd name="T9" fmla="*/ 2147483647 h 18"/>
              <a:gd name="T10" fmla="*/ 2147483647 w 24"/>
              <a:gd name="T11" fmla="*/ 2147483647 h 18"/>
              <a:gd name="T12" fmla="*/ 2147483647 w 24"/>
              <a:gd name="T13" fmla="*/ 2147483647 h 18"/>
              <a:gd name="T14" fmla="*/ 2147483647 w 24"/>
              <a:gd name="T15" fmla="*/ 2147483647 h 18"/>
              <a:gd name="T16" fmla="*/ 2147483647 w 24"/>
              <a:gd name="T17" fmla="*/ 2147483647 h 18"/>
              <a:gd name="T18" fmla="*/ 2147483647 w 24"/>
              <a:gd name="T19" fmla="*/ 2147483647 h 18"/>
              <a:gd name="T20" fmla="*/ 2147483647 w 24"/>
              <a:gd name="T21" fmla="*/ 2147483647 h 18"/>
              <a:gd name="T22" fmla="*/ 2147483647 w 24"/>
              <a:gd name="T23" fmla="*/ 2147483647 h 18"/>
              <a:gd name="T24" fmla="*/ 2147483647 w 24"/>
              <a:gd name="T25" fmla="*/ 2147483647 h 18"/>
              <a:gd name="T26" fmla="*/ 2147483647 w 24"/>
              <a:gd name="T27" fmla="*/ 2147483647 h 18"/>
              <a:gd name="T28" fmla="*/ 2147483647 w 24"/>
              <a:gd name="T29" fmla="*/ 2147483647 h 18"/>
              <a:gd name="T30" fmla="*/ 2147483647 w 24"/>
              <a:gd name="T31" fmla="*/ 2147483647 h 18"/>
              <a:gd name="T32" fmla="*/ 2147483647 w 24"/>
              <a:gd name="T33" fmla="*/ 0 h 18"/>
              <a:gd name="T34" fmla="*/ 2147483647 w 24"/>
              <a:gd name="T35" fmla="*/ 0 h 18"/>
              <a:gd name="T36" fmla="*/ 2147483647 w 24"/>
              <a:gd name="T37" fmla="*/ 2147483647 h 18"/>
              <a:gd name="T38" fmla="*/ 2147483647 w 24"/>
              <a:gd name="T39" fmla="*/ 2147483647 h 18"/>
              <a:gd name="T40" fmla="*/ 2147483647 w 24"/>
              <a:gd name="T41" fmla="*/ 2147483647 h 18"/>
              <a:gd name="T42" fmla="*/ 0 w 24"/>
              <a:gd name="T43" fmla="*/ 2147483647 h 18"/>
              <a:gd name="T44" fmla="*/ 2147483647 w 24"/>
              <a:gd name="T45" fmla="*/ 2147483647 h 18"/>
              <a:gd name="T46" fmla="*/ 2147483647 w 24"/>
              <a:gd name="T47" fmla="*/ 2147483647 h 18"/>
              <a:gd name="T48" fmla="*/ 2147483647 w 24"/>
              <a:gd name="T49" fmla="*/ 2147483647 h 18"/>
              <a:gd name="T50" fmla="*/ 2147483647 w 24"/>
              <a:gd name="T51" fmla="*/ 2147483647 h 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 h="18">
                <a:moveTo>
                  <a:pt x="9" y="10"/>
                </a:moveTo>
                <a:cubicBezTo>
                  <a:pt x="13" y="10"/>
                  <a:pt x="13" y="10"/>
                  <a:pt x="13" y="10"/>
                </a:cubicBezTo>
                <a:cubicBezTo>
                  <a:pt x="15" y="13"/>
                  <a:pt x="15" y="13"/>
                  <a:pt x="15" y="13"/>
                </a:cubicBezTo>
                <a:cubicBezTo>
                  <a:pt x="16" y="14"/>
                  <a:pt x="16" y="14"/>
                  <a:pt x="16" y="14"/>
                </a:cubicBezTo>
                <a:cubicBezTo>
                  <a:pt x="18" y="15"/>
                  <a:pt x="18" y="15"/>
                  <a:pt x="18" y="15"/>
                </a:cubicBezTo>
                <a:cubicBezTo>
                  <a:pt x="18" y="15"/>
                  <a:pt x="19" y="18"/>
                  <a:pt x="20" y="18"/>
                </a:cubicBezTo>
                <a:cubicBezTo>
                  <a:pt x="20" y="18"/>
                  <a:pt x="21" y="17"/>
                  <a:pt x="22" y="17"/>
                </a:cubicBezTo>
                <a:cubicBezTo>
                  <a:pt x="23" y="17"/>
                  <a:pt x="24" y="16"/>
                  <a:pt x="24" y="16"/>
                </a:cubicBezTo>
                <a:cubicBezTo>
                  <a:pt x="24" y="12"/>
                  <a:pt x="24" y="12"/>
                  <a:pt x="24" y="12"/>
                </a:cubicBezTo>
                <a:cubicBezTo>
                  <a:pt x="24" y="8"/>
                  <a:pt x="24" y="8"/>
                  <a:pt x="24" y="8"/>
                </a:cubicBezTo>
                <a:cubicBezTo>
                  <a:pt x="23" y="8"/>
                  <a:pt x="23" y="8"/>
                  <a:pt x="23" y="8"/>
                </a:cubicBezTo>
                <a:cubicBezTo>
                  <a:pt x="21" y="3"/>
                  <a:pt x="21" y="3"/>
                  <a:pt x="21" y="3"/>
                </a:cubicBezTo>
                <a:cubicBezTo>
                  <a:pt x="21" y="3"/>
                  <a:pt x="21" y="1"/>
                  <a:pt x="20" y="1"/>
                </a:cubicBezTo>
                <a:cubicBezTo>
                  <a:pt x="20" y="1"/>
                  <a:pt x="16" y="2"/>
                  <a:pt x="16" y="2"/>
                </a:cubicBezTo>
                <a:cubicBezTo>
                  <a:pt x="12" y="2"/>
                  <a:pt x="12" y="2"/>
                  <a:pt x="12" y="2"/>
                </a:cubicBezTo>
                <a:cubicBezTo>
                  <a:pt x="12" y="1"/>
                  <a:pt x="12" y="1"/>
                  <a:pt x="12" y="1"/>
                </a:cubicBezTo>
                <a:cubicBezTo>
                  <a:pt x="7" y="0"/>
                  <a:pt x="7" y="0"/>
                  <a:pt x="7" y="0"/>
                </a:cubicBezTo>
                <a:cubicBezTo>
                  <a:pt x="5" y="0"/>
                  <a:pt x="5" y="0"/>
                  <a:pt x="5" y="0"/>
                </a:cubicBezTo>
                <a:cubicBezTo>
                  <a:pt x="5" y="1"/>
                  <a:pt x="5" y="1"/>
                  <a:pt x="5" y="1"/>
                </a:cubicBezTo>
                <a:cubicBezTo>
                  <a:pt x="5" y="4"/>
                  <a:pt x="5" y="4"/>
                  <a:pt x="5" y="4"/>
                </a:cubicBezTo>
                <a:cubicBezTo>
                  <a:pt x="3" y="4"/>
                  <a:pt x="3" y="4"/>
                  <a:pt x="3" y="4"/>
                </a:cubicBezTo>
                <a:cubicBezTo>
                  <a:pt x="0" y="6"/>
                  <a:pt x="0" y="6"/>
                  <a:pt x="0" y="6"/>
                </a:cubicBezTo>
                <a:cubicBezTo>
                  <a:pt x="1" y="6"/>
                  <a:pt x="1" y="6"/>
                  <a:pt x="1" y="6"/>
                </a:cubicBezTo>
                <a:cubicBezTo>
                  <a:pt x="6" y="13"/>
                  <a:pt x="6" y="13"/>
                  <a:pt x="6" y="13"/>
                </a:cubicBezTo>
                <a:cubicBezTo>
                  <a:pt x="8" y="12"/>
                  <a:pt x="8" y="12"/>
                  <a:pt x="8" y="12"/>
                </a:cubicBezTo>
                <a:lnTo>
                  <a:pt x="9" y="10"/>
                </a:lnTo>
                <a:close/>
              </a:path>
            </a:pathLst>
          </a:custGeom>
          <a:solidFill>
            <a:srgbClr val="FFFF00"/>
          </a:solidFill>
          <a:ln w="9525">
            <a:solidFill>
              <a:schemeClr val="bg2"/>
            </a:solidFill>
            <a:round/>
            <a:headEnd/>
            <a:tailEnd/>
          </a:ln>
        </p:spPr>
        <p:txBody>
          <a:bodyPr/>
          <a:lstStyle/>
          <a:p>
            <a:endParaRPr lang="en-GB"/>
          </a:p>
        </p:txBody>
      </p:sp>
      <p:sp>
        <p:nvSpPr>
          <p:cNvPr id="15" name="Freeform 304"/>
          <p:cNvSpPr>
            <a:spLocks/>
          </p:cNvSpPr>
          <p:nvPr/>
        </p:nvSpPr>
        <p:spPr bwMode="auto">
          <a:xfrm>
            <a:off x="2267744" y="2909350"/>
            <a:ext cx="333893" cy="251498"/>
          </a:xfrm>
          <a:custGeom>
            <a:avLst/>
            <a:gdLst>
              <a:gd name="T0" fmla="*/ 2147483647 w 114"/>
              <a:gd name="T1" fmla="*/ 2147483647 h 85"/>
              <a:gd name="T2" fmla="*/ 2147483647 w 114"/>
              <a:gd name="T3" fmla="*/ 2147483647 h 85"/>
              <a:gd name="T4" fmla="*/ 2147483647 w 114"/>
              <a:gd name="T5" fmla="*/ 2147483647 h 85"/>
              <a:gd name="T6" fmla="*/ 2147483647 w 114"/>
              <a:gd name="T7" fmla="*/ 2147483647 h 85"/>
              <a:gd name="T8" fmla="*/ 2147483647 w 114"/>
              <a:gd name="T9" fmla="*/ 2147483647 h 85"/>
              <a:gd name="T10" fmla="*/ 2147483647 w 114"/>
              <a:gd name="T11" fmla="*/ 2147483647 h 85"/>
              <a:gd name="T12" fmla="*/ 2147483647 w 114"/>
              <a:gd name="T13" fmla="*/ 2147483647 h 85"/>
              <a:gd name="T14" fmla="*/ 2147483647 w 114"/>
              <a:gd name="T15" fmla="*/ 2147483647 h 85"/>
              <a:gd name="T16" fmla="*/ 2147483647 w 114"/>
              <a:gd name="T17" fmla="*/ 2147483647 h 85"/>
              <a:gd name="T18" fmla="*/ 2147483647 w 114"/>
              <a:gd name="T19" fmla="*/ 2147483647 h 85"/>
              <a:gd name="T20" fmla="*/ 2147483647 w 114"/>
              <a:gd name="T21" fmla="*/ 2147483647 h 85"/>
              <a:gd name="T22" fmla="*/ 2147483647 w 114"/>
              <a:gd name="T23" fmla="*/ 0 h 85"/>
              <a:gd name="T24" fmla="*/ 2147483647 w 114"/>
              <a:gd name="T25" fmla="*/ 2147483647 h 85"/>
              <a:gd name="T26" fmla="*/ 2147483647 w 114"/>
              <a:gd name="T27" fmla="*/ 2147483647 h 85"/>
              <a:gd name="T28" fmla="*/ 0 w 114"/>
              <a:gd name="T29" fmla="*/ 2147483647 h 85"/>
              <a:gd name="T30" fmla="*/ 2147483647 w 114"/>
              <a:gd name="T31" fmla="*/ 2147483647 h 85"/>
              <a:gd name="T32" fmla="*/ 2147483647 w 114"/>
              <a:gd name="T33" fmla="*/ 2147483647 h 85"/>
              <a:gd name="T34" fmla="*/ 2147483647 w 114"/>
              <a:gd name="T35" fmla="*/ 2147483647 h 85"/>
              <a:gd name="T36" fmla="*/ 2147483647 w 114"/>
              <a:gd name="T37" fmla="*/ 2147483647 h 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4" h="85">
                <a:moveTo>
                  <a:pt x="54" y="79"/>
                </a:moveTo>
                <a:lnTo>
                  <a:pt x="66" y="79"/>
                </a:lnTo>
                <a:lnTo>
                  <a:pt x="78" y="79"/>
                </a:lnTo>
                <a:lnTo>
                  <a:pt x="108" y="85"/>
                </a:lnTo>
                <a:lnTo>
                  <a:pt x="114" y="85"/>
                </a:lnTo>
                <a:lnTo>
                  <a:pt x="102" y="61"/>
                </a:lnTo>
                <a:lnTo>
                  <a:pt x="96" y="43"/>
                </a:lnTo>
                <a:lnTo>
                  <a:pt x="96" y="36"/>
                </a:lnTo>
                <a:lnTo>
                  <a:pt x="84" y="30"/>
                </a:lnTo>
                <a:lnTo>
                  <a:pt x="72" y="18"/>
                </a:lnTo>
                <a:lnTo>
                  <a:pt x="42" y="0"/>
                </a:lnTo>
                <a:lnTo>
                  <a:pt x="30" y="6"/>
                </a:lnTo>
                <a:lnTo>
                  <a:pt x="12" y="6"/>
                </a:lnTo>
                <a:lnTo>
                  <a:pt x="0" y="43"/>
                </a:lnTo>
                <a:lnTo>
                  <a:pt x="12" y="85"/>
                </a:lnTo>
                <a:lnTo>
                  <a:pt x="18" y="85"/>
                </a:lnTo>
                <a:lnTo>
                  <a:pt x="24" y="85"/>
                </a:lnTo>
                <a:lnTo>
                  <a:pt x="54" y="79"/>
                </a:lnTo>
                <a:close/>
              </a:path>
            </a:pathLst>
          </a:custGeom>
          <a:solidFill>
            <a:srgbClr val="FFFF00"/>
          </a:solidFill>
          <a:ln w="9525">
            <a:solidFill>
              <a:schemeClr val="bg2"/>
            </a:solidFill>
            <a:round/>
            <a:headEnd/>
            <a:tailEnd/>
          </a:ln>
        </p:spPr>
        <p:txBody>
          <a:bodyPr/>
          <a:lstStyle/>
          <a:p>
            <a:endParaRPr lang="en-GB"/>
          </a:p>
        </p:txBody>
      </p:sp>
      <p:sp>
        <p:nvSpPr>
          <p:cNvPr id="17" name="Freeform 305"/>
          <p:cNvSpPr>
            <a:spLocks/>
          </p:cNvSpPr>
          <p:nvPr/>
        </p:nvSpPr>
        <p:spPr bwMode="auto">
          <a:xfrm>
            <a:off x="2285696" y="2294979"/>
            <a:ext cx="674965" cy="722156"/>
          </a:xfrm>
          <a:custGeom>
            <a:avLst/>
            <a:gdLst>
              <a:gd name="T0" fmla="*/ 2147483647 w 38"/>
              <a:gd name="T1" fmla="*/ 2147483647 h 41"/>
              <a:gd name="T2" fmla="*/ 2147483647 w 38"/>
              <a:gd name="T3" fmla="*/ 2147483647 h 41"/>
              <a:gd name="T4" fmla="*/ 2147483647 w 38"/>
              <a:gd name="T5" fmla="*/ 2147483647 h 41"/>
              <a:gd name="T6" fmla="*/ 2147483647 w 38"/>
              <a:gd name="T7" fmla="*/ 2147483647 h 41"/>
              <a:gd name="T8" fmla="*/ 2147483647 w 38"/>
              <a:gd name="T9" fmla="*/ 2147483647 h 41"/>
              <a:gd name="T10" fmla="*/ 2147483647 w 38"/>
              <a:gd name="T11" fmla="*/ 2147483647 h 41"/>
              <a:gd name="T12" fmla="*/ 2147483647 w 38"/>
              <a:gd name="T13" fmla="*/ 2147483647 h 41"/>
              <a:gd name="T14" fmla="*/ 2147483647 w 38"/>
              <a:gd name="T15" fmla="*/ 2147483647 h 41"/>
              <a:gd name="T16" fmla="*/ 2147483647 w 38"/>
              <a:gd name="T17" fmla="*/ 2147483647 h 41"/>
              <a:gd name="T18" fmla="*/ 2147483647 w 38"/>
              <a:gd name="T19" fmla="*/ 2147483647 h 41"/>
              <a:gd name="T20" fmla="*/ 2147483647 w 38"/>
              <a:gd name="T21" fmla="*/ 2147483647 h 41"/>
              <a:gd name="T22" fmla="*/ 2147483647 w 38"/>
              <a:gd name="T23" fmla="*/ 2147483647 h 41"/>
              <a:gd name="T24" fmla="*/ 2147483647 w 38"/>
              <a:gd name="T25" fmla="*/ 2147483647 h 41"/>
              <a:gd name="T26" fmla="*/ 2147483647 w 38"/>
              <a:gd name="T27" fmla="*/ 0 h 41"/>
              <a:gd name="T28" fmla="*/ 2147483647 w 38"/>
              <a:gd name="T29" fmla="*/ 2147483647 h 41"/>
              <a:gd name="T30" fmla="*/ 2147483647 w 38"/>
              <a:gd name="T31" fmla="*/ 2147483647 h 41"/>
              <a:gd name="T32" fmla="*/ 2147483647 w 38"/>
              <a:gd name="T33" fmla="*/ 2147483647 h 41"/>
              <a:gd name="T34" fmla="*/ 2147483647 w 38"/>
              <a:gd name="T35" fmla="*/ 2147483647 h 41"/>
              <a:gd name="T36" fmla="*/ 2147483647 w 38"/>
              <a:gd name="T37" fmla="*/ 2147483647 h 41"/>
              <a:gd name="T38" fmla="*/ 2147483647 w 38"/>
              <a:gd name="T39" fmla="*/ 2147483647 h 41"/>
              <a:gd name="T40" fmla="*/ 0 w 38"/>
              <a:gd name="T41" fmla="*/ 2147483647 h 41"/>
              <a:gd name="T42" fmla="*/ 2147483647 w 38"/>
              <a:gd name="T43" fmla="*/ 2147483647 h 41"/>
              <a:gd name="T44" fmla="*/ 2147483647 w 38"/>
              <a:gd name="T45" fmla="*/ 2147483647 h 41"/>
              <a:gd name="T46" fmla="*/ 2147483647 w 38"/>
              <a:gd name="T47" fmla="*/ 2147483647 h 41"/>
              <a:gd name="T48" fmla="*/ 2147483647 w 38"/>
              <a:gd name="T49" fmla="*/ 2147483647 h 41"/>
              <a:gd name="T50" fmla="*/ 2147483647 w 38"/>
              <a:gd name="T51" fmla="*/ 2147483647 h 4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8" h="41">
                <a:moveTo>
                  <a:pt x="6" y="35"/>
                </a:moveTo>
                <a:cubicBezTo>
                  <a:pt x="11" y="38"/>
                  <a:pt x="11" y="38"/>
                  <a:pt x="11" y="38"/>
                </a:cubicBezTo>
                <a:cubicBezTo>
                  <a:pt x="13" y="40"/>
                  <a:pt x="13" y="40"/>
                  <a:pt x="13" y="40"/>
                </a:cubicBezTo>
                <a:cubicBezTo>
                  <a:pt x="15" y="41"/>
                  <a:pt x="15" y="41"/>
                  <a:pt x="15" y="41"/>
                </a:cubicBezTo>
                <a:cubicBezTo>
                  <a:pt x="15" y="41"/>
                  <a:pt x="15" y="41"/>
                  <a:pt x="15" y="41"/>
                </a:cubicBezTo>
                <a:cubicBezTo>
                  <a:pt x="18" y="38"/>
                  <a:pt x="18" y="38"/>
                  <a:pt x="18" y="38"/>
                </a:cubicBezTo>
                <a:cubicBezTo>
                  <a:pt x="20" y="40"/>
                  <a:pt x="20" y="40"/>
                  <a:pt x="20" y="40"/>
                </a:cubicBezTo>
                <a:cubicBezTo>
                  <a:pt x="21" y="39"/>
                  <a:pt x="21" y="39"/>
                  <a:pt x="21" y="39"/>
                </a:cubicBezTo>
                <a:cubicBezTo>
                  <a:pt x="35" y="39"/>
                  <a:pt x="35" y="39"/>
                  <a:pt x="35" y="39"/>
                </a:cubicBezTo>
                <a:cubicBezTo>
                  <a:pt x="38" y="37"/>
                  <a:pt x="38" y="37"/>
                  <a:pt x="38" y="37"/>
                </a:cubicBezTo>
                <a:cubicBezTo>
                  <a:pt x="36" y="36"/>
                  <a:pt x="36" y="36"/>
                  <a:pt x="36" y="36"/>
                </a:cubicBezTo>
                <a:cubicBezTo>
                  <a:pt x="33" y="7"/>
                  <a:pt x="33" y="7"/>
                  <a:pt x="33" y="7"/>
                </a:cubicBezTo>
                <a:cubicBezTo>
                  <a:pt x="36" y="7"/>
                  <a:pt x="36" y="7"/>
                  <a:pt x="36" y="7"/>
                </a:cubicBezTo>
                <a:cubicBezTo>
                  <a:pt x="27" y="0"/>
                  <a:pt x="27" y="0"/>
                  <a:pt x="27" y="0"/>
                </a:cubicBezTo>
                <a:cubicBezTo>
                  <a:pt x="27" y="3"/>
                  <a:pt x="27" y="3"/>
                  <a:pt x="27" y="3"/>
                </a:cubicBezTo>
                <a:cubicBezTo>
                  <a:pt x="17" y="3"/>
                  <a:pt x="17" y="3"/>
                  <a:pt x="17" y="3"/>
                </a:cubicBezTo>
                <a:cubicBezTo>
                  <a:pt x="16" y="11"/>
                  <a:pt x="16" y="11"/>
                  <a:pt x="16" y="11"/>
                </a:cubicBezTo>
                <a:cubicBezTo>
                  <a:pt x="14" y="13"/>
                  <a:pt x="14" y="13"/>
                  <a:pt x="14" y="13"/>
                </a:cubicBezTo>
                <a:cubicBezTo>
                  <a:pt x="14" y="13"/>
                  <a:pt x="14" y="20"/>
                  <a:pt x="13" y="20"/>
                </a:cubicBezTo>
                <a:cubicBezTo>
                  <a:pt x="13" y="20"/>
                  <a:pt x="5" y="19"/>
                  <a:pt x="1" y="19"/>
                </a:cubicBezTo>
                <a:cubicBezTo>
                  <a:pt x="0" y="20"/>
                  <a:pt x="0" y="20"/>
                  <a:pt x="0" y="20"/>
                </a:cubicBezTo>
                <a:cubicBezTo>
                  <a:pt x="3" y="26"/>
                  <a:pt x="3" y="26"/>
                  <a:pt x="3" y="26"/>
                </a:cubicBezTo>
                <a:cubicBezTo>
                  <a:pt x="3" y="33"/>
                  <a:pt x="3" y="33"/>
                  <a:pt x="3" y="33"/>
                </a:cubicBezTo>
                <a:cubicBezTo>
                  <a:pt x="1" y="36"/>
                  <a:pt x="1" y="36"/>
                  <a:pt x="1" y="36"/>
                </a:cubicBezTo>
                <a:cubicBezTo>
                  <a:pt x="4" y="36"/>
                  <a:pt x="4" y="36"/>
                  <a:pt x="4" y="36"/>
                </a:cubicBezTo>
                <a:lnTo>
                  <a:pt x="6" y="35"/>
                </a:lnTo>
                <a:close/>
              </a:path>
            </a:pathLst>
          </a:custGeom>
          <a:solidFill>
            <a:srgbClr val="FFFF00"/>
          </a:solidFill>
          <a:ln w="9525">
            <a:solidFill>
              <a:schemeClr val="bg2"/>
            </a:solidFill>
            <a:round/>
            <a:headEnd/>
            <a:tailEnd/>
          </a:ln>
        </p:spPr>
        <p:txBody>
          <a:bodyPr/>
          <a:lstStyle/>
          <a:p>
            <a:endParaRPr lang="en-GB"/>
          </a:p>
        </p:txBody>
      </p:sp>
      <p:sp>
        <p:nvSpPr>
          <p:cNvPr id="18" name="Freeform 306"/>
          <p:cNvSpPr>
            <a:spLocks/>
          </p:cNvSpPr>
          <p:nvPr/>
        </p:nvSpPr>
        <p:spPr bwMode="auto">
          <a:xfrm>
            <a:off x="4608578" y="1993182"/>
            <a:ext cx="639062" cy="617965"/>
          </a:xfrm>
          <a:custGeom>
            <a:avLst/>
            <a:gdLst>
              <a:gd name="T0" fmla="*/ 0 w 36"/>
              <a:gd name="T1" fmla="*/ 2147483647 h 35"/>
              <a:gd name="T2" fmla="*/ 2147483647 w 36"/>
              <a:gd name="T3" fmla="*/ 2147483647 h 35"/>
              <a:gd name="T4" fmla="*/ 2147483647 w 36"/>
              <a:gd name="T5" fmla="*/ 2147483647 h 35"/>
              <a:gd name="T6" fmla="*/ 2147483647 w 36"/>
              <a:gd name="T7" fmla="*/ 2147483647 h 35"/>
              <a:gd name="T8" fmla="*/ 2147483647 w 36"/>
              <a:gd name="T9" fmla="*/ 2147483647 h 35"/>
              <a:gd name="T10" fmla="*/ 2147483647 w 36"/>
              <a:gd name="T11" fmla="*/ 2147483647 h 35"/>
              <a:gd name="T12" fmla="*/ 2147483647 w 36"/>
              <a:gd name="T13" fmla="*/ 2147483647 h 35"/>
              <a:gd name="T14" fmla="*/ 2147483647 w 36"/>
              <a:gd name="T15" fmla="*/ 2147483647 h 35"/>
              <a:gd name="T16" fmla="*/ 2147483647 w 36"/>
              <a:gd name="T17" fmla="*/ 2147483647 h 35"/>
              <a:gd name="T18" fmla="*/ 2147483647 w 36"/>
              <a:gd name="T19" fmla="*/ 2147483647 h 35"/>
              <a:gd name="T20" fmla="*/ 2147483647 w 36"/>
              <a:gd name="T21" fmla="*/ 2147483647 h 35"/>
              <a:gd name="T22" fmla="*/ 2147483647 w 36"/>
              <a:gd name="T23" fmla="*/ 2147483647 h 35"/>
              <a:gd name="T24" fmla="*/ 2147483647 w 36"/>
              <a:gd name="T25" fmla="*/ 2147483647 h 35"/>
              <a:gd name="T26" fmla="*/ 2147483647 w 36"/>
              <a:gd name="T27" fmla="*/ 2147483647 h 35"/>
              <a:gd name="T28" fmla="*/ 2147483647 w 36"/>
              <a:gd name="T29" fmla="*/ 2147483647 h 35"/>
              <a:gd name="T30" fmla="*/ 2147483647 w 36"/>
              <a:gd name="T31" fmla="*/ 2147483647 h 35"/>
              <a:gd name="T32" fmla="*/ 2147483647 w 36"/>
              <a:gd name="T33" fmla="*/ 2147483647 h 35"/>
              <a:gd name="T34" fmla="*/ 2147483647 w 36"/>
              <a:gd name="T35" fmla="*/ 2147483647 h 35"/>
              <a:gd name="T36" fmla="*/ 2147483647 w 36"/>
              <a:gd name="T37" fmla="*/ 2147483647 h 35"/>
              <a:gd name="T38" fmla="*/ 2147483647 w 36"/>
              <a:gd name="T39" fmla="*/ 2147483647 h 35"/>
              <a:gd name="T40" fmla="*/ 2147483647 w 36"/>
              <a:gd name="T41" fmla="*/ 0 h 35"/>
              <a:gd name="T42" fmla="*/ 2147483647 w 36"/>
              <a:gd name="T43" fmla="*/ 0 h 35"/>
              <a:gd name="T44" fmla="*/ 2147483647 w 36"/>
              <a:gd name="T45" fmla="*/ 2147483647 h 35"/>
              <a:gd name="T46" fmla="*/ 0 w 36"/>
              <a:gd name="T47" fmla="*/ 2147483647 h 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6" h="35">
                <a:moveTo>
                  <a:pt x="0" y="5"/>
                </a:moveTo>
                <a:cubicBezTo>
                  <a:pt x="0" y="5"/>
                  <a:pt x="1" y="7"/>
                  <a:pt x="1" y="8"/>
                </a:cubicBezTo>
                <a:cubicBezTo>
                  <a:pt x="1" y="8"/>
                  <a:pt x="2" y="10"/>
                  <a:pt x="2" y="10"/>
                </a:cubicBezTo>
                <a:cubicBezTo>
                  <a:pt x="2" y="10"/>
                  <a:pt x="1" y="35"/>
                  <a:pt x="2" y="35"/>
                </a:cubicBezTo>
                <a:cubicBezTo>
                  <a:pt x="2" y="35"/>
                  <a:pt x="2" y="35"/>
                  <a:pt x="3" y="35"/>
                </a:cubicBezTo>
                <a:cubicBezTo>
                  <a:pt x="7" y="35"/>
                  <a:pt x="29" y="35"/>
                  <a:pt x="29" y="35"/>
                </a:cubicBezTo>
                <a:cubicBezTo>
                  <a:pt x="34" y="32"/>
                  <a:pt x="34" y="32"/>
                  <a:pt x="34" y="32"/>
                </a:cubicBezTo>
                <a:cubicBezTo>
                  <a:pt x="36" y="30"/>
                  <a:pt x="36" y="30"/>
                  <a:pt x="36" y="30"/>
                </a:cubicBezTo>
                <a:cubicBezTo>
                  <a:pt x="36" y="30"/>
                  <a:pt x="36" y="30"/>
                  <a:pt x="36" y="30"/>
                </a:cubicBezTo>
                <a:cubicBezTo>
                  <a:pt x="33" y="23"/>
                  <a:pt x="33" y="23"/>
                  <a:pt x="33" y="23"/>
                </a:cubicBezTo>
                <a:cubicBezTo>
                  <a:pt x="29" y="15"/>
                  <a:pt x="29" y="15"/>
                  <a:pt x="29" y="15"/>
                </a:cubicBezTo>
                <a:cubicBezTo>
                  <a:pt x="24" y="8"/>
                  <a:pt x="24" y="8"/>
                  <a:pt x="24" y="8"/>
                </a:cubicBezTo>
                <a:cubicBezTo>
                  <a:pt x="31" y="12"/>
                  <a:pt x="31" y="12"/>
                  <a:pt x="31" y="12"/>
                </a:cubicBezTo>
                <a:cubicBezTo>
                  <a:pt x="34" y="9"/>
                  <a:pt x="34" y="9"/>
                  <a:pt x="34" y="9"/>
                </a:cubicBezTo>
                <a:cubicBezTo>
                  <a:pt x="33" y="9"/>
                  <a:pt x="33" y="9"/>
                  <a:pt x="33" y="9"/>
                </a:cubicBezTo>
                <a:cubicBezTo>
                  <a:pt x="30" y="1"/>
                  <a:pt x="30" y="1"/>
                  <a:pt x="30" y="1"/>
                </a:cubicBezTo>
                <a:cubicBezTo>
                  <a:pt x="28" y="3"/>
                  <a:pt x="28" y="3"/>
                  <a:pt x="28" y="3"/>
                </a:cubicBezTo>
                <a:cubicBezTo>
                  <a:pt x="22" y="2"/>
                  <a:pt x="22" y="2"/>
                  <a:pt x="22" y="2"/>
                </a:cubicBezTo>
                <a:cubicBezTo>
                  <a:pt x="19" y="1"/>
                  <a:pt x="19" y="1"/>
                  <a:pt x="19" y="1"/>
                </a:cubicBezTo>
                <a:cubicBezTo>
                  <a:pt x="12" y="3"/>
                  <a:pt x="12" y="3"/>
                  <a:pt x="12" y="3"/>
                </a:cubicBezTo>
                <a:cubicBezTo>
                  <a:pt x="6" y="0"/>
                  <a:pt x="6" y="0"/>
                  <a:pt x="6" y="0"/>
                </a:cubicBezTo>
                <a:cubicBezTo>
                  <a:pt x="2" y="0"/>
                  <a:pt x="2" y="0"/>
                  <a:pt x="2" y="0"/>
                </a:cubicBezTo>
                <a:cubicBezTo>
                  <a:pt x="1" y="2"/>
                  <a:pt x="1" y="2"/>
                  <a:pt x="1" y="2"/>
                </a:cubicBezTo>
                <a:lnTo>
                  <a:pt x="0" y="5"/>
                </a:lnTo>
                <a:close/>
              </a:path>
            </a:pathLst>
          </a:custGeom>
          <a:solidFill>
            <a:schemeClr val="bg1"/>
          </a:solidFill>
          <a:ln w="9525">
            <a:solidFill>
              <a:schemeClr val="bg2"/>
            </a:solidFill>
            <a:round/>
            <a:headEnd/>
            <a:tailEnd/>
          </a:ln>
        </p:spPr>
        <p:txBody>
          <a:bodyPr/>
          <a:lstStyle/>
          <a:p>
            <a:endParaRPr lang="en-GB"/>
          </a:p>
        </p:txBody>
      </p:sp>
      <p:sp>
        <p:nvSpPr>
          <p:cNvPr id="20" name="Freeform 307"/>
          <p:cNvSpPr>
            <a:spLocks/>
          </p:cNvSpPr>
          <p:nvPr/>
        </p:nvSpPr>
        <p:spPr bwMode="auto">
          <a:xfrm>
            <a:off x="3736152" y="1885397"/>
            <a:ext cx="926281" cy="880240"/>
          </a:xfrm>
          <a:custGeom>
            <a:avLst/>
            <a:gdLst>
              <a:gd name="T0" fmla="*/ 2147483647 w 52"/>
              <a:gd name="T1" fmla="*/ 2147483647 h 50"/>
              <a:gd name="T2" fmla="*/ 2147483647 w 52"/>
              <a:gd name="T3" fmla="*/ 2147483647 h 50"/>
              <a:gd name="T4" fmla="*/ 2147483647 w 52"/>
              <a:gd name="T5" fmla="*/ 2147483647 h 50"/>
              <a:gd name="T6" fmla="*/ 0 w 52"/>
              <a:gd name="T7" fmla="*/ 2147483647 h 50"/>
              <a:gd name="T8" fmla="*/ 0 w 52"/>
              <a:gd name="T9" fmla="*/ 2147483647 h 50"/>
              <a:gd name="T10" fmla="*/ 2147483647 w 52"/>
              <a:gd name="T11" fmla="*/ 2147483647 h 50"/>
              <a:gd name="T12" fmla="*/ 2147483647 w 52"/>
              <a:gd name="T13" fmla="*/ 2147483647 h 50"/>
              <a:gd name="T14" fmla="*/ 2147483647 w 52"/>
              <a:gd name="T15" fmla="*/ 2147483647 h 50"/>
              <a:gd name="T16" fmla="*/ 2147483647 w 52"/>
              <a:gd name="T17" fmla="*/ 2147483647 h 50"/>
              <a:gd name="T18" fmla="*/ 2147483647 w 52"/>
              <a:gd name="T19" fmla="*/ 2147483647 h 50"/>
              <a:gd name="T20" fmla="*/ 2147483647 w 52"/>
              <a:gd name="T21" fmla="*/ 2147483647 h 50"/>
              <a:gd name="T22" fmla="*/ 2147483647 w 52"/>
              <a:gd name="T23" fmla="*/ 2147483647 h 50"/>
              <a:gd name="T24" fmla="*/ 2147483647 w 52"/>
              <a:gd name="T25" fmla="*/ 2147483647 h 50"/>
              <a:gd name="T26" fmla="*/ 2147483647 w 52"/>
              <a:gd name="T27" fmla="*/ 2147483647 h 50"/>
              <a:gd name="T28" fmla="*/ 2147483647 w 52"/>
              <a:gd name="T29" fmla="*/ 2147483647 h 50"/>
              <a:gd name="T30" fmla="*/ 2147483647 w 52"/>
              <a:gd name="T31" fmla="*/ 2147483647 h 50"/>
              <a:gd name="T32" fmla="*/ 2147483647 w 52"/>
              <a:gd name="T33" fmla="*/ 2147483647 h 50"/>
              <a:gd name="T34" fmla="*/ 2147483647 w 52"/>
              <a:gd name="T35" fmla="*/ 2147483647 h 50"/>
              <a:gd name="T36" fmla="*/ 2147483647 w 52"/>
              <a:gd name="T37" fmla="*/ 2147483647 h 50"/>
              <a:gd name="T38" fmla="*/ 2147483647 w 52"/>
              <a:gd name="T39" fmla="*/ 2147483647 h 50"/>
              <a:gd name="T40" fmla="*/ 2147483647 w 52"/>
              <a:gd name="T41" fmla="*/ 2147483647 h 50"/>
              <a:gd name="T42" fmla="*/ 2147483647 w 52"/>
              <a:gd name="T43" fmla="*/ 2147483647 h 50"/>
              <a:gd name="T44" fmla="*/ 2147483647 w 52"/>
              <a:gd name="T45" fmla="*/ 2147483647 h 50"/>
              <a:gd name="T46" fmla="*/ 2147483647 w 52"/>
              <a:gd name="T47" fmla="*/ 2147483647 h 50"/>
              <a:gd name="T48" fmla="*/ 2147483647 w 52"/>
              <a:gd name="T49" fmla="*/ 2147483647 h 50"/>
              <a:gd name="T50" fmla="*/ 2147483647 w 52"/>
              <a:gd name="T51" fmla="*/ 2147483647 h 50"/>
              <a:gd name="T52" fmla="*/ 2147483647 w 52"/>
              <a:gd name="T53" fmla="*/ 2147483647 h 50"/>
              <a:gd name="T54" fmla="*/ 2147483647 w 52"/>
              <a:gd name="T55" fmla="*/ 2147483647 h 50"/>
              <a:gd name="T56" fmla="*/ 2147483647 w 52"/>
              <a:gd name="T57" fmla="*/ 2147483647 h 50"/>
              <a:gd name="T58" fmla="*/ 2147483647 w 52"/>
              <a:gd name="T59" fmla="*/ 2147483647 h 50"/>
              <a:gd name="T60" fmla="*/ 2147483647 w 52"/>
              <a:gd name="T61" fmla="*/ 2147483647 h 50"/>
              <a:gd name="T62" fmla="*/ 2147483647 w 52"/>
              <a:gd name="T63" fmla="*/ 2147483647 h 50"/>
              <a:gd name="T64" fmla="*/ 2147483647 w 52"/>
              <a:gd name="T65" fmla="*/ 2147483647 h 50"/>
              <a:gd name="T66" fmla="*/ 2147483647 w 52"/>
              <a:gd name="T67" fmla="*/ 0 h 50"/>
              <a:gd name="T68" fmla="*/ 2147483647 w 52"/>
              <a:gd name="T69" fmla="*/ 2147483647 h 50"/>
              <a:gd name="T70" fmla="*/ 2147483647 w 52"/>
              <a:gd name="T71" fmla="*/ 2147483647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 h="50">
                <a:moveTo>
                  <a:pt x="4" y="6"/>
                </a:moveTo>
                <a:cubicBezTo>
                  <a:pt x="3" y="9"/>
                  <a:pt x="3" y="9"/>
                  <a:pt x="3" y="9"/>
                </a:cubicBezTo>
                <a:cubicBezTo>
                  <a:pt x="2" y="10"/>
                  <a:pt x="2" y="10"/>
                  <a:pt x="2" y="10"/>
                </a:cubicBezTo>
                <a:cubicBezTo>
                  <a:pt x="0" y="12"/>
                  <a:pt x="0" y="12"/>
                  <a:pt x="0" y="12"/>
                </a:cubicBezTo>
                <a:cubicBezTo>
                  <a:pt x="0" y="29"/>
                  <a:pt x="0" y="29"/>
                  <a:pt x="0" y="29"/>
                </a:cubicBezTo>
                <a:cubicBezTo>
                  <a:pt x="6" y="34"/>
                  <a:pt x="6" y="34"/>
                  <a:pt x="6" y="34"/>
                </a:cubicBezTo>
                <a:cubicBezTo>
                  <a:pt x="9" y="35"/>
                  <a:pt x="9" y="35"/>
                  <a:pt x="9" y="35"/>
                </a:cubicBezTo>
                <a:cubicBezTo>
                  <a:pt x="17" y="36"/>
                  <a:pt x="17" y="36"/>
                  <a:pt x="17" y="36"/>
                </a:cubicBezTo>
                <a:cubicBezTo>
                  <a:pt x="19" y="38"/>
                  <a:pt x="19" y="38"/>
                  <a:pt x="19" y="38"/>
                </a:cubicBezTo>
                <a:cubicBezTo>
                  <a:pt x="23" y="36"/>
                  <a:pt x="23" y="36"/>
                  <a:pt x="23" y="36"/>
                </a:cubicBezTo>
                <a:cubicBezTo>
                  <a:pt x="47" y="49"/>
                  <a:pt x="47" y="49"/>
                  <a:pt x="47" y="49"/>
                </a:cubicBezTo>
                <a:cubicBezTo>
                  <a:pt x="47" y="48"/>
                  <a:pt x="47" y="48"/>
                  <a:pt x="47" y="48"/>
                </a:cubicBezTo>
                <a:cubicBezTo>
                  <a:pt x="47" y="49"/>
                  <a:pt x="47" y="49"/>
                  <a:pt x="47" y="49"/>
                </a:cubicBezTo>
                <a:cubicBezTo>
                  <a:pt x="48" y="50"/>
                  <a:pt x="48" y="50"/>
                  <a:pt x="48" y="50"/>
                </a:cubicBezTo>
                <a:cubicBezTo>
                  <a:pt x="48" y="47"/>
                  <a:pt x="48" y="47"/>
                  <a:pt x="48" y="47"/>
                </a:cubicBezTo>
                <a:cubicBezTo>
                  <a:pt x="51" y="47"/>
                  <a:pt x="51" y="47"/>
                  <a:pt x="51" y="47"/>
                </a:cubicBezTo>
                <a:cubicBezTo>
                  <a:pt x="52" y="41"/>
                  <a:pt x="52" y="41"/>
                  <a:pt x="52" y="41"/>
                </a:cubicBezTo>
                <a:cubicBezTo>
                  <a:pt x="51" y="41"/>
                  <a:pt x="51" y="41"/>
                  <a:pt x="51" y="41"/>
                </a:cubicBezTo>
                <a:cubicBezTo>
                  <a:pt x="50" y="41"/>
                  <a:pt x="51" y="16"/>
                  <a:pt x="51" y="16"/>
                </a:cubicBezTo>
                <a:cubicBezTo>
                  <a:pt x="51" y="16"/>
                  <a:pt x="50" y="14"/>
                  <a:pt x="50" y="14"/>
                </a:cubicBezTo>
                <a:cubicBezTo>
                  <a:pt x="50" y="13"/>
                  <a:pt x="49" y="11"/>
                  <a:pt x="49" y="11"/>
                </a:cubicBezTo>
                <a:cubicBezTo>
                  <a:pt x="50" y="8"/>
                  <a:pt x="50" y="8"/>
                  <a:pt x="50" y="8"/>
                </a:cubicBezTo>
                <a:cubicBezTo>
                  <a:pt x="51" y="6"/>
                  <a:pt x="51" y="6"/>
                  <a:pt x="51" y="6"/>
                </a:cubicBezTo>
                <a:cubicBezTo>
                  <a:pt x="48" y="5"/>
                  <a:pt x="48" y="5"/>
                  <a:pt x="48" y="5"/>
                </a:cubicBezTo>
                <a:cubicBezTo>
                  <a:pt x="45" y="3"/>
                  <a:pt x="45" y="3"/>
                  <a:pt x="45" y="3"/>
                </a:cubicBezTo>
                <a:cubicBezTo>
                  <a:pt x="41" y="2"/>
                  <a:pt x="41" y="2"/>
                  <a:pt x="41" y="2"/>
                </a:cubicBezTo>
                <a:cubicBezTo>
                  <a:pt x="35" y="4"/>
                  <a:pt x="35" y="4"/>
                  <a:pt x="35" y="4"/>
                </a:cubicBezTo>
                <a:cubicBezTo>
                  <a:pt x="35" y="8"/>
                  <a:pt x="35" y="8"/>
                  <a:pt x="35" y="8"/>
                </a:cubicBezTo>
                <a:cubicBezTo>
                  <a:pt x="29" y="10"/>
                  <a:pt x="29" y="10"/>
                  <a:pt x="29" y="10"/>
                </a:cubicBezTo>
                <a:cubicBezTo>
                  <a:pt x="25" y="7"/>
                  <a:pt x="25" y="7"/>
                  <a:pt x="25" y="7"/>
                </a:cubicBezTo>
                <a:cubicBezTo>
                  <a:pt x="22" y="5"/>
                  <a:pt x="22" y="5"/>
                  <a:pt x="22" y="5"/>
                </a:cubicBezTo>
                <a:cubicBezTo>
                  <a:pt x="20" y="3"/>
                  <a:pt x="20" y="3"/>
                  <a:pt x="20" y="3"/>
                </a:cubicBezTo>
                <a:cubicBezTo>
                  <a:pt x="13" y="2"/>
                  <a:pt x="13" y="2"/>
                  <a:pt x="13" y="2"/>
                </a:cubicBezTo>
                <a:cubicBezTo>
                  <a:pt x="8" y="0"/>
                  <a:pt x="8" y="0"/>
                  <a:pt x="8" y="0"/>
                </a:cubicBezTo>
                <a:cubicBezTo>
                  <a:pt x="8" y="2"/>
                  <a:pt x="8" y="2"/>
                  <a:pt x="8" y="2"/>
                </a:cubicBezTo>
                <a:lnTo>
                  <a:pt x="4" y="6"/>
                </a:lnTo>
                <a:close/>
              </a:path>
            </a:pathLst>
          </a:custGeom>
          <a:solidFill>
            <a:schemeClr val="bg1"/>
          </a:solidFill>
          <a:ln w="9525">
            <a:solidFill>
              <a:schemeClr val="bg2"/>
            </a:solidFill>
            <a:round/>
            <a:headEnd/>
            <a:tailEnd/>
          </a:ln>
        </p:spPr>
        <p:txBody>
          <a:bodyPr/>
          <a:lstStyle/>
          <a:p>
            <a:endParaRPr lang="en-GB"/>
          </a:p>
        </p:txBody>
      </p:sp>
      <p:sp>
        <p:nvSpPr>
          <p:cNvPr id="21" name="Freeform 308"/>
          <p:cNvSpPr>
            <a:spLocks/>
          </p:cNvSpPr>
          <p:nvPr/>
        </p:nvSpPr>
        <p:spPr bwMode="auto">
          <a:xfrm>
            <a:off x="3646395" y="1623120"/>
            <a:ext cx="233367" cy="438324"/>
          </a:xfrm>
          <a:custGeom>
            <a:avLst/>
            <a:gdLst>
              <a:gd name="T0" fmla="*/ 2147483647 w 78"/>
              <a:gd name="T1" fmla="*/ 2147483647 h 150"/>
              <a:gd name="T2" fmla="*/ 2147483647 w 78"/>
              <a:gd name="T3" fmla="*/ 2147483647 h 150"/>
              <a:gd name="T4" fmla="*/ 2147483647 w 78"/>
              <a:gd name="T5" fmla="*/ 2147483647 h 150"/>
              <a:gd name="T6" fmla="*/ 0 w 78"/>
              <a:gd name="T7" fmla="*/ 2147483647 h 150"/>
              <a:gd name="T8" fmla="*/ 0 w 78"/>
              <a:gd name="T9" fmla="*/ 2147483647 h 150"/>
              <a:gd name="T10" fmla="*/ 2147483647 w 78"/>
              <a:gd name="T11" fmla="*/ 2147483647 h 150"/>
              <a:gd name="T12" fmla="*/ 2147483647 w 78"/>
              <a:gd name="T13" fmla="*/ 2147483647 h 150"/>
              <a:gd name="T14" fmla="*/ 2147483647 w 78"/>
              <a:gd name="T15" fmla="*/ 2147483647 h 150"/>
              <a:gd name="T16" fmla="*/ 2147483647 w 78"/>
              <a:gd name="T17" fmla="*/ 2147483647 h 150"/>
              <a:gd name="T18" fmla="*/ 2147483647 w 78"/>
              <a:gd name="T19" fmla="*/ 2147483647 h 150"/>
              <a:gd name="T20" fmla="*/ 2147483647 w 78"/>
              <a:gd name="T21" fmla="*/ 2147483647 h 150"/>
              <a:gd name="T22" fmla="*/ 2147483647 w 78"/>
              <a:gd name="T23" fmla="*/ 2147483647 h 150"/>
              <a:gd name="T24" fmla="*/ 2147483647 w 78"/>
              <a:gd name="T25" fmla="*/ 2147483647 h 150"/>
              <a:gd name="T26" fmla="*/ 2147483647 w 78"/>
              <a:gd name="T27" fmla="*/ 2147483647 h 150"/>
              <a:gd name="T28" fmla="*/ 2147483647 w 78"/>
              <a:gd name="T29" fmla="*/ 2147483647 h 150"/>
              <a:gd name="T30" fmla="*/ 2147483647 w 78"/>
              <a:gd name="T31" fmla="*/ 2147483647 h 150"/>
              <a:gd name="T32" fmla="*/ 2147483647 w 78"/>
              <a:gd name="T33" fmla="*/ 2147483647 h 150"/>
              <a:gd name="T34" fmla="*/ 2147483647 w 78"/>
              <a:gd name="T35" fmla="*/ 2147483647 h 150"/>
              <a:gd name="T36" fmla="*/ 2147483647 w 78"/>
              <a:gd name="T37" fmla="*/ 0 h 150"/>
              <a:gd name="T38" fmla="*/ 2147483647 w 78"/>
              <a:gd name="T39" fmla="*/ 0 h 150"/>
              <a:gd name="T40" fmla="*/ 2147483647 w 78"/>
              <a:gd name="T41" fmla="*/ 2147483647 h 150"/>
              <a:gd name="T42" fmla="*/ 2147483647 w 78"/>
              <a:gd name="T43" fmla="*/ 2147483647 h 1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8" h="150">
                <a:moveTo>
                  <a:pt x="18" y="12"/>
                </a:moveTo>
                <a:lnTo>
                  <a:pt x="18" y="30"/>
                </a:lnTo>
                <a:lnTo>
                  <a:pt x="18" y="54"/>
                </a:lnTo>
                <a:lnTo>
                  <a:pt x="0" y="78"/>
                </a:lnTo>
                <a:lnTo>
                  <a:pt x="0" y="90"/>
                </a:lnTo>
                <a:lnTo>
                  <a:pt x="12" y="102"/>
                </a:lnTo>
                <a:lnTo>
                  <a:pt x="18" y="108"/>
                </a:lnTo>
                <a:lnTo>
                  <a:pt x="36" y="120"/>
                </a:lnTo>
                <a:lnTo>
                  <a:pt x="36" y="144"/>
                </a:lnTo>
                <a:lnTo>
                  <a:pt x="42" y="150"/>
                </a:lnTo>
                <a:lnTo>
                  <a:pt x="48" y="144"/>
                </a:lnTo>
                <a:lnTo>
                  <a:pt x="54" y="126"/>
                </a:lnTo>
                <a:lnTo>
                  <a:pt x="78" y="102"/>
                </a:lnTo>
                <a:lnTo>
                  <a:pt x="78" y="90"/>
                </a:lnTo>
                <a:lnTo>
                  <a:pt x="60" y="84"/>
                </a:lnTo>
                <a:lnTo>
                  <a:pt x="42" y="72"/>
                </a:lnTo>
                <a:lnTo>
                  <a:pt x="66" y="36"/>
                </a:lnTo>
                <a:lnTo>
                  <a:pt x="60" y="12"/>
                </a:lnTo>
                <a:lnTo>
                  <a:pt x="36" y="0"/>
                </a:lnTo>
                <a:lnTo>
                  <a:pt x="24" y="0"/>
                </a:lnTo>
                <a:lnTo>
                  <a:pt x="24" y="6"/>
                </a:lnTo>
                <a:lnTo>
                  <a:pt x="18" y="12"/>
                </a:lnTo>
                <a:close/>
              </a:path>
            </a:pathLst>
          </a:custGeom>
          <a:solidFill>
            <a:schemeClr val="bg1"/>
          </a:solidFill>
          <a:ln w="9525">
            <a:solidFill>
              <a:schemeClr val="bg2"/>
            </a:solidFill>
            <a:round/>
            <a:headEnd/>
            <a:tailEnd/>
          </a:ln>
        </p:spPr>
        <p:txBody>
          <a:bodyPr/>
          <a:lstStyle/>
          <a:p>
            <a:endParaRPr lang="en-GB"/>
          </a:p>
        </p:txBody>
      </p:sp>
      <p:sp>
        <p:nvSpPr>
          <p:cNvPr id="22" name="Freeform 309"/>
          <p:cNvSpPr>
            <a:spLocks/>
          </p:cNvSpPr>
          <p:nvPr/>
        </p:nvSpPr>
        <p:spPr bwMode="auto">
          <a:xfrm>
            <a:off x="2501111" y="1727313"/>
            <a:ext cx="671373" cy="513772"/>
          </a:xfrm>
          <a:custGeom>
            <a:avLst/>
            <a:gdLst>
              <a:gd name="T0" fmla="*/ 2147483647 w 228"/>
              <a:gd name="T1" fmla="*/ 2147483647 h 174"/>
              <a:gd name="T2" fmla="*/ 2147483647 w 228"/>
              <a:gd name="T3" fmla="*/ 2147483647 h 174"/>
              <a:gd name="T4" fmla="*/ 2147483647 w 228"/>
              <a:gd name="T5" fmla="*/ 2147483647 h 174"/>
              <a:gd name="T6" fmla="*/ 2147483647 w 228"/>
              <a:gd name="T7" fmla="*/ 2147483647 h 174"/>
              <a:gd name="T8" fmla="*/ 2147483647 w 228"/>
              <a:gd name="T9" fmla="*/ 2147483647 h 174"/>
              <a:gd name="T10" fmla="*/ 2147483647 w 228"/>
              <a:gd name="T11" fmla="*/ 2147483647 h 174"/>
              <a:gd name="T12" fmla="*/ 2147483647 w 228"/>
              <a:gd name="T13" fmla="*/ 2147483647 h 174"/>
              <a:gd name="T14" fmla="*/ 2147483647 w 228"/>
              <a:gd name="T15" fmla="*/ 2147483647 h 174"/>
              <a:gd name="T16" fmla="*/ 2147483647 w 228"/>
              <a:gd name="T17" fmla="*/ 2147483647 h 174"/>
              <a:gd name="T18" fmla="*/ 2147483647 w 228"/>
              <a:gd name="T19" fmla="*/ 2147483647 h 174"/>
              <a:gd name="T20" fmla="*/ 2147483647 w 228"/>
              <a:gd name="T21" fmla="*/ 2147483647 h 174"/>
              <a:gd name="T22" fmla="*/ 2147483647 w 228"/>
              <a:gd name="T23" fmla="*/ 2147483647 h 174"/>
              <a:gd name="T24" fmla="*/ 2147483647 w 228"/>
              <a:gd name="T25" fmla="*/ 2147483647 h 174"/>
              <a:gd name="T26" fmla="*/ 2147483647 w 228"/>
              <a:gd name="T27" fmla="*/ 0 h 174"/>
              <a:gd name="T28" fmla="*/ 2147483647 w 228"/>
              <a:gd name="T29" fmla="*/ 2147483647 h 174"/>
              <a:gd name="T30" fmla="*/ 2147483647 w 228"/>
              <a:gd name="T31" fmla="*/ 2147483647 h 174"/>
              <a:gd name="T32" fmla="*/ 2147483647 w 228"/>
              <a:gd name="T33" fmla="*/ 2147483647 h 174"/>
              <a:gd name="T34" fmla="*/ 2147483647 w 228"/>
              <a:gd name="T35" fmla="*/ 2147483647 h 174"/>
              <a:gd name="T36" fmla="*/ 2147483647 w 228"/>
              <a:gd name="T37" fmla="*/ 2147483647 h 174"/>
              <a:gd name="T38" fmla="*/ 0 w 228"/>
              <a:gd name="T39" fmla="*/ 2147483647 h 174"/>
              <a:gd name="T40" fmla="*/ 2147483647 w 228"/>
              <a:gd name="T41" fmla="*/ 2147483647 h 174"/>
              <a:gd name="T42" fmla="*/ 2147483647 w 228"/>
              <a:gd name="T43" fmla="*/ 2147483647 h 17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28" h="174">
                <a:moveTo>
                  <a:pt x="90" y="156"/>
                </a:moveTo>
                <a:lnTo>
                  <a:pt x="114" y="138"/>
                </a:lnTo>
                <a:lnTo>
                  <a:pt x="144" y="120"/>
                </a:lnTo>
                <a:lnTo>
                  <a:pt x="180" y="108"/>
                </a:lnTo>
                <a:lnTo>
                  <a:pt x="186" y="96"/>
                </a:lnTo>
                <a:lnTo>
                  <a:pt x="192" y="84"/>
                </a:lnTo>
                <a:lnTo>
                  <a:pt x="216" y="78"/>
                </a:lnTo>
                <a:lnTo>
                  <a:pt x="228" y="72"/>
                </a:lnTo>
                <a:lnTo>
                  <a:pt x="222" y="42"/>
                </a:lnTo>
                <a:lnTo>
                  <a:pt x="216" y="12"/>
                </a:lnTo>
                <a:lnTo>
                  <a:pt x="210" y="12"/>
                </a:lnTo>
                <a:lnTo>
                  <a:pt x="186" y="12"/>
                </a:lnTo>
                <a:lnTo>
                  <a:pt x="168" y="12"/>
                </a:lnTo>
                <a:lnTo>
                  <a:pt x="144" y="0"/>
                </a:lnTo>
                <a:lnTo>
                  <a:pt x="120" y="36"/>
                </a:lnTo>
                <a:lnTo>
                  <a:pt x="96" y="60"/>
                </a:lnTo>
                <a:lnTo>
                  <a:pt x="72" y="90"/>
                </a:lnTo>
                <a:lnTo>
                  <a:pt x="66" y="138"/>
                </a:lnTo>
                <a:lnTo>
                  <a:pt x="12" y="162"/>
                </a:lnTo>
                <a:lnTo>
                  <a:pt x="0" y="174"/>
                </a:lnTo>
                <a:lnTo>
                  <a:pt x="84" y="174"/>
                </a:lnTo>
                <a:lnTo>
                  <a:pt x="90" y="156"/>
                </a:lnTo>
                <a:close/>
              </a:path>
            </a:pathLst>
          </a:custGeom>
          <a:solidFill>
            <a:schemeClr val="bg1"/>
          </a:solidFill>
          <a:ln w="9525">
            <a:solidFill>
              <a:schemeClr val="bg2"/>
            </a:solidFill>
            <a:round/>
            <a:headEnd/>
            <a:tailEnd/>
          </a:ln>
        </p:spPr>
        <p:txBody>
          <a:bodyPr/>
          <a:lstStyle/>
          <a:p>
            <a:endParaRPr lang="en-GB"/>
          </a:p>
        </p:txBody>
      </p:sp>
      <p:sp>
        <p:nvSpPr>
          <p:cNvPr id="23" name="Freeform 310"/>
          <p:cNvSpPr>
            <a:spLocks/>
          </p:cNvSpPr>
          <p:nvPr/>
        </p:nvSpPr>
        <p:spPr bwMode="auto">
          <a:xfrm>
            <a:off x="2300057" y="2241085"/>
            <a:ext cx="463139" cy="402396"/>
          </a:xfrm>
          <a:custGeom>
            <a:avLst/>
            <a:gdLst>
              <a:gd name="T0" fmla="*/ 2147483647 w 26"/>
              <a:gd name="T1" fmla="*/ 2147483647 h 23"/>
              <a:gd name="T2" fmla="*/ 2147483647 w 26"/>
              <a:gd name="T3" fmla="*/ 2147483647 h 23"/>
              <a:gd name="T4" fmla="*/ 2147483647 w 26"/>
              <a:gd name="T5" fmla="*/ 2147483647 h 23"/>
              <a:gd name="T6" fmla="*/ 2147483647 w 26"/>
              <a:gd name="T7" fmla="*/ 2147483647 h 23"/>
              <a:gd name="T8" fmla="*/ 2147483647 w 26"/>
              <a:gd name="T9" fmla="*/ 2147483647 h 23"/>
              <a:gd name="T10" fmla="*/ 2147483647 w 26"/>
              <a:gd name="T11" fmla="*/ 2147483647 h 23"/>
              <a:gd name="T12" fmla="*/ 2147483647 w 26"/>
              <a:gd name="T13" fmla="*/ 0 h 23"/>
              <a:gd name="T14" fmla="*/ 2147483647 w 26"/>
              <a:gd name="T15" fmla="*/ 0 h 23"/>
              <a:gd name="T16" fmla="*/ 2147483647 w 26"/>
              <a:gd name="T17" fmla="*/ 2147483647 h 23"/>
              <a:gd name="T18" fmla="*/ 2147483647 w 26"/>
              <a:gd name="T19" fmla="*/ 2147483647 h 23"/>
              <a:gd name="T20" fmla="*/ 0 w 26"/>
              <a:gd name="T21" fmla="*/ 2147483647 h 23"/>
              <a:gd name="T22" fmla="*/ 2147483647 w 26"/>
              <a:gd name="T23" fmla="*/ 2147483647 h 23"/>
              <a:gd name="T24" fmla="*/ 2147483647 w 26"/>
              <a:gd name="T25" fmla="*/ 2147483647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23">
                <a:moveTo>
                  <a:pt x="13" y="16"/>
                </a:moveTo>
                <a:cubicBezTo>
                  <a:pt x="15" y="14"/>
                  <a:pt x="15" y="14"/>
                  <a:pt x="15" y="14"/>
                </a:cubicBezTo>
                <a:cubicBezTo>
                  <a:pt x="16" y="6"/>
                  <a:pt x="16" y="6"/>
                  <a:pt x="16" y="6"/>
                </a:cubicBezTo>
                <a:cubicBezTo>
                  <a:pt x="26" y="6"/>
                  <a:pt x="26" y="6"/>
                  <a:pt x="26" y="6"/>
                </a:cubicBezTo>
                <a:cubicBezTo>
                  <a:pt x="26" y="3"/>
                  <a:pt x="26" y="3"/>
                  <a:pt x="26" y="3"/>
                </a:cubicBezTo>
                <a:cubicBezTo>
                  <a:pt x="25" y="3"/>
                  <a:pt x="25" y="3"/>
                  <a:pt x="25" y="3"/>
                </a:cubicBezTo>
                <a:cubicBezTo>
                  <a:pt x="25" y="0"/>
                  <a:pt x="25" y="0"/>
                  <a:pt x="25" y="0"/>
                </a:cubicBezTo>
                <a:cubicBezTo>
                  <a:pt x="11" y="0"/>
                  <a:pt x="11" y="0"/>
                  <a:pt x="11" y="0"/>
                </a:cubicBezTo>
                <a:cubicBezTo>
                  <a:pt x="9" y="2"/>
                  <a:pt x="9" y="2"/>
                  <a:pt x="9" y="2"/>
                </a:cubicBezTo>
                <a:cubicBezTo>
                  <a:pt x="4" y="13"/>
                  <a:pt x="4" y="13"/>
                  <a:pt x="4" y="13"/>
                </a:cubicBezTo>
                <a:cubicBezTo>
                  <a:pt x="0" y="22"/>
                  <a:pt x="0" y="22"/>
                  <a:pt x="0" y="22"/>
                </a:cubicBezTo>
                <a:cubicBezTo>
                  <a:pt x="4" y="22"/>
                  <a:pt x="12" y="23"/>
                  <a:pt x="12" y="23"/>
                </a:cubicBezTo>
                <a:cubicBezTo>
                  <a:pt x="13" y="23"/>
                  <a:pt x="13" y="16"/>
                  <a:pt x="13" y="16"/>
                </a:cubicBezTo>
                <a:close/>
              </a:path>
            </a:pathLst>
          </a:custGeom>
          <a:solidFill>
            <a:schemeClr val="bg1"/>
          </a:solidFill>
          <a:ln w="9525">
            <a:solidFill>
              <a:schemeClr val="bg2"/>
            </a:solidFill>
            <a:round/>
            <a:headEnd/>
            <a:tailEnd/>
          </a:ln>
        </p:spPr>
        <p:txBody>
          <a:bodyPr/>
          <a:lstStyle/>
          <a:p>
            <a:endParaRPr lang="en-GB"/>
          </a:p>
        </p:txBody>
      </p:sp>
      <p:sp>
        <p:nvSpPr>
          <p:cNvPr id="24" name="Freeform 311"/>
          <p:cNvSpPr>
            <a:spLocks/>
          </p:cNvSpPr>
          <p:nvPr/>
        </p:nvSpPr>
        <p:spPr bwMode="auto">
          <a:xfrm>
            <a:off x="2321599" y="3139291"/>
            <a:ext cx="140018" cy="107785"/>
          </a:xfrm>
          <a:custGeom>
            <a:avLst/>
            <a:gdLst>
              <a:gd name="T0" fmla="*/ 2147483647 w 48"/>
              <a:gd name="T1" fmla="*/ 2147483647 h 36"/>
              <a:gd name="T2" fmla="*/ 2147483647 w 48"/>
              <a:gd name="T3" fmla="*/ 2147483647 h 36"/>
              <a:gd name="T4" fmla="*/ 2147483647 w 48"/>
              <a:gd name="T5" fmla="*/ 0 h 36"/>
              <a:gd name="T6" fmla="*/ 2147483647 w 48"/>
              <a:gd name="T7" fmla="*/ 0 h 36"/>
              <a:gd name="T8" fmla="*/ 2147483647 w 48"/>
              <a:gd name="T9" fmla="*/ 2147483647 h 36"/>
              <a:gd name="T10" fmla="*/ 0 w 48"/>
              <a:gd name="T11" fmla="*/ 2147483647 h 36"/>
              <a:gd name="T12" fmla="*/ 2147483647 w 48"/>
              <a:gd name="T13" fmla="*/ 2147483647 h 36"/>
              <a:gd name="T14" fmla="*/ 2147483647 w 48"/>
              <a:gd name="T15" fmla="*/ 2147483647 h 36"/>
              <a:gd name="T16" fmla="*/ 2147483647 w 48"/>
              <a:gd name="T17" fmla="*/ 2147483647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 h="36">
                <a:moveTo>
                  <a:pt x="48" y="24"/>
                </a:moveTo>
                <a:lnTo>
                  <a:pt x="48" y="6"/>
                </a:lnTo>
                <a:lnTo>
                  <a:pt x="48" y="0"/>
                </a:lnTo>
                <a:lnTo>
                  <a:pt x="36" y="0"/>
                </a:lnTo>
                <a:lnTo>
                  <a:pt x="6" y="6"/>
                </a:lnTo>
                <a:lnTo>
                  <a:pt x="0" y="6"/>
                </a:lnTo>
                <a:lnTo>
                  <a:pt x="18" y="36"/>
                </a:lnTo>
                <a:lnTo>
                  <a:pt x="36" y="24"/>
                </a:lnTo>
                <a:lnTo>
                  <a:pt x="48" y="24"/>
                </a:lnTo>
                <a:close/>
              </a:path>
            </a:pathLst>
          </a:custGeom>
          <a:solidFill>
            <a:srgbClr val="FFFF00"/>
          </a:solidFill>
          <a:ln w="9525">
            <a:solidFill>
              <a:schemeClr val="bg2"/>
            </a:solidFill>
            <a:round/>
            <a:headEnd/>
            <a:tailEnd/>
          </a:ln>
        </p:spPr>
        <p:txBody>
          <a:bodyPr/>
          <a:lstStyle/>
          <a:p>
            <a:endParaRPr lang="en-GB"/>
          </a:p>
        </p:txBody>
      </p:sp>
      <p:sp>
        <p:nvSpPr>
          <p:cNvPr id="25" name="Freeform 312"/>
          <p:cNvSpPr>
            <a:spLocks/>
          </p:cNvSpPr>
          <p:nvPr/>
        </p:nvSpPr>
        <p:spPr bwMode="auto">
          <a:xfrm>
            <a:off x="4468560" y="2524919"/>
            <a:ext cx="919101" cy="1128146"/>
          </a:xfrm>
          <a:custGeom>
            <a:avLst/>
            <a:gdLst>
              <a:gd name="T0" fmla="*/ 2147483647 w 52"/>
              <a:gd name="T1" fmla="*/ 2147483647 h 64"/>
              <a:gd name="T2" fmla="*/ 2147483647 w 52"/>
              <a:gd name="T3" fmla="*/ 2147483647 h 64"/>
              <a:gd name="T4" fmla="*/ 2147483647 w 52"/>
              <a:gd name="T5" fmla="*/ 2147483647 h 64"/>
              <a:gd name="T6" fmla="*/ 2147483647 w 52"/>
              <a:gd name="T7" fmla="*/ 2147483647 h 64"/>
              <a:gd name="T8" fmla="*/ 2147483647 w 52"/>
              <a:gd name="T9" fmla="*/ 2147483647 h 64"/>
              <a:gd name="T10" fmla="*/ 2147483647 w 52"/>
              <a:gd name="T11" fmla="*/ 2147483647 h 64"/>
              <a:gd name="T12" fmla="*/ 2147483647 w 52"/>
              <a:gd name="T13" fmla="*/ 2147483647 h 64"/>
              <a:gd name="T14" fmla="*/ 2147483647 w 52"/>
              <a:gd name="T15" fmla="*/ 2147483647 h 64"/>
              <a:gd name="T16" fmla="*/ 2147483647 w 52"/>
              <a:gd name="T17" fmla="*/ 2147483647 h 64"/>
              <a:gd name="T18" fmla="*/ 0 w 52"/>
              <a:gd name="T19" fmla="*/ 2147483647 h 64"/>
              <a:gd name="T20" fmla="*/ 2147483647 w 52"/>
              <a:gd name="T21" fmla="*/ 2147483647 h 64"/>
              <a:gd name="T22" fmla="*/ 2147483647 w 52"/>
              <a:gd name="T23" fmla="*/ 2147483647 h 64"/>
              <a:gd name="T24" fmla="*/ 2147483647 w 52"/>
              <a:gd name="T25" fmla="*/ 2147483647 h 64"/>
              <a:gd name="T26" fmla="*/ 2147483647 w 52"/>
              <a:gd name="T27" fmla="*/ 2147483647 h 64"/>
              <a:gd name="T28" fmla="*/ 2147483647 w 52"/>
              <a:gd name="T29" fmla="*/ 2147483647 h 64"/>
              <a:gd name="T30" fmla="*/ 2147483647 w 52"/>
              <a:gd name="T31" fmla="*/ 2147483647 h 64"/>
              <a:gd name="T32" fmla="*/ 2147483647 w 52"/>
              <a:gd name="T33" fmla="*/ 2147483647 h 64"/>
              <a:gd name="T34" fmla="*/ 2147483647 w 52"/>
              <a:gd name="T35" fmla="*/ 2147483647 h 64"/>
              <a:gd name="T36" fmla="*/ 2147483647 w 52"/>
              <a:gd name="T37" fmla="*/ 2147483647 h 64"/>
              <a:gd name="T38" fmla="*/ 2147483647 w 52"/>
              <a:gd name="T39" fmla="*/ 2147483647 h 64"/>
              <a:gd name="T40" fmla="*/ 2147483647 w 52"/>
              <a:gd name="T41" fmla="*/ 2147483647 h 64"/>
              <a:gd name="T42" fmla="*/ 2147483647 w 52"/>
              <a:gd name="T43" fmla="*/ 2147483647 h 64"/>
              <a:gd name="T44" fmla="*/ 2147483647 w 52"/>
              <a:gd name="T45" fmla="*/ 2147483647 h 64"/>
              <a:gd name="T46" fmla="*/ 2147483647 w 52"/>
              <a:gd name="T47" fmla="*/ 2147483647 h 64"/>
              <a:gd name="T48" fmla="*/ 2147483647 w 52"/>
              <a:gd name="T49" fmla="*/ 2147483647 h 64"/>
              <a:gd name="T50" fmla="*/ 2147483647 w 52"/>
              <a:gd name="T51" fmla="*/ 2147483647 h 64"/>
              <a:gd name="T52" fmla="*/ 2147483647 w 52"/>
              <a:gd name="T53" fmla="*/ 2147483647 h 64"/>
              <a:gd name="T54" fmla="*/ 2147483647 w 52"/>
              <a:gd name="T55" fmla="*/ 2147483647 h 64"/>
              <a:gd name="T56" fmla="*/ 2147483647 w 52"/>
              <a:gd name="T57" fmla="*/ 2147483647 h 64"/>
              <a:gd name="T58" fmla="*/ 2147483647 w 52"/>
              <a:gd name="T59" fmla="*/ 2147483647 h 64"/>
              <a:gd name="T60" fmla="*/ 2147483647 w 52"/>
              <a:gd name="T61" fmla="*/ 2147483647 h 64"/>
              <a:gd name="T62" fmla="*/ 2147483647 w 52"/>
              <a:gd name="T63" fmla="*/ 2147483647 h 64"/>
              <a:gd name="T64" fmla="*/ 2147483647 w 52"/>
              <a:gd name="T65" fmla="*/ 2147483647 h 64"/>
              <a:gd name="T66" fmla="*/ 2147483647 w 52"/>
              <a:gd name="T67" fmla="*/ 2147483647 h 64"/>
              <a:gd name="T68" fmla="*/ 2147483647 w 52"/>
              <a:gd name="T69" fmla="*/ 2147483647 h 64"/>
              <a:gd name="T70" fmla="*/ 2147483647 w 52"/>
              <a:gd name="T71" fmla="*/ 0 h 64"/>
              <a:gd name="T72" fmla="*/ 2147483647 w 52"/>
              <a:gd name="T73" fmla="*/ 2147483647 h 64"/>
              <a:gd name="T74" fmla="*/ 2147483647 w 52"/>
              <a:gd name="T75" fmla="*/ 2147483647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 h="64">
                <a:moveTo>
                  <a:pt x="37" y="5"/>
                </a:moveTo>
                <a:cubicBezTo>
                  <a:pt x="37" y="5"/>
                  <a:pt x="15" y="5"/>
                  <a:pt x="11" y="5"/>
                </a:cubicBezTo>
                <a:cubicBezTo>
                  <a:pt x="10" y="11"/>
                  <a:pt x="10" y="11"/>
                  <a:pt x="10" y="11"/>
                </a:cubicBezTo>
                <a:cubicBezTo>
                  <a:pt x="7" y="11"/>
                  <a:pt x="7" y="11"/>
                  <a:pt x="7" y="11"/>
                </a:cubicBezTo>
                <a:cubicBezTo>
                  <a:pt x="7" y="14"/>
                  <a:pt x="7" y="14"/>
                  <a:pt x="7" y="14"/>
                </a:cubicBezTo>
                <a:cubicBezTo>
                  <a:pt x="6" y="13"/>
                  <a:pt x="6" y="13"/>
                  <a:pt x="6" y="13"/>
                </a:cubicBezTo>
                <a:cubicBezTo>
                  <a:pt x="5" y="25"/>
                  <a:pt x="5" y="25"/>
                  <a:pt x="5" y="25"/>
                </a:cubicBezTo>
                <a:cubicBezTo>
                  <a:pt x="2" y="27"/>
                  <a:pt x="2" y="27"/>
                  <a:pt x="2" y="27"/>
                </a:cubicBezTo>
                <a:cubicBezTo>
                  <a:pt x="1" y="32"/>
                  <a:pt x="1" y="32"/>
                  <a:pt x="1" y="32"/>
                </a:cubicBezTo>
                <a:cubicBezTo>
                  <a:pt x="0" y="35"/>
                  <a:pt x="0" y="35"/>
                  <a:pt x="0" y="35"/>
                </a:cubicBezTo>
                <a:cubicBezTo>
                  <a:pt x="3" y="41"/>
                  <a:pt x="3" y="41"/>
                  <a:pt x="3" y="41"/>
                </a:cubicBezTo>
                <a:cubicBezTo>
                  <a:pt x="5" y="45"/>
                  <a:pt x="5" y="45"/>
                  <a:pt x="5" y="45"/>
                </a:cubicBezTo>
                <a:cubicBezTo>
                  <a:pt x="8" y="50"/>
                  <a:pt x="8" y="50"/>
                  <a:pt x="8" y="50"/>
                </a:cubicBezTo>
                <a:cubicBezTo>
                  <a:pt x="12" y="52"/>
                  <a:pt x="12" y="52"/>
                  <a:pt x="12" y="52"/>
                </a:cubicBezTo>
                <a:cubicBezTo>
                  <a:pt x="18" y="58"/>
                  <a:pt x="18" y="58"/>
                  <a:pt x="18" y="58"/>
                </a:cubicBezTo>
                <a:cubicBezTo>
                  <a:pt x="20" y="61"/>
                  <a:pt x="20" y="61"/>
                  <a:pt x="20" y="61"/>
                </a:cubicBezTo>
                <a:cubicBezTo>
                  <a:pt x="25" y="61"/>
                  <a:pt x="25" y="61"/>
                  <a:pt x="25" y="61"/>
                </a:cubicBezTo>
                <a:cubicBezTo>
                  <a:pt x="29" y="64"/>
                  <a:pt x="29" y="64"/>
                  <a:pt x="29" y="64"/>
                </a:cubicBezTo>
                <a:cubicBezTo>
                  <a:pt x="36" y="63"/>
                  <a:pt x="36" y="63"/>
                  <a:pt x="36" y="63"/>
                </a:cubicBezTo>
                <a:cubicBezTo>
                  <a:pt x="41" y="61"/>
                  <a:pt x="41" y="61"/>
                  <a:pt x="41" y="61"/>
                </a:cubicBezTo>
                <a:cubicBezTo>
                  <a:pt x="44" y="61"/>
                  <a:pt x="44" y="61"/>
                  <a:pt x="44" y="61"/>
                </a:cubicBezTo>
                <a:cubicBezTo>
                  <a:pt x="44" y="59"/>
                  <a:pt x="44" y="59"/>
                  <a:pt x="44" y="59"/>
                </a:cubicBezTo>
                <a:cubicBezTo>
                  <a:pt x="42" y="57"/>
                  <a:pt x="42" y="57"/>
                  <a:pt x="42" y="57"/>
                </a:cubicBezTo>
                <a:cubicBezTo>
                  <a:pt x="39" y="54"/>
                  <a:pt x="39" y="54"/>
                  <a:pt x="39" y="54"/>
                </a:cubicBezTo>
                <a:cubicBezTo>
                  <a:pt x="35" y="51"/>
                  <a:pt x="35" y="51"/>
                  <a:pt x="35" y="51"/>
                </a:cubicBezTo>
                <a:cubicBezTo>
                  <a:pt x="36" y="48"/>
                  <a:pt x="36" y="48"/>
                  <a:pt x="36" y="48"/>
                </a:cubicBezTo>
                <a:cubicBezTo>
                  <a:pt x="38" y="48"/>
                  <a:pt x="38" y="48"/>
                  <a:pt x="38" y="48"/>
                </a:cubicBezTo>
                <a:cubicBezTo>
                  <a:pt x="39" y="42"/>
                  <a:pt x="39" y="42"/>
                  <a:pt x="39" y="42"/>
                </a:cubicBezTo>
                <a:cubicBezTo>
                  <a:pt x="43" y="38"/>
                  <a:pt x="43" y="38"/>
                  <a:pt x="43" y="38"/>
                </a:cubicBezTo>
                <a:cubicBezTo>
                  <a:pt x="46" y="32"/>
                  <a:pt x="46" y="32"/>
                  <a:pt x="46" y="32"/>
                </a:cubicBezTo>
                <a:cubicBezTo>
                  <a:pt x="47" y="21"/>
                  <a:pt x="47" y="21"/>
                  <a:pt x="47" y="21"/>
                </a:cubicBezTo>
                <a:cubicBezTo>
                  <a:pt x="50" y="19"/>
                  <a:pt x="50" y="19"/>
                  <a:pt x="50" y="19"/>
                </a:cubicBezTo>
                <a:cubicBezTo>
                  <a:pt x="52" y="18"/>
                  <a:pt x="52" y="18"/>
                  <a:pt x="52" y="18"/>
                </a:cubicBezTo>
                <a:cubicBezTo>
                  <a:pt x="50" y="13"/>
                  <a:pt x="50" y="13"/>
                  <a:pt x="50" y="13"/>
                </a:cubicBezTo>
                <a:cubicBezTo>
                  <a:pt x="47" y="4"/>
                  <a:pt x="47" y="4"/>
                  <a:pt x="47" y="4"/>
                </a:cubicBezTo>
                <a:cubicBezTo>
                  <a:pt x="44" y="0"/>
                  <a:pt x="44" y="0"/>
                  <a:pt x="44" y="0"/>
                </a:cubicBezTo>
                <a:cubicBezTo>
                  <a:pt x="42" y="2"/>
                  <a:pt x="42" y="2"/>
                  <a:pt x="42" y="2"/>
                </a:cubicBezTo>
                <a:lnTo>
                  <a:pt x="37" y="5"/>
                </a:lnTo>
                <a:close/>
              </a:path>
            </a:pathLst>
          </a:custGeom>
          <a:solidFill>
            <a:schemeClr val="tx1">
              <a:lumMod val="40000"/>
              <a:lumOff val="60000"/>
            </a:schemeClr>
          </a:solidFill>
          <a:ln w="9525">
            <a:solidFill>
              <a:schemeClr val="bg2"/>
            </a:solidFill>
            <a:round/>
            <a:headEnd/>
            <a:tailEnd/>
          </a:ln>
        </p:spPr>
        <p:txBody>
          <a:bodyPr/>
          <a:lstStyle/>
          <a:p>
            <a:endParaRPr lang="en-GB"/>
          </a:p>
        </p:txBody>
      </p:sp>
      <p:sp>
        <p:nvSpPr>
          <p:cNvPr id="26" name="Freeform 313"/>
          <p:cNvSpPr>
            <a:spLocks/>
          </p:cNvSpPr>
          <p:nvPr/>
        </p:nvSpPr>
        <p:spPr bwMode="auto">
          <a:xfrm>
            <a:off x="2763197" y="3265041"/>
            <a:ext cx="337482" cy="334131"/>
          </a:xfrm>
          <a:custGeom>
            <a:avLst/>
            <a:gdLst>
              <a:gd name="T0" fmla="*/ 2147483647 w 19"/>
              <a:gd name="T1" fmla="*/ 2147483647 h 19"/>
              <a:gd name="T2" fmla="*/ 2147483647 w 19"/>
              <a:gd name="T3" fmla="*/ 2147483647 h 19"/>
              <a:gd name="T4" fmla="*/ 2147483647 w 19"/>
              <a:gd name="T5" fmla="*/ 2147483647 h 19"/>
              <a:gd name="T6" fmla="*/ 2147483647 w 19"/>
              <a:gd name="T7" fmla="*/ 2147483647 h 19"/>
              <a:gd name="T8" fmla="*/ 2147483647 w 19"/>
              <a:gd name="T9" fmla="*/ 2147483647 h 19"/>
              <a:gd name="T10" fmla="*/ 2147483647 w 19"/>
              <a:gd name="T11" fmla="*/ 2147483647 h 19"/>
              <a:gd name="T12" fmla="*/ 2147483647 w 19"/>
              <a:gd name="T13" fmla="*/ 0 h 19"/>
              <a:gd name="T14" fmla="*/ 2147483647 w 19"/>
              <a:gd name="T15" fmla="*/ 0 h 19"/>
              <a:gd name="T16" fmla="*/ 2147483647 w 19"/>
              <a:gd name="T17" fmla="*/ 0 h 19"/>
              <a:gd name="T18" fmla="*/ 2147483647 w 19"/>
              <a:gd name="T19" fmla="*/ 2147483647 h 19"/>
              <a:gd name="T20" fmla="*/ 2147483647 w 19"/>
              <a:gd name="T21" fmla="*/ 2147483647 h 19"/>
              <a:gd name="T22" fmla="*/ 2147483647 w 19"/>
              <a:gd name="T23" fmla="*/ 2147483647 h 19"/>
              <a:gd name="T24" fmla="*/ 2147483647 w 19"/>
              <a:gd name="T25" fmla="*/ 2147483647 h 19"/>
              <a:gd name="T26" fmla="*/ 0 w 19"/>
              <a:gd name="T27" fmla="*/ 2147483647 h 19"/>
              <a:gd name="T28" fmla="*/ 2147483647 w 19"/>
              <a:gd name="T29" fmla="*/ 2147483647 h 19"/>
              <a:gd name="T30" fmla="*/ 2147483647 w 19"/>
              <a:gd name="T31" fmla="*/ 2147483647 h 19"/>
              <a:gd name="T32" fmla="*/ 2147483647 w 19"/>
              <a:gd name="T33" fmla="*/ 2147483647 h 19"/>
              <a:gd name="T34" fmla="*/ 2147483647 w 19"/>
              <a:gd name="T35" fmla="*/ 2147483647 h 19"/>
              <a:gd name="T36" fmla="*/ 2147483647 w 19"/>
              <a:gd name="T37" fmla="*/ 2147483647 h 19"/>
              <a:gd name="T38" fmla="*/ 2147483647 w 19"/>
              <a:gd name="T39" fmla="*/ 2147483647 h 19"/>
              <a:gd name="T40" fmla="*/ 2147483647 w 19"/>
              <a:gd name="T41" fmla="*/ 2147483647 h 19"/>
              <a:gd name="T42" fmla="*/ 2147483647 w 19"/>
              <a:gd name="T43" fmla="*/ 2147483647 h 19"/>
              <a:gd name="T44" fmla="*/ 2147483647 w 19"/>
              <a:gd name="T45" fmla="*/ 2147483647 h 1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9" h="19">
                <a:moveTo>
                  <a:pt x="17" y="10"/>
                </a:moveTo>
                <a:cubicBezTo>
                  <a:pt x="19" y="6"/>
                  <a:pt x="19" y="6"/>
                  <a:pt x="19" y="6"/>
                </a:cubicBezTo>
                <a:cubicBezTo>
                  <a:pt x="17" y="2"/>
                  <a:pt x="17" y="2"/>
                  <a:pt x="17" y="2"/>
                </a:cubicBezTo>
                <a:cubicBezTo>
                  <a:pt x="12" y="3"/>
                  <a:pt x="12" y="3"/>
                  <a:pt x="12" y="3"/>
                </a:cubicBezTo>
                <a:cubicBezTo>
                  <a:pt x="10" y="1"/>
                  <a:pt x="10" y="1"/>
                  <a:pt x="10" y="1"/>
                </a:cubicBezTo>
                <a:cubicBezTo>
                  <a:pt x="8" y="1"/>
                  <a:pt x="8" y="1"/>
                  <a:pt x="8" y="1"/>
                </a:cubicBezTo>
                <a:cubicBezTo>
                  <a:pt x="6" y="0"/>
                  <a:pt x="6" y="0"/>
                  <a:pt x="6" y="0"/>
                </a:cubicBezTo>
                <a:cubicBezTo>
                  <a:pt x="5" y="0"/>
                  <a:pt x="5" y="0"/>
                  <a:pt x="5" y="0"/>
                </a:cubicBezTo>
                <a:cubicBezTo>
                  <a:pt x="3" y="0"/>
                  <a:pt x="3" y="0"/>
                  <a:pt x="3" y="0"/>
                </a:cubicBezTo>
                <a:cubicBezTo>
                  <a:pt x="1" y="1"/>
                  <a:pt x="1" y="1"/>
                  <a:pt x="1" y="1"/>
                </a:cubicBezTo>
                <a:cubicBezTo>
                  <a:pt x="2" y="1"/>
                  <a:pt x="2" y="1"/>
                  <a:pt x="2" y="1"/>
                </a:cubicBezTo>
                <a:cubicBezTo>
                  <a:pt x="2" y="5"/>
                  <a:pt x="2" y="5"/>
                  <a:pt x="2" y="5"/>
                </a:cubicBezTo>
                <a:cubicBezTo>
                  <a:pt x="2" y="9"/>
                  <a:pt x="2" y="9"/>
                  <a:pt x="2" y="9"/>
                </a:cubicBezTo>
                <a:cubicBezTo>
                  <a:pt x="2" y="9"/>
                  <a:pt x="1" y="10"/>
                  <a:pt x="0" y="10"/>
                </a:cubicBezTo>
                <a:cubicBezTo>
                  <a:pt x="1" y="11"/>
                  <a:pt x="1" y="11"/>
                  <a:pt x="1" y="11"/>
                </a:cubicBezTo>
                <a:cubicBezTo>
                  <a:pt x="1" y="11"/>
                  <a:pt x="0" y="14"/>
                  <a:pt x="1" y="14"/>
                </a:cubicBezTo>
                <a:cubicBezTo>
                  <a:pt x="1" y="14"/>
                  <a:pt x="4" y="16"/>
                  <a:pt x="4" y="16"/>
                </a:cubicBezTo>
                <a:cubicBezTo>
                  <a:pt x="4" y="19"/>
                  <a:pt x="4" y="19"/>
                  <a:pt x="4" y="19"/>
                </a:cubicBezTo>
                <a:cubicBezTo>
                  <a:pt x="8" y="19"/>
                  <a:pt x="8" y="19"/>
                  <a:pt x="8" y="19"/>
                </a:cubicBezTo>
                <a:cubicBezTo>
                  <a:pt x="15" y="16"/>
                  <a:pt x="15" y="16"/>
                  <a:pt x="15" y="16"/>
                </a:cubicBezTo>
                <a:cubicBezTo>
                  <a:pt x="18" y="16"/>
                  <a:pt x="18" y="16"/>
                  <a:pt x="18" y="16"/>
                </a:cubicBezTo>
                <a:cubicBezTo>
                  <a:pt x="17" y="13"/>
                  <a:pt x="17" y="13"/>
                  <a:pt x="17" y="13"/>
                </a:cubicBezTo>
                <a:lnTo>
                  <a:pt x="17" y="10"/>
                </a:lnTo>
                <a:close/>
              </a:path>
            </a:pathLst>
          </a:custGeom>
          <a:solidFill>
            <a:srgbClr val="FFFF00"/>
          </a:solidFill>
          <a:ln w="9525">
            <a:solidFill>
              <a:schemeClr val="bg2"/>
            </a:solidFill>
            <a:round/>
            <a:headEnd/>
            <a:tailEnd/>
          </a:ln>
        </p:spPr>
        <p:txBody>
          <a:bodyPr/>
          <a:lstStyle/>
          <a:p>
            <a:endParaRPr lang="en-GB"/>
          </a:p>
        </p:txBody>
      </p:sp>
      <p:sp>
        <p:nvSpPr>
          <p:cNvPr id="27" name="Freeform 314"/>
          <p:cNvSpPr>
            <a:spLocks/>
          </p:cNvSpPr>
          <p:nvPr/>
        </p:nvSpPr>
        <p:spPr bwMode="auto">
          <a:xfrm>
            <a:off x="2590865" y="3390788"/>
            <a:ext cx="240547" cy="208384"/>
          </a:xfrm>
          <a:custGeom>
            <a:avLst/>
            <a:gdLst>
              <a:gd name="T0" fmla="*/ 2147483647 w 14"/>
              <a:gd name="T1" fmla="*/ 2147483647 h 12"/>
              <a:gd name="T2" fmla="*/ 2147483647 w 14"/>
              <a:gd name="T3" fmla="*/ 2147483647 h 12"/>
              <a:gd name="T4" fmla="*/ 2147483647 w 14"/>
              <a:gd name="T5" fmla="*/ 2147483647 h 12"/>
              <a:gd name="T6" fmla="*/ 2147483647 w 14"/>
              <a:gd name="T7" fmla="*/ 2147483647 h 12"/>
              <a:gd name="T8" fmla="*/ 2147483647 w 14"/>
              <a:gd name="T9" fmla="*/ 2147483647 h 12"/>
              <a:gd name="T10" fmla="*/ 2147483647 w 14"/>
              <a:gd name="T11" fmla="*/ 0 h 12"/>
              <a:gd name="T12" fmla="*/ 2147483647 w 14"/>
              <a:gd name="T13" fmla="*/ 2147483647 h 12"/>
              <a:gd name="T14" fmla="*/ 2147483647 w 14"/>
              <a:gd name="T15" fmla="*/ 2147483647 h 12"/>
              <a:gd name="T16" fmla="*/ 0 w 14"/>
              <a:gd name="T17" fmla="*/ 2147483647 h 12"/>
              <a:gd name="T18" fmla="*/ 2147483647 w 14"/>
              <a:gd name="T19" fmla="*/ 2147483647 h 12"/>
              <a:gd name="T20" fmla="*/ 2147483647 w 14"/>
              <a:gd name="T21" fmla="*/ 2147483647 h 12"/>
              <a:gd name="T22" fmla="*/ 2147483647 w 14"/>
              <a:gd name="T23" fmla="*/ 2147483647 h 12"/>
              <a:gd name="T24" fmla="*/ 2147483647 w 14"/>
              <a:gd name="T25" fmla="*/ 2147483647 h 12"/>
              <a:gd name="T26" fmla="*/ 2147483647 w 14"/>
              <a:gd name="T27" fmla="*/ 2147483647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 h="12">
                <a:moveTo>
                  <a:pt x="11" y="7"/>
                </a:moveTo>
                <a:cubicBezTo>
                  <a:pt x="10" y="7"/>
                  <a:pt x="11" y="4"/>
                  <a:pt x="11" y="4"/>
                </a:cubicBezTo>
                <a:cubicBezTo>
                  <a:pt x="10" y="3"/>
                  <a:pt x="10" y="3"/>
                  <a:pt x="10" y="3"/>
                </a:cubicBezTo>
                <a:cubicBezTo>
                  <a:pt x="9" y="3"/>
                  <a:pt x="8" y="4"/>
                  <a:pt x="8" y="4"/>
                </a:cubicBezTo>
                <a:cubicBezTo>
                  <a:pt x="7" y="4"/>
                  <a:pt x="6" y="1"/>
                  <a:pt x="6" y="1"/>
                </a:cubicBezTo>
                <a:cubicBezTo>
                  <a:pt x="4" y="0"/>
                  <a:pt x="4" y="0"/>
                  <a:pt x="4" y="0"/>
                </a:cubicBezTo>
                <a:cubicBezTo>
                  <a:pt x="3" y="2"/>
                  <a:pt x="3" y="2"/>
                  <a:pt x="3" y="2"/>
                </a:cubicBezTo>
                <a:cubicBezTo>
                  <a:pt x="1" y="3"/>
                  <a:pt x="1" y="3"/>
                  <a:pt x="1" y="3"/>
                </a:cubicBezTo>
                <a:cubicBezTo>
                  <a:pt x="0" y="5"/>
                  <a:pt x="0" y="5"/>
                  <a:pt x="0" y="5"/>
                </a:cubicBezTo>
                <a:cubicBezTo>
                  <a:pt x="1" y="6"/>
                  <a:pt x="1" y="6"/>
                  <a:pt x="1" y="6"/>
                </a:cubicBezTo>
                <a:cubicBezTo>
                  <a:pt x="10" y="12"/>
                  <a:pt x="10" y="12"/>
                  <a:pt x="10" y="12"/>
                </a:cubicBezTo>
                <a:cubicBezTo>
                  <a:pt x="14" y="12"/>
                  <a:pt x="14" y="12"/>
                  <a:pt x="14" y="12"/>
                </a:cubicBezTo>
                <a:cubicBezTo>
                  <a:pt x="14" y="9"/>
                  <a:pt x="14" y="9"/>
                  <a:pt x="14" y="9"/>
                </a:cubicBezTo>
                <a:cubicBezTo>
                  <a:pt x="14" y="9"/>
                  <a:pt x="11" y="7"/>
                  <a:pt x="11" y="7"/>
                </a:cubicBezTo>
                <a:close/>
              </a:path>
            </a:pathLst>
          </a:custGeom>
          <a:solidFill>
            <a:srgbClr val="FFFF00"/>
          </a:solidFill>
          <a:ln w="9525">
            <a:solidFill>
              <a:schemeClr val="bg2"/>
            </a:solidFill>
            <a:round/>
            <a:headEnd/>
            <a:tailEnd/>
          </a:ln>
        </p:spPr>
        <p:txBody>
          <a:bodyPr/>
          <a:lstStyle/>
          <a:p>
            <a:endParaRPr lang="en-GB"/>
          </a:p>
        </p:txBody>
      </p:sp>
      <p:sp>
        <p:nvSpPr>
          <p:cNvPr id="28" name="Freeform 315"/>
          <p:cNvSpPr>
            <a:spLocks/>
          </p:cNvSpPr>
          <p:nvPr/>
        </p:nvSpPr>
        <p:spPr bwMode="auto">
          <a:xfrm>
            <a:off x="2479569" y="3318932"/>
            <a:ext cx="179512" cy="158084"/>
          </a:xfrm>
          <a:custGeom>
            <a:avLst/>
            <a:gdLst>
              <a:gd name="T0" fmla="*/ 2147483647 w 60"/>
              <a:gd name="T1" fmla="*/ 2147483647 h 54"/>
              <a:gd name="T2" fmla="*/ 2147483647 w 60"/>
              <a:gd name="T3" fmla="*/ 2147483647 h 54"/>
              <a:gd name="T4" fmla="*/ 2147483647 w 60"/>
              <a:gd name="T5" fmla="*/ 2147483647 h 54"/>
              <a:gd name="T6" fmla="*/ 2147483647 w 60"/>
              <a:gd name="T7" fmla="*/ 0 h 54"/>
              <a:gd name="T8" fmla="*/ 2147483647 w 60"/>
              <a:gd name="T9" fmla="*/ 0 h 54"/>
              <a:gd name="T10" fmla="*/ 2147483647 w 60"/>
              <a:gd name="T11" fmla="*/ 2147483647 h 54"/>
              <a:gd name="T12" fmla="*/ 0 w 60"/>
              <a:gd name="T13" fmla="*/ 2147483647 h 54"/>
              <a:gd name="T14" fmla="*/ 2147483647 w 60"/>
              <a:gd name="T15" fmla="*/ 2147483647 h 54"/>
              <a:gd name="T16" fmla="*/ 2147483647 w 60"/>
              <a:gd name="T17" fmla="*/ 2147483647 h 54"/>
              <a:gd name="T18" fmla="*/ 2147483647 w 60"/>
              <a:gd name="T19" fmla="*/ 2147483647 h 54"/>
              <a:gd name="T20" fmla="*/ 2147483647 w 60"/>
              <a:gd name="T21" fmla="*/ 2147483647 h 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0" h="54">
                <a:moveTo>
                  <a:pt x="54" y="36"/>
                </a:moveTo>
                <a:lnTo>
                  <a:pt x="60" y="24"/>
                </a:lnTo>
                <a:lnTo>
                  <a:pt x="54" y="18"/>
                </a:lnTo>
                <a:lnTo>
                  <a:pt x="42" y="0"/>
                </a:lnTo>
                <a:lnTo>
                  <a:pt x="18" y="0"/>
                </a:lnTo>
                <a:lnTo>
                  <a:pt x="12" y="12"/>
                </a:lnTo>
                <a:lnTo>
                  <a:pt x="0" y="18"/>
                </a:lnTo>
                <a:lnTo>
                  <a:pt x="12" y="30"/>
                </a:lnTo>
                <a:lnTo>
                  <a:pt x="36" y="54"/>
                </a:lnTo>
                <a:lnTo>
                  <a:pt x="42" y="42"/>
                </a:lnTo>
                <a:lnTo>
                  <a:pt x="54" y="36"/>
                </a:lnTo>
                <a:close/>
              </a:path>
            </a:pathLst>
          </a:custGeom>
          <a:solidFill>
            <a:srgbClr val="FFFF00"/>
          </a:solidFill>
          <a:ln w="9525">
            <a:solidFill>
              <a:schemeClr val="bg2"/>
            </a:solidFill>
            <a:round/>
            <a:headEnd/>
            <a:tailEnd/>
          </a:ln>
        </p:spPr>
        <p:txBody>
          <a:bodyPr/>
          <a:lstStyle/>
          <a:p>
            <a:endParaRPr lang="en-GB"/>
          </a:p>
        </p:txBody>
      </p:sp>
      <p:sp>
        <p:nvSpPr>
          <p:cNvPr id="29" name="Rectangle 316"/>
          <p:cNvSpPr>
            <a:spLocks noChangeArrowheads="1"/>
          </p:cNvSpPr>
          <p:nvPr/>
        </p:nvSpPr>
        <p:spPr bwMode="auto">
          <a:xfrm>
            <a:off x="2741655" y="2241085"/>
            <a:ext cx="21541" cy="53893"/>
          </a:xfrm>
          <a:prstGeom prst="rect">
            <a:avLst/>
          </a:prstGeom>
          <a:solidFill>
            <a:schemeClr val="bg1"/>
          </a:solidFill>
          <a:ln w="9525">
            <a:solidFill>
              <a:schemeClr val="bg2"/>
            </a:solidFill>
            <a:miter lim="800000"/>
            <a:headEnd/>
            <a:tailEnd/>
          </a:ln>
        </p:spPr>
        <p:txBody>
          <a:bodyPr/>
          <a:lstStyle/>
          <a:p>
            <a:endParaRPr lang="en-US"/>
          </a:p>
        </p:txBody>
      </p:sp>
      <p:sp>
        <p:nvSpPr>
          <p:cNvPr id="30" name="Freeform 317"/>
          <p:cNvSpPr>
            <a:spLocks/>
          </p:cNvSpPr>
          <p:nvPr/>
        </p:nvSpPr>
        <p:spPr bwMode="auto">
          <a:xfrm>
            <a:off x="2741655" y="1623120"/>
            <a:ext cx="1159648" cy="1142517"/>
          </a:xfrm>
          <a:custGeom>
            <a:avLst/>
            <a:gdLst>
              <a:gd name="T0" fmla="*/ 2147483647 w 390"/>
              <a:gd name="T1" fmla="*/ 2147483647 h 390"/>
              <a:gd name="T2" fmla="*/ 2147483647 w 390"/>
              <a:gd name="T3" fmla="*/ 2147483647 h 390"/>
              <a:gd name="T4" fmla="*/ 2147483647 w 390"/>
              <a:gd name="T5" fmla="*/ 2147483647 h 390"/>
              <a:gd name="T6" fmla="*/ 2147483647 w 390"/>
              <a:gd name="T7" fmla="*/ 2147483647 h 390"/>
              <a:gd name="T8" fmla="*/ 2147483647 w 390"/>
              <a:gd name="T9" fmla="*/ 2147483647 h 390"/>
              <a:gd name="T10" fmla="*/ 2147483647 w 390"/>
              <a:gd name="T11" fmla="*/ 2147483647 h 390"/>
              <a:gd name="T12" fmla="*/ 2147483647 w 390"/>
              <a:gd name="T13" fmla="*/ 2147483647 h 390"/>
              <a:gd name="T14" fmla="*/ 2147483647 w 390"/>
              <a:gd name="T15" fmla="*/ 2147483647 h 390"/>
              <a:gd name="T16" fmla="*/ 2147483647 w 390"/>
              <a:gd name="T17" fmla="*/ 2147483647 h 390"/>
              <a:gd name="T18" fmla="*/ 2147483647 w 390"/>
              <a:gd name="T19" fmla="*/ 2147483647 h 390"/>
              <a:gd name="T20" fmla="*/ 2147483647 w 390"/>
              <a:gd name="T21" fmla="*/ 2147483647 h 390"/>
              <a:gd name="T22" fmla="*/ 2147483647 w 390"/>
              <a:gd name="T23" fmla="*/ 2147483647 h 390"/>
              <a:gd name="T24" fmla="*/ 2147483647 w 390"/>
              <a:gd name="T25" fmla="*/ 2147483647 h 390"/>
              <a:gd name="T26" fmla="*/ 2147483647 w 390"/>
              <a:gd name="T27" fmla="*/ 2147483647 h 390"/>
              <a:gd name="T28" fmla="*/ 2147483647 w 390"/>
              <a:gd name="T29" fmla="*/ 2147483647 h 390"/>
              <a:gd name="T30" fmla="*/ 2147483647 w 390"/>
              <a:gd name="T31" fmla="*/ 2147483647 h 390"/>
              <a:gd name="T32" fmla="*/ 2147483647 w 390"/>
              <a:gd name="T33" fmla="*/ 2147483647 h 390"/>
              <a:gd name="T34" fmla="*/ 2147483647 w 390"/>
              <a:gd name="T35" fmla="*/ 2147483647 h 390"/>
              <a:gd name="T36" fmla="*/ 2147483647 w 390"/>
              <a:gd name="T37" fmla="*/ 2147483647 h 390"/>
              <a:gd name="T38" fmla="*/ 2147483647 w 390"/>
              <a:gd name="T39" fmla="*/ 2147483647 h 390"/>
              <a:gd name="T40" fmla="*/ 2147483647 w 390"/>
              <a:gd name="T41" fmla="*/ 2147483647 h 390"/>
              <a:gd name="T42" fmla="*/ 2147483647 w 390"/>
              <a:gd name="T43" fmla="*/ 2147483647 h 390"/>
              <a:gd name="T44" fmla="*/ 2147483647 w 390"/>
              <a:gd name="T45" fmla="*/ 2147483647 h 390"/>
              <a:gd name="T46" fmla="*/ 2147483647 w 390"/>
              <a:gd name="T47" fmla="*/ 2147483647 h 390"/>
              <a:gd name="T48" fmla="*/ 2147483647 w 390"/>
              <a:gd name="T49" fmla="*/ 0 h 390"/>
              <a:gd name="T50" fmla="*/ 2147483647 w 390"/>
              <a:gd name="T51" fmla="*/ 2147483647 h 390"/>
              <a:gd name="T52" fmla="*/ 2147483647 w 390"/>
              <a:gd name="T53" fmla="*/ 2147483647 h 390"/>
              <a:gd name="T54" fmla="*/ 2147483647 w 390"/>
              <a:gd name="T55" fmla="*/ 2147483647 h 390"/>
              <a:gd name="T56" fmla="*/ 2147483647 w 390"/>
              <a:gd name="T57" fmla="*/ 2147483647 h 390"/>
              <a:gd name="T58" fmla="*/ 2147483647 w 390"/>
              <a:gd name="T59" fmla="*/ 2147483647 h 390"/>
              <a:gd name="T60" fmla="*/ 2147483647 w 390"/>
              <a:gd name="T61" fmla="*/ 2147483647 h 390"/>
              <a:gd name="T62" fmla="*/ 2147483647 w 390"/>
              <a:gd name="T63" fmla="*/ 2147483647 h 390"/>
              <a:gd name="T64" fmla="*/ 2147483647 w 390"/>
              <a:gd name="T65" fmla="*/ 2147483647 h 390"/>
              <a:gd name="T66" fmla="*/ 2147483647 w 390"/>
              <a:gd name="T67" fmla="*/ 2147483647 h 390"/>
              <a:gd name="T68" fmla="*/ 2147483647 w 390"/>
              <a:gd name="T69" fmla="*/ 2147483647 h 390"/>
              <a:gd name="T70" fmla="*/ 2147483647 w 390"/>
              <a:gd name="T71" fmla="*/ 2147483647 h 390"/>
              <a:gd name="T72" fmla="*/ 2147483647 w 390"/>
              <a:gd name="T73" fmla="*/ 2147483647 h 390"/>
              <a:gd name="T74" fmla="*/ 2147483647 w 390"/>
              <a:gd name="T75" fmla="*/ 2147483647 h 390"/>
              <a:gd name="T76" fmla="*/ 2147483647 w 390"/>
              <a:gd name="T77" fmla="*/ 2147483647 h 390"/>
              <a:gd name="T78" fmla="*/ 0 w 390"/>
              <a:gd name="T79" fmla="*/ 2147483647 h 390"/>
              <a:gd name="T80" fmla="*/ 2147483647 w 390"/>
              <a:gd name="T81" fmla="*/ 2147483647 h 390"/>
              <a:gd name="T82" fmla="*/ 2147483647 w 390"/>
              <a:gd name="T83" fmla="*/ 2147483647 h 390"/>
              <a:gd name="T84" fmla="*/ 2147483647 w 390"/>
              <a:gd name="T85" fmla="*/ 2147483647 h 3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90" h="390">
                <a:moveTo>
                  <a:pt x="60" y="270"/>
                </a:moveTo>
                <a:lnTo>
                  <a:pt x="216" y="378"/>
                </a:lnTo>
                <a:lnTo>
                  <a:pt x="228" y="390"/>
                </a:lnTo>
                <a:lnTo>
                  <a:pt x="246" y="390"/>
                </a:lnTo>
                <a:lnTo>
                  <a:pt x="282" y="372"/>
                </a:lnTo>
                <a:lnTo>
                  <a:pt x="390" y="300"/>
                </a:lnTo>
                <a:lnTo>
                  <a:pt x="384" y="300"/>
                </a:lnTo>
                <a:lnTo>
                  <a:pt x="366" y="276"/>
                </a:lnTo>
                <a:lnTo>
                  <a:pt x="354" y="270"/>
                </a:lnTo>
                <a:lnTo>
                  <a:pt x="342" y="246"/>
                </a:lnTo>
                <a:lnTo>
                  <a:pt x="348" y="234"/>
                </a:lnTo>
                <a:lnTo>
                  <a:pt x="348" y="174"/>
                </a:lnTo>
                <a:lnTo>
                  <a:pt x="342" y="162"/>
                </a:lnTo>
                <a:lnTo>
                  <a:pt x="348" y="150"/>
                </a:lnTo>
                <a:lnTo>
                  <a:pt x="342" y="144"/>
                </a:lnTo>
                <a:lnTo>
                  <a:pt x="342" y="120"/>
                </a:lnTo>
                <a:lnTo>
                  <a:pt x="324" y="108"/>
                </a:lnTo>
                <a:lnTo>
                  <a:pt x="318" y="102"/>
                </a:lnTo>
                <a:lnTo>
                  <a:pt x="306" y="90"/>
                </a:lnTo>
                <a:lnTo>
                  <a:pt x="306" y="78"/>
                </a:lnTo>
                <a:lnTo>
                  <a:pt x="324" y="54"/>
                </a:lnTo>
                <a:lnTo>
                  <a:pt x="324" y="30"/>
                </a:lnTo>
                <a:lnTo>
                  <a:pt x="324" y="12"/>
                </a:lnTo>
                <a:lnTo>
                  <a:pt x="330" y="6"/>
                </a:lnTo>
                <a:lnTo>
                  <a:pt x="330" y="0"/>
                </a:lnTo>
                <a:lnTo>
                  <a:pt x="318" y="6"/>
                </a:lnTo>
                <a:lnTo>
                  <a:pt x="288" y="12"/>
                </a:lnTo>
                <a:lnTo>
                  <a:pt x="222" y="12"/>
                </a:lnTo>
                <a:lnTo>
                  <a:pt x="162" y="30"/>
                </a:lnTo>
                <a:lnTo>
                  <a:pt x="132" y="48"/>
                </a:lnTo>
                <a:lnTo>
                  <a:pt x="138" y="78"/>
                </a:lnTo>
                <a:lnTo>
                  <a:pt x="144" y="108"/>
                </a:lnTo>
                <a:lnTo>
                  <a:pt x="132" y="114"/>
                </a:lnTo>
                <a:lnTo>
                  <a:pt x="108" y="120"/>
                </a:lnTo>
                <a:lnTo>
                  <a:pt x="102" y="132"/>
                </a:lnTo>
                <a:lnTo>
                  <a:pt x="96" y="144"/>
                </a:lnTo>
                <a:lnTo>
                  <a:pt x="60" y="156"/>
                </a:lnTo>
                <a:lnTo>
                  <a:pt x="30" y="174"/>
                </a:lnTo>
                <a:lnTo>
                  <a:pt x="6" y="192"/>
                </a:lnTo>
                <a:lnTo>
                  <a:pt x="0" y="210"/>
                </a:lnTo>
                <a:lnTo>
                  <a:pt x="6" y="210"/>
                </a:lnTo>
                <a:lnTo>
                  <a:pt x="6" y="228"/>
                </a:lnTo>
                <a:lnTo>
                  <a:pt x="60" y="270"/>
                </a:lnTo>
                <a:close/>
              </a:path>
            </a:pathLst>
          </a:custGeom>
          <a:solidFill>
            <a:schemeClr val="bg1"/>
          </a:solidFill>
          <a:ln w="9525">
            <a:solidFill>
              <a:schemeClr val="bg2"/>
            </a:solidFill>
            <a:round/>
            <a:headEnd/>
            <a:tailEnd/>
          </a:ln>
        </p:spPr>
        <p:txBody>
          <a:bodyPr/>
          <a:lstStyle/>
          <a:p>
            <a:endParaRPr lang="en-GB"/>
          </a:p>
        </p:txBody>
      </p:sp>
      <p:sp>
        <p:nvSpPr>
          <p:cNvPr id="31" name="Freeform 318"/>
          <p:cNvSpPr>
            <a:spLocks/>
          </p:cNvSpPr>
          <p:nvPr/>
        </p:nvSpPr>
        <p:spPr bwMode="auto">
          <a:xfrm>
            <a:off x="2741655" y="1623120"/>
            <a:ext cx="1159648" cy="1142517"/>
          </a:xfrm>
          <a:custGeom>
            <a:avLst/>
            <a:gdLst>
              <a:gd name="T0" fmla="*/ 2147483647 w 390"/>
              <a:gd name="T1" fmla="*/ 2147483647 h 390"/>
              <a:gd name="T2" fmla="*/ 2147483647 w 390"/>
              <a:gd name="T3" fmla="*/ 2147483647 h 390"/>
              <a:gd name="T4" fmla="*/ 2147483647 w 390"/>
              <a:gd name="T5" fmla="*/ 2147483647 h 390"/>
              <a:gd name="T6" fmla="*/ 2147483647 w 390"/>
              <a:gd name="T7" fmla="*/ 2147483647 h 390"/>
              <a:gd name="T8" fmla="*/ 2147483647 w 390"/>
              <a:gd name="T9" fmla="*/ 2147483647 h 390"/>
              <a:gd name="T10" fmla="*/ 2147483647 w 390"/>
              <a:gd name="T11" fmla="*/ 2147483647 h 390"/>
              <a:gd name="T12" fmla="*/ 2147483647 w 390"/>
              <a:gd name="T13" fmla="*/ 2147483647 h 390"/>
              <a:gd name="T14" fmla="*/ 2147483647 w 390"/>
              <a:gd name="T15" fmla="*/ 2147483647 h 390"/>
              <a:gd name="T16" fmla="*/ 2147483647 w 390"/>
              <a:gd name="T17" fmla="*/ 2147483647 h 390"/>
              <a:gd name="T18" fmla="*/ 2147483647 w 390"/>
              <a:gd name="T19" fmla="*/ 2147483647 h 390"/>
              <a:gd name="T20" fmla="*/ 2147483647 w 390"/>
              <a:gd name="T21" fmla="*/ 2147483647 h 390"/>
              <a:gd name="T22" fmla="*/ 2147483647 w 390"/>
              <a:gd name="T23" fmla="*/ 2147483647 h 390"/>
              <a:gd name="T24" fmla="*/ 2147483647 w 390"/>
              <a:gd name="T25" fmla="*/ 2147483647 h 390"/>
              <a:gd name="T26" fmla="*/ 2147483647 w 390"/>
              <a:gd name="T27" fmla="*/ 2147483647 h 390"/>
              <a:gd name="T28" fmla="*/ 2147483647 w 390"/>
              <a:gd name="T29" fmla="*/ 2147483647 h 390"/>
              <a:gd name="T30" fmla="*/ 2147483647 w 390"/>
              <a:gd name="T31" fmla="*/ 2147483647 h 390"/>
              <a:gd name="T32" fmla="*/ 2147483647 w 390"/>
              <a:gd name="T33" fmla="*/ 2147483647 h 390"/>
              <a:gd name="T34" fmla="*/ 2147483647 w 390"/>
              <a:gd name="T35" fmla="*/ 2147483647 h 390"/>
              <a:gd name="T36" fmla="*/ 2147483647 w 390"/>
              <a:gd name="T37" fmla="*/ 2147483647 h 390"/>
              <a:gd name="T38" fmla="*/ 2147483647 w 390"/>
              <a:gd name="T39" fmla="*/ 2147483647 h 390"/>
              <a:gd name="T40" fmla="*/ 2147483647 w 390"/>
              <a:gd name="T41" fmla="*/ 2147483647 h 390"/>
              <a:gd name="T42" fmla="*/ 2147483647 w 390"/>
              <a:gd name="T43" fmla="*/ 2147483647 h 390"/>
              <a:gd name="T44" fmla="*/ 2147483647 w 390"/>
              <a:gd name="T45" fmla="*/ 2147483647 h 390"/>
              <a:gd name="T46" fmla="*/ 2147483647 w 390"/>
              <a:gd name="T47" fmla="*/ 2147483647 h 390"/>
              <a:gd name="T48" fmla="*/ 2147483647 w 390"/>
              <a:gd name="T49" fmla="*/ 0 h 390"/>
              <a:gd name="T50" fmla="*/ 2147483647 w 390"/>
              <a:gd name="T51" fmla="*/ 2147483647 h 390"/>
              <a:gd name="T52" fmla="*/ 2147483647 w 390"/>
              <a:gd name="T53" fmla="*/ 2147483647 h 390"/>
              <a:gd name="T54" fmla="*/ 2147483647 w 390"/>
              <a:gd name="T55" fmla="*/ 2147483647 h 390"/>
              <a:gd name="T56" fmla="*/ 2147483647 w 390"/>
              <a:gd name="T57" fmla="*/ 2147483647 h 390"/>
              <a:gd name="T58" fmla="*/ 2147483647 w 390"/>
              <a:gd name="T59" fmla="*/ 2147483647 h 390"/>
              <a:gd name="T60" fmla="*/ 2147483647 w 390"/>
              <a:gd name="T61" fmla="*/ 2147483647 h 390"/>
              <a:gd name="T62" fmla="*/ 2147483647 w 390"/>
              <a:gd name="T63" fmla="*/ 2147483647 h 390"/>
              <a:gd name="T64" fmla="*/ 2147483647 w 390"/>
              <a:gd name="T65" fmla="*/ 2147483647 h 390"/>
              <a:gd name="T66" fmla="*/ 2147483647 w 390"/>
              <a:gd name="T67" fmla="*/ 2147483647 h 390"/>
              <a:gd name="T68" fmla="*/ 2147483647 w 390"/>
              <a:gd name="T69" fmla="*/ 2147483647 h 390"/>
              <a:gd name="T70" fmla="*/ 2147483647 w 390"/>
              <a:gd name="T71" fmla="*/ 2147483647 h 390"/>
              <a:gd name="T72" fmla="*/ 2147483647 w 390"/>
              <a:gd name="T73" fmla="*/ 2147483647 h 390"/>
              <a:gd name="T74" fmla="*/ 2147483647 w 390"/>
              <a:gd name="T75" fmla="*/ 2147483647 h 390"/>
              <a:gd name="T76" fmla="*/ 2147483647 w 390"/>
              <a:gd name="T77" fmla="*/ 2147483647 h 390"/>
              <a:gd name="T78" fmla="*/ 0 w 390"/>
              <a:gd name="T79" fmla="*/ 2147483647 h 390"/>
              <a:gd name="T80" fmla="*/ 2147483647 w 390"/>
              <a:gd name="T81" fmla="*/ 2147483647 h 390"/>
              <a:gd name="T82" fmla="*/ 2147483647 w 390"/>
              <a:gd name="T83" fmla="*/ 2147483647 h 390"/>
              <a:gd name="T84" fmla="*/ 2147483647 w 390"/>
              <a:gd name="T85" fmla="*/ 2147483647 h 3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90" h="390">
                <a:moveTo>
                  <a:pt x="60" y="270"/>
                </a:moveTo>
                <a:lnTo>
                  <a:pt x="216" y="378"/>
                </a:lnTo>
                <a:lnTo>
                  <a:pt x="228" y="390"/>
                </a:lnTo>
                <a:lnTo>
                  <a:pt x="246" y="390"/>
                </a:lnTo>
                <a:lnTo>
                  <a:pt x="282" y="372"/>
                </a:lnTo>
                <a:lnTo>
                  <a:pt x="390" y="300"/>
                </a:lnTo>
                <a:lnTo>
                  <a:pt x="384" y="300"/>
                </a:lnTo>
                <a:lnTo>
                  <a:pt x="366" y="276"/>
                </a:lnTo>
                <a:lnTo>
                  <a:pt x="354" y="270"/>
                </a:lnTo>
                <a:lnTo>
                  <a:pt x="342" y="246"/>
                </a:lnTo>
                <a:lnTo>
                  <a:pt x="348" y="234"/>
                </a:lnTo>
                <a:lnTo>
                  <a:pt x="348" y="174"/>
                </a:lnTo>
                <a:lnTo>
                  <a:pt x="342" y="162"/>
                </a:lnTo>
                <a:lnTo>
                  <a:pt x="348" y="150"/>
                </a:lnTo>
                <a:lnTo>
                  <a:pt x="342" y="144"/>
                </a:lnTo>
                <a:lnTo>
                  <a:pt x="342" y="120"/>
                </a:lnTo>
                <a:lnTo>
                  <a:pt x="324" y="108"/>
                </a:lnTo>
                <a:lnTo>
                  <a:pt x="318" y="102"/>
                </a:lnTo>
                <a:lnTo>
                  <a:pt x="306" y="90"/>
                </a:lnTo>
                <a:lnTo>
                  <a:pt x="306" y="78"/>
                </a:lnTo>
                <a:lnTo>
                  <a:pt x="324" y="54"/>
                </a:lnTo>
                <a:lnTo>
                  <a:pt x="324" y="30"/>
                </a:lnTo>
                <a:lnTo>
                  <a:pt x="324" y="12"/>
                </a:lnTo>
                <a:lnTo>
                  <a:pt x="330" y="6"/>
                </a:lnTo>
                <a:lnTo>
                  <a:pt x="330" y="0"/>
                </a:lnTo>
                <a:lnTo>
                  <a:pt x="318" y="6"/>
                </a:lnTo>
                <a:lnTo>
                  <a:pt x="288" y="12"/>
                </a:lnTo>
                <a:lnTo>
                  <a:pt x="222" y="12"/>
                </a:lnTo>
                <a:lnTo>
                  <a:pt x="162" y="30"/>
                </a:lnTo>
                <a:lnTo>
                  <a:pt x="132" y="48"/>
                </a:lnTo>
                <a:lnTo>
                  <a:pt x="138" y="78"/>
                </a:lnTo>
                <a:lnTo>
                  <a:pt x="144" y="108"/>
                </a:lnTo>
                <a:lnTo>
                  <a:pt x="132" y="114"/>
                </a:lnTo>
                <a:lnTo>
                  <a:pt x="108" y="120"/>
                </a:lnTo>
                <a:lnTo>
                  <a:pt x="102" y="132"/>
                </a:lnTo>
                <a:lnTo>
                  <a:pt x="96" y="144"/>
                </a:lnTo>
                <a:lnTo>
                  <a:pt x="60" y="156"/>
                </a:lnTo>
                <a:lnTo>
                  <a:pt x="30" y="174"/>
                </a:lnTo>
                <a:lnTo>
                  <a:pt x="6" y="192"/>
                </a:lnTo>
                <a:lnTo>
                  <a:pt x="0" y="210"/>
                </a:lnTo>
                <a:lnTo>
                  <a:pt x="6" y="210"/>
                </a:lnTo>
                <a:lnTo>
                  <a:pt x="6" y="228"/>
                </a:lnTo>
                <a:lnTo>
                  <a:pt x="60" y="270"/>
                </a:lnTo>
              </a:path>
            </a:pathLst>
          </a:custGeom>
          <a:solidFill>
            <a:schemeClr val="bg1"/>
          </a:solidFill>
          <a:ln w="9525">
            <a:solidFill>
              <a:schemeClr val="bg2"/>
            </a:solidFill>
            <a:round/>
            <a:headEnd/>
            <a:tailEnd/>
          </a:ln>
        </p:spPr>
        <p:txBody>
          <a:bodyPr/>
          <a:lstStyle/>
          <a:p>
            <a:endParaRPr lang="en-GB"/>
          </a:p>
        </p:txBody>
      </p:sp>
      <p:sp>
        <p:nvSpPr>
          <p:cNvPr id="32" name="Freeform 364"/>
          <p:cNvSpPr>
            <a:spLocks/>
          </p:cNvSpPr>
          <p:nvPr/>
        </p:nvSpPr>
        <p:spPr bwMode="auto">
          <a:xfrm>
            <a:off x="3240699" y="2503362"/>
            <a:ext cx="890379" cy="657485"/>
          </a:xfrm>
          <a:custGeom>
            <a:avLst/>
            <a:gdLst>
              <a:gd name="T0" fmla="*/ 2147483647 w 300"/>
              <a:gd name="T1" fmla="*/ 2147483647 h 223"/>
              <a:gd name="T2" fmla="*/ 2147483647 w 300"/>
              <a:gd name="T3" fmla="*/ 2147483647 h 223"/>
              <a:gd name="T4" fmla="*/ 2147483647 w 300"/>
              <a:gd name="T5" fmla="*/ 2147483647 h 223"/>
              <a:gd name="T6" fmla="*/ 2147483647 w 300"/>
              <a:gd name="T7" fmla="*/ 2147483647 h 223"/>
              <a:gd name="T8" fmla="*/ 2147483647 w 300"/>
              <a:gd name="T9" fmla="*/ 2147483647 h 223"/>
              <a:gd name="T10" fmla="*/ 2147483647 w 300"/>
              <a:gd name="T11" fmla="*/ 2147483647 h 223"/>
              <a:gd name="T12" fmla="*/ 2147483647 w 300"/>
              <a:gd name="T13" fmla="*/ 2147483647 h 223"/>
              <a:gd name="T14" fmla="*/ 2147483647 w 300"/>
              <a:gd name="T15" fmla="*/ 2147483647 h 223"/>
              <a:gd name="T16" fmla="*/ 2147483647 w 300"/>
              <a:gd name="T17" fmla="*/ 2147483647 h 223"/>
              <a:gd name="T18" fmla="*/ 2147483647 w 300"/>
              <a:gd name="T19" fmla="*/ 2147483647 h 223"/>
              <a:gd name="T20" fmla="*/ 2147483647 w 300"/>
              <a:gd name="T21" fmla="*/ 2147483647 h 223"/>
              <a:gd name="T22" fmla="*/ 2147483647 w 300"/>
              <a:gd name="T23" fmla="*/ 2147483647 h 223"/>
              <a:gd name="T24" fmla="*/ 2147483647 w 300"/>
              <a:gd name="T25" fmla="*/ 2147483647 h 223"/>
              <a:gd name="T26" fmla="*/ 2147483647 w 300"/>
              <a:gd name="T27" fmla="*/ 2147483647 h 223"/>
              <a:gd name="T28" fmla="*/ 2147483647 w 300"/>
              <a:gd name="T29" fmla="*/ 2147483647 h 223"/>
              <a:gd name="T30" fmla="*/ 2147483647 w 300"/>
              <a:gd name="T31" fmla="*/ 0 h 223"/>
              <a:gd name="T32" fmla="*/ 2147483647 w 300"/>
              <a:gd name="T33" fmla="*/ 2147483647 h 223"/>
              <a:gd name="T34" fmla="*/ 2147483647 w 300"/>
              <a:gd name="T35" fmla="*/ 2147483647 h 223"/>
              <a:gd name="T36" fmla="*/ 2147483647 w 300"/>
              <a:gd name="T37" fmla="*/ 2147483647 h 223"/>
              <a:gd name="T38" fmla="*/ 2147483647 w 300"/>
              <a:gd name="T39" fmla="*/ 2147483647 h 223"/>
              <a:gd name="T40" fmla="*/ 2147483647 w 300"/>
              <a:gd name="T41" fmla="*/ 2147483647 h 223"/>
              <a:gd name="T42" fmla="*/ 2147483647 w 300"/>
              <a:gd name="T43" fmla="*/ 2147483647 h 223"/>
              <a:gd name="T44" fmla="*/ 0 w 300"/>
              <a:gd name="T45" fmla="*/ 2147483647 h 223"/>
              <a:gd name="T46" fmla="*/ 2147483647 w 300"/>
              <a:gd name="T47" fmla="*/ 2147483647 h 223"/>
              <a:gd name="T48" fmla="*/ 2147483647 w 300"/>
              <a:gd name="T49" fmla="*/ 2147483647 h 223"/>
              <a:gd name="T50" fmla="*/ 2147483647 w 300"/>
              <a:gd name="T51" fmla="*/ 2147483647 h 223"/>
              <a:gd name="T52" fmla="*/ 2147483647 w 300"/>
              <a:gd name="T53" fmla="*/ 2147483647 h 223"/>
              <a:gd name="T54" fmla="*/ 2147483647 w 300"/>
              <a:gd name="T55" fmla="*/ 2147483647 h 22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00" h="223">
                <a:moveTo>
                  <a:pt x="66" y="223"/>
                </a:moveTo>
                <a:lnTo>
                  <a:pt x="78" y="205"/>
                </a:lnTo>
                <a:lnTo>
                  <a:pt x="102" y="205"/>
                </a:lnTo>
                <a:lnTo>
                  <a:pt x="138" y="217"/>
                </a:lnTo>
                <a:lnTo>
                  <a:pt x="162" y="205"/>
                </a:lnTo>
                <a:lnTo>
                  <a:pt x="198" y="205"/>
                </a:lnTo>
                <a:lnTo>
                  <a:pt x="228" y="199"/>
                </a:lnTo>
                <a:lnTo>
                  <a:pt x="258" y="174"/>
                </a:lnTo>
                <a:lnTo>
                  <a:pt x="288" y="138"/>
                </a:lnTo>
                <a:lnTo>
                  <a:pt x="300" y="66"/>
                </a:lnTo>
                <a:lnTo>
                  <a:pt x="288" y="54"/>
                </a:lnTo>
                <a:lnTo>
                  <a:pt x="282" y="24"/>
                </a:lnTo>
                <a:lnTo>
                  <a:pt x="282" y="18"/>
                </a:lnTo>
                <a:lnTo>
                  <a:pt x="270" y="6"/>
                </a:lnTo>
                <a:lnTo>
                  <a:pt x="222" y="0"/>
                </a:lnTo>
                <a:lnTo>
                  <a:pt x="114" y="72"/>
                </a:lnTo>
                <a:lnTo>
                  <a:pt x="78" y="90"/>
                </a:lnTo>
                <a:lnTo>
                  <a:pt x="78" y="144"/>
                </a:lnTo>
                <a:lnTo>
                  <a:pt x="66" y="162"/>
                </a:lnTo>
                <a:lnTo>
                  <a:pt x="24" y="168"/>
                </a:lnTo>
                <a:lnTo>
                  <a:pt x="0" y="168"/>
                </a:lnTo>
                <a:lnTo>
                  <a:pt x="12" y="193"/>
                </a:lnTo>
                <a:lnTo>
                  <a:pt x="36" y="217"/>
                </a:lnTo>
                <a:lnTo>
                  <a:pt x="48" y="217"/>
                </a:lnTo>
                <a:lnTo>
                  <a:pt x="60" y="223"/>
                </a:lnTo>
                <a:lnTo>
                  <a:pt x="66" y="223"/>
                </a:lnTo>
                <a:close/>
              </a:path>
            </a:pathLst>
          </a:custGeom>
          <a:solidFill>
            <a:schemeClr val="bg1"/>
          </a:solidFill>
          <a:ln w="9525">
            <a:solidFill>
              <a:schemeClr val="bg2"/>
            </a:solidFill>
            <a:round/>
            <a:headEnd/>
            <a:tailEnd/>
          </a:ln>
        </p:spPr>
        <p:txBody>
          <a:bodyPr/>
          <a:lstStyle/>
          <a:p>
            <a:endParaRPr lang="en-GB"/>
          </a:p>
        </p:txBody>
      </p:sp>
      <p:sp>
        <p:nvSpPr>
          <p:cNvPr id="33" name="Freeform 365"/>
          <p:cNvSpPr>
            <a:spLocks/>
          </p:cNvSpPr>
          <p:nvPr/>
        </p:nvSpPr>
        <p:spPr bwMode="auto">
          <a:xfrm>
            <a:off x="3240699" y="2503362"/>
            <a:ext cx="890379" cy="657485"/>
          </a:xfrm>
          <a:custGeom>
            <a:avLst/>
            <a:gdLst>
              <a:gd name="T0" fmla="*/ 2147483647 w 300"/>
              <a:gd name="T1" fmla="*/ 2147483647 h 223"/>
              <a:gd name="T2" fmla="*/ 2147483647 w 300"/>
              <a:gd name="T3" fmla="*/ 2147483647 h 223"/>
              <a:gd name="T4" fmla="*/ 2147483647 w 300"/>
              <a:gd name="T5" fmla="*/ 2147483647 h 223"/>
              <a:gd name="T6" fmla="*/ 2147483647 w 300"/>
              <a:gd name="T7" fmla="*/ 2147483647 h 223"/>
              <a:gd name="T8" fmla="*/ 2147483647 w 300"/>
              <a:gd name="T9" fmla="*/ 2147483647 h 223"/>
              <a:gd name="T10" fmla="*/ 2147483647 w 300"/>
              <a:gd name="T11" fmla="*/ 2147483647 h 223"/>
              <a:gd name="T12" fmla="*/ 2147483647 w 300"/>
              <a:gd name="T13" fmla="*/ 2147483647 h 223"/>
              <a:gd name="T14" fmla="*/ 2147483647 w 300"/>
              <a:gd name="T15" fmla="*/ 2147483647 h 223"/>
              <a:gd name="T16" fmla="*/ 2147483647 w 300"/>
              <a:gd name="T17" fmla="*/ 2147483647 h 223"/>
              <a:gd name="T18" fmla="*/ 2147483647 w 300"/>
              <a:gd name="T19" fmla="*/ 2147483647 h 223"/>
              <a:gd name="T20" fmla="*/ 2147483647 w 300"/>
              <a:gd name="T21" fmla="*/ 2147483647 h 223"/>
              <a:gd name="T22" fmla="*/ 2147483647 w 300"/>
              <a:gd name="T23" fmla="*/ 2147483647 h 223"/>
              <a:gd name="T24" fmla="*/ 2147483647 w 300"/>
              <a:gd name="T25" fmla="*/ 2147483647 h 223"/>
              <a:gd name="T26" fmla="*/ 2147483647 w 300"/>
              <a:gd name="T27" fmla="*/ 2147483647 h 223"/>
              <a:gd name="T28" fmla="*/ 2147483647 w 300"/>
              <a:gd name="T29" fmla="*/ 2147483647 h 223"/>
              <a:gd name="T30" fmla="*/ 2147483647 w 300"/>
              <a:gd name="T31" fmla="*/ 0 h 223"/>
              <a:gd name="T32" fmla="*/ 2147483647 w 300"/>
              <a:gd name="T33" fmla="*/ 2147483647 h 223"/>
              <a:gd name="T34" fmla="*/ 2147483647 w 300"/>
              <a:gd name="T35" fmla="*/ 2147483647 h 223"/>
              <a:gd name="T36" fmla="*/ 2147483647 w 300"/>
              <a:gd name="T37" fmla="*/ 2147483647 h 223"/>
              <a:gd name="T38" fmla="*/ 2147483647 w 300"/>
              <a:gd name="T39" fmla="*/ 2147483647 h 223"/>
              <a:gd name="T40" fmla="*/ 2147483647 w 300"/>
              <a:gd name="T41" fmla="*/ 2147483647 h 223"/>
              <a:gd name="T42" fmla="*/ 2147483647 w 300"/>
              <a:gd name="T43" fmla="*/ 2147483647 h 223"/>
              <a:gd name="T44" fmla="*/ 0 w 300"/>
              <a:gd name="T45" fmla="*/ 2147483647 h 223"/>
              <a:gd name="T46" fmla="*/ 2147483647 w 300"/>
              <a:gd name="T47" fmla="*/ 2147483647 h 223"/>
              <a:gd name="T48" fmla="*/ 2147483647 w 300"/>
              <a:gd name="T49" fmla="*/ 2147483647 h 223"/>
              <a:gd name="T50" fmla="*/ 2147483647 w 300"/>
              <a:gd name="T51" fmla="*/ 2147483647 h 223"/>
              <a:gd name="T52" fmla="*/ 2147483647 w 300"/>
              <a:gd name="T53" fmla="*/ 2147483647 h 223"/>
              <a:gd name="T54" fmla="*/ 2147483647 w 300"/>
              <a:gd name="T55" fmla="*/ 2147483647 h 22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00" h="223">
                <a:moveTo>
                  <a:pt x="66" y="223"/>
                </a:moveTo>
                <a:lnTo>
                  <a:pt x="78" y="205"/>
                </a:lnTo>
                <a:lnTo>
                  <a:pt x="102" y="205"/>
                </a:lnTo>
                <a:lnTo>
                  <a:pt x="138" y="217"/>
                </a:lnTo>
                <a:lnTo>
                  <a:pt x="162" y="205"/>
                </a:lnTo>
                <a:lnTo>
                  <a:pt x="198" y="205"/>
                </a:lnTo>
                <a:lnTo>
                  <a:pt x="228" y="199"/>
                </a:lnTo>
                <a:lnTo>
                  <a:pt x="258" y="174"/>
                </a:lnTo>
                <a:lnTo>
                  <a:pt x="288" y="138"/>
                </a:lnTo>
                <a:lnTo>
                  <a:pt x="300" y="66"/>
                </a:lnTo>
                <a:lnTo>
                  <a:pt x="288" y="54"/>
                </a:lnTo>
                <a:lnTo>
                  <a:pt x="282" y="24"/>
                </a:lnTo>
                <a:lnTo>
                  <a:pt x="282" y="18"/>
                </a:lnTo>
                <a:lnTo>
                  <a:pt x="270" y="6"/>
                </a:lnTo>
                <a:lnTo>
                  <a:pt x="222" y="0"/>
                </a:lnTo>
                <a:lnTo>
                  <a:pt x="114" y="72"/>
                </a:lnTo>
                <a:lnTo>
                  <a:pt x="78" y="90"/>
                </a:lnTo>
                <a:lnTo>
                  <a:pt x="78" y="144"/>
                </a:lnTo>
                <a:lnTo>
                  <a:pt x="66" y="162"/>
                </a:lnTo>
                <a:lnTo>
                  <a:pt x="24" y="168"/>
                </a:lnTo>
                <a:lnTo>
                  <a:pt x="0" y="168"/>
                </a:lnTo>
                <a:lnTo>
                  <a:pt x="12" y="193"/>
                </a:lnTo>
                <a:lnTo>
                  <a:pt x="36" y="217"/>
                </a:lnTo>
                <a:lnTo>
                  <a:pt x="48" y="217"/>
                </a:lnTo>
                <a:lnTo>
                  <a:pt x="60" y="223"/>
                </a:lnTo>
                <a:lnTo>
                  <a:pt x="66" y="223"/>
                </a:lnTo>
              </a:path>
            </a:pathLst>
          </a:custGeom>
          <a:solidFill>
            <a:srgbClr val="FFFF00"/>
          </a:solidFill>
          <a:ln w="9525">
            <a:solidFill>
              <a:schemeClr val="bg2"/>
            </a:solidFill>
            <a:round/>
            <a:headEnd/>
            <a:tailEnd/>
          </a:ln>
        </p:spPr>
        <p:txBody>
          <a:bodyPr/>
          <a:lstStyle/>
          <a:p>
            <a:endParaRPr lang="en-GB"/>
          </a:p>
        </p:txBody>
      </p:sp>
      <p:sp>
        <p:nvSpPr>
          <p:cNvPr id="34" name="Freeform 366"/>
          <p:cNvSpPr>
            <a:spLocks/>
          </p:cNvSpPr>
          <p:nvPr/>
        </p:nvSpPr>
        <p:spPr bwMode="auto">
          <a:xfrm>
            <a:off x="2551374" y="2413541"/>
            <a:ext cx="922690" cy="869463"/>
          </a:xfrm>
          <a:custGeom>
            <a:avLst/>
            <a:gdLst>
              <a:gd name="T0" fmla="*/ 2147483647 w 52"/>
              <a:gd name="T1" fmla="*/ 2147483647 h 49"/>
              <a:gd name="T2" fmla="*/ 2147483647 w 52"/>
              <a:gd name="T3" fmla="*/ 2147483647 h 49"/>
              <a:gd name="T4" fmla="*/ 2147483647 w 52"/>
              <a:gd name="T5" fmla="*/ 2147483647 h 49"/>
              <a:gd name="T6" fmla="*/ 2147483647 w 52"/>
              <a:gd name="T7" fmla="*/ 2147483647 h 49"/>
              <a:gd name="T8" fmla="*/ 2147483647 w 52"/>
              <a:gd name="T9" fmla="*/ 2147483647 h 49"/>
              <a:gd name="T10" fmla="*/ 2147483647 w 52"/>
              <a:gd name="T11" fmla="*/ 2147483647 h 49"/>
              <a:gd name="T12" fmla="*/ 2147483647 w 52"/>
              <a:gd name="T13" fmla="*/ 2147483647 h 49"/>
              <a:gd name="T14" fmla="*/ 2147483647 w 52"/>
              <a:gd name="T15" fmla="*/ 2147483647 h 49"/>
              <a:gd name="T16" fmla="*/ 2147483647 w 52"/>
              <a:gd name="T17" fmla="*/ 2147483647 h 49"/>
              <a:gd name="T18" fmla="*/ 2147483647 w 52"/>
              <a:gd name="T19" fmla="*/ 2147483647 h 49"/>
              <a:gd name="T20" fmla="*/ 2147483647 w 52"/>
              <a:gd name="T21" fmla="*/ 2147483647 h 49"/>
              <a:gd name="T22" fmla="*/ 2147483647 w 52"/>
              <a:gd name="T23" fmla="*/ 0 h 49"/>
              <a:gd name="T24" fmla="*/ 2147483647 w 52"/>
              <a:gd name="T25" fmla="*/ 0 h 49"/>
              <a:gd name="T26" fmla="*/ 2147483647 w 52"/>
              <a:gd name="T27" fmla="*/ 2147483647 h 49"/>
              <a:gd name="T28" fmla="*/ 2147483647 w 52"/>
              <a:gd name="T29" fmla="*/ 2147483647 h 49"/>
              <a:gd name="T30" fmla="*/ 2147483647 w 52"/>
              <a:gd name="T31" fmla="*/ 2147483647 h 49"/>
              <a:gd name="T32" fmla="*/ 2147483647 w 52"/>
              <a:gd name="T33" fmla="*/ 2147483647 h 49"/>
              <a:gd name="T34" fmla="*/ 2147483647 w 52"/>
              <a:gd name="T35" fmla="*/ 2147483647 h 49"/>
              <a:gd name="T36" fmla="*/ 2147483647 w 52"/>
              <a:gd name="T37" fmla="*/ 2147483647 h 49"/>
              <a:gd name="T38" fmla="*/ 0 w 52"/>
              <a:gd name="T39" fmla="*/ 2147483647 h 49"/>
              <a:gd name="T40" fmla="*/ 0 w 52"/>
              <a:gd name="T41" fmla="*/ 2147483647 h 49"/>
              <a:gd name="T42" fmla="*/ 2147483647 w 52"/>
              <a:gd name="T43" fmla="*/ 2147483647 h 49"/>
              <a:gd name="T44" fmla="*/ 2147483647 w 52"/>
              <a:gd name="T45" fmla="*/ 2147483647 h 49"/>
              <a:gd name="T46" fmla="*/ 2147483647 w 52"/>
              <a:gd name="T47" fmla="*/ 2147483647 h 49"/>
              <a:gd name="T48" fmla="*/ 2147483647 w 52"/>
              <a:gd name="T49" fmla="*/ 2147483647 h 49"/>
              <a:gd name="T50" fmla="*/ 2147483647 w 52"/>
              <a:gd name="T51" fmla="*/ 2147483647 h 49"/>
              <a:gd name="T52" fmla="*/ 2147483647 w 52"/>
              <a:gd name="T53" fmla="*/ 2147483647 h 49"/>
              <a:gd name="T54" fmla="*/ 2147483647 w 52"/>
              <a:gd name="T55" fmla="*/ 2147483647 h 49"/>
              <a:gd name="T56" fmla="*/ 2147483647 w 52"/>
              <a:gd name="T57" fmla="*/ 2147483647 h 49"/>
              <a:gd name="T58" fmla="*/ 2147483647 w 52"/>
              <a:gd name="T59" fmla="*/ 2147483647 h 49"/>
              <a:gd name="T60" fmla="*/ 2147483647 w 52"/>
              <a:gd name="T61" fmla="*/ 2147483647 h 49"/>
              <a:gd name="T62" fmla="*/ 2147483647 w 52"/>
              <a:gd name="T63" fmla="*/ 2147483647 h 49"/>
              <a:gd name="T64" fmla="*/ 2147483647 w 52"/>
              <a:gd name="T65" fmla="*/ 2147483647 h 49"/>
              <a:gd name="T66" fmla="*/ 2147483647 w 52"/>
              <a:gd name="T67" fmla="*/ 2147483647 h 49"/>
              <a:gd name="T68" fmla="*/ 2147483647 w 52"/>
              <a:gd name="T69" fmla="*/ 2147483647 h 49"/>
              <a:gd name="T70" fmla="*/ 2147483647 w 52"/>
              <a:gd name="T71" fmla="*/ 2147483647 h 49"/>
              <a:gd name="T72" fmla="*/ 2147483647 w 52"/>
              <a:gd name="T73" fmla="*/ 2147483647 h 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2" h="49">
                <a:moveTo>
                  <a:pt x="24" y="44"/>
                </a:moveTo>
                <a:cubicBezTo>
                  <a:pt x="27" y="40"/>
                  <a:pt x="27" y="40"/>
                  <a:pt x="27" y="40"/>
                </a:cubicBezTo>
                <a:cubicBezTo>
                  <a:pt x="32" y="36"/>
                  <a:pt x="32" y="36"/>
                  <a:pt x="32" y="36"/>
                </a:cubicBezTo>
                <a:cubicBezTo>
                  <a:pt x="38" y="33"/>
                  <a:pt x="38" y="33"/>
                  <a:pt x="38" y="33"/>
                </a:cubicBezTo>
                <a:cubicBezTo>
                  <a:pt x="39" y="33"/>
                  <a:pt x="39" y="33"/>
                  <a:pt x="39" y="33"/>
                </a:cubicBezTo>
                <a:cubicBezTo>
                  <a:pt x="43" y="33"/>
                  <a:pt x="43" y="33"/>
                  <a:pt x="43" y="33"/>
                </a:cubicBezTo>
                <a:cubicBezTo>
                  <a:pt x="50" y="32"/>
                  <a:pt x="50" y="32"/>
                  <a:pt x="50" y="32"/>
                </a:cubicBezTo>
                <a:cubicBezTo>
                  <a:pt x="51" y="29"/>
                  <a:pt x="51" y="29"/>
                  <a:pt x="51" y="29"/>
                </a:cubicBezTo>
                <a:cubicBezTo>
                  <a:pt x="52" y="20"/>
                  <a:pt x="52" y="20"/>
                  <a:pt x="52" y="20"/>
                </a:cubicBezTo>
                <a:cubicBezTo>
                  <a:pt x="49" y="20"/>
                  <a:pt x="49" y="20"/>
                  <a:pt x="49" y="20"/>
                </a:cubicBezTo>
                <a:cubicBezTo>
                  <a:pt x="47" y="18"/>
                  <a:pt x="47" y="18"/>
                  <a:pt x="47" y="18"/>
                </a:cubicBezTo>
                <a:cubicBezTo>
                  <a:pt x="21" y="0"/>
                  <a:pt x="21" y="0"/>
                  <a:pt x="21" y="0"/>
                </a:cubicBezTo>
                <a:cubicBezTo>
                  <a:pt x="18" y="0"/>
                  <a:pt x="18" y="0"/>
                  <a:pt x="18" y="0"/>
                </a:cubicBezTo>
                <a:cubicBezTo>
                  <a:pt x="21" y="29"/>
                  <a:pt x="21" y="29"/>
                  <a:pt x="21" y="29"/>
                </a:cubicBezTo>
                <a:cubicBezTo>
                  <a:pt x="23" y="30"/>
                  <a:pt x="23" y="30"/>
                  <a:pt x="23" y="30"/>
                </a:cubicBezTo>
                <a:cubicBezTo>
                  <a:pt x="20" y="32"/>
                  <a:pt x="20" y="32"/>
                  <a:pt x="20" y="32"/>
                </a:cubicBezTo>
                <a:cubicBezTo>
                  <a:pt x="6" y="32"/>
                  <a:pt x="6" y="32"/>
                  <a:pt x="6" y="32"/>
                </a:cubicBezTo>
                <a:cubicBezTo>
                  <a:pt x="5" y="33"/>
                  <a:pt x="5" y="33"/>
                  <a:pt x="5" y="33"/>
                </a:cubicBezTo>
                <a:cubicBezTo>
                  <a:pt x="3" y="31"/>
                  <a:pt x="3" y="31"/>
                  <a:pt x="3" y="31"/>
                </a:cubicBezTo>
                <a:cubicBezTo>
                  <a:pt x="0" y="34"/>
                  <a:pt x="0" y="34"/>
                  <a:pt x="0" y="34"/>
                </a:cubicBezTo>
                <a:cubicBezTo>
                  <a:pt x="0" y="35"/>
                  <a:pt x="0" y="35"/>
                  <a:pt x="0" y="35"/>
                </a:cubicBezTo>
                <a:cubicBezTo>
                  <a:pt x="1" y="38"/>
                  <a:pt x="1" y="38"/>
                  <a:pt x="1" y="38"/>
                </a:cubicBezTo>
                <a:cubicBezTo>
                  <a:pt x="3" y="42"/>
                  <a:pt x="3" y="42"/>
                  <a:pt x="3" y="42"/>
                </a:cubicBezTo>
                <a:cubicBezTo>
                  <a:pt x="2" y="42"/>
                  <a:pt x="2" y="42"/>
                  <a:pt x="2" y="42"/>
                </a:cubicBezTo>
                <a:cubicBezTo>
                  <a:pt x="2" y="43"/>
                  <a:pt x="2" y="43"/>
                  <a:pt x="2" y="43"/>
                </a:cubicBezTo>
                <a:cubicBezTo>
                  <a:pt x="6" y="43"/>
                  <a:pt x="6" y="43"/>
                  <a:pt x="6" y="43"/>
                </a:cubicBezTo>
                <a:cubicBezTo>
                  <a:pt x="6" y="43"/>
                  <a:pt x="10" y="42"/>
                  <a:pt x="10" y="42"/>
                </a:cubicBezTo>
                <a:cubicBezTo>
                  <a:pt x="11" y="42"/>
                  <a:pt x="11" y="44"/>
                  <a:pt x="11" y="44"/>
                </a:cubicBezTo>
                <a:cubicBezTo>
                  <a:pt x="13" y="49"/>
                  <a:pt x="13" y="49"/>
                  <a:pt x="13" y="49"/>
                </a:cubicBezTo>
                <a:cubicBezTo>
                  <a:pt x="15" y="48"/>
                  <a:pt x="15" y="48"/>
                  <a:pt x="15" y="48"/>
                </a:cubicBezTo>
                <a:cubicBezTo>
                  <a:pt x="17" y="48"/>
                  <a:pt x="17" y="48"/>
                  <a:pt x="17" y="48"/>
                </a:cubicBezTo>
                <a:cubicBezTo>
                  <a:pt x="18" y="48"/>
                  <a:pt x="18" y="48"/>
                  <a:pt x="18" y="48"/>
                </a:cubicBezTo>
                <a:cubicBezTo>
                  <a:pt x="20" y="49"/>
                  <a:pt x="20" y="49"/>
                  <a:pt x="20" y="49"/>
                </a:cubicBezTo>
                <a:cubicBezTo>
                  <a:pt x="22" y="49"/>
                  <a:pt x="22" y="49"/>
                  <a:pt x="22" y="49"/>
                </a:cubicBezTo>
                <a:cubicBezTo>
                  <a:pt x="23" y="49"/>
                  <a:pt x="23" y="49"/>
                  <a:pt x="23" y="49"/>
                </a:cubicBezTo>
                <a:cubicBezTo>
                  <a:pt x="23" y="47"/>
                  <a:pt x="23" y="47"/>
                  <a:pt x="23" y="47"/>
                </a:cubicBezTo>
                <a:lnTo>
                  <a:pt x="24" y="44"/>
                </a:lnTo>
                <a:close/>
              </a:path>
            </a:pathLst>
          </a:custGeom>
          <a:solidFill>
            <a:srgbClr val="FFFF00"/>
          </a:solidFill>
          <a:ln w="9525">
            <a:solidFill>
              <a:schemeClr val="bg2"/>
            </a:solidFill>
            <a:round/>
            <a:headEnd/>
            <a:tailEnd/>
          </a:ln>
        </p:spPr>
        <p:txBody>
          <a:bodyPr/>
          <a:lstStyle/>
          <a:p>
            <a:endParaRPr lang="en-GB"/>
          </a:p>
        </p:txBody>
      </p:sp>
      <p:sp>
        <p:nvSpPr>
          <p:cNvPr id="35" name="Freeform 367"/>
          <p:cNvSpPr>
            <a:spLocks/>
          </p:cNvSpPr>
          <p:nvPr/>
        </p:nvSpPr>
        <p:spPr bwMode="auto">
          <a:xfrm>
            <a:off x="5552812" y="3214741"/>
            <a:ext cx="531355" cy="718564"/>
          </a:xfrm>
          <a:custGeom>
            <a:avLst/>
            <a:gdLst>
              <a:gd name="T0" fmla="*/ 2147483647 w 180"/>
              <a:gd name="T1" fmla="*/ 2147483647 h 246"/>
              <a:gd name="T2" fmla="*/ 2147483647 w 180"/>
              <a:gd name="T3" fmla="*/ 2147483647 h 246"/>
              <a:gd name="T4" fmla="*/ 2147483647 w 180"/>
              <a:gd name="T5" fmla="*/ 2147483647 h 246"/>
              <a:gd name="T6" fmla="*/ 2147483647 w 180"/>
              <a:gd name="T7" fmla="*/ 2147483647 h 246"/>
              <a:gd name="T8" fmla="*/ 2147483647 w 180"/>
              <a:gd name="T9" fmla="*/ 2147483647 h 246"/>
              <a:gd name="T10" fmla="*/ 2147483647 w 180"/>
              <a:gd name="T11" fmla="*/ 2147483647 h 246"/>
              <a:gd name="T12" fmla="*/ 2147483647 w 180"/>
              <a:gd name="T13" fmla="*/ 2147483647 h 246"/>
              <a:gd name="T14" fmla="*/ 2147483647 w 180"/>
              <a:gd name="T15" fmla="*/ 2147483647 h 246"/>
              <a:gd name="T16" fmla="*/ 2147483647 w 180"/>
              <a:gd name="T17" fmla="*/ 2147483647 h 246"/>
              <a:gd name="T18" fmla="*/ 2147483647 w 180"/>
              <a:gd name="T19" fmla="*/ 2147483647 h 246"/>
              <a:gd name="T20" fmla="*/ 2147483647 w 180"/>
              <a:gd name="T21" fmla="*/ 2147483647 h 246"/>
              <a:gd name="T22" fmla="*/ 2147483647 w 180"/>
              <a:gd name="T23" fmla="*/ 2147483647 h 246"/>
              <a:gd name="T24" fmla="*/ 2147483647 w 180"/>
              <a:gd name="T25" fmla="*/ 2147483647 h 246"/>
              <a:gd name="T26" fmla="*/ 0 w 180"/>
              <a:gd name="T27" fmla="*/ 2147483647 h 246"/>
              <a:gd name="T28" fmla="*/ 0 w 180"/>
              <a:gd name="T29" fmla="*/ 2147483647 h 246"/>
              <a:gd name="T30" fmla="*/ 2147483647 w 180"/>
              <a:gd name="T31" fmla="*/ 2147483647 h 246"/>
              <a:gd name="T32" fmla="*/ 2147483647 w 180"/>
              <a:gd name="T33" fmla="*/ 2147483647 h 246"/>
              <a:gd name="T34" fmla="*/ 2147483647 w 180"/>
              <a:gd name="T35" fmla="*/ 2147483647 h 246"/>
              <a:gd name="T36" fmla="*/ 2147483647 w 180"/>
              <a:gd name="T37" fmla="*/ 2147483647 h 246"/>
              <a:gd name="T38" fmla="*/ 2147483647 w 180"/>
              <a:gd name="T39" fmla="*/ 2147483647 h 246"/>
              <a:gd name="T40" fmla="*/ 2147483647 w 180"/>
              <a:gd name="T41" fmla="*/ 0 h 246"/>
              <a:gd name="T42" fmla="*/ 2147483647 w 180"/>
              <a:gd name="T43" fmla="*/ 2147483647 h 2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80" h="246">
                <a:moveTo>
                  <a:pt x="72" y="18"/>
                </a:moveTo>
                <a:lnTo>
                  <a:pt x="48" y="12"/>
                </a:lnTo>
                <a:lnTo>
                  <a:pt x="48" y="6"/>
                </a:lnTo>
                <a:lnTo>
                  <a:pt x="30" y="18"/>
                </a:lnTo>
                <a:lnTo>
                  <a:pt x="42" y="36"/>
                </a:lnTo>
                <a:lnTo>
                  <a:pt x="84" y="60"/>
                </a:lnTo>
                <a:lnTo>
                  <a:pt x="126" y="66"/>
                </a:lnTo>
                <a:lnTo>
                  <a:pt x="78" y="120"/>
                </a:lnTo>
                <a:lnTo>
                  <a:pt x="36" y="132"/>
                </a:lnTo>
                <a:lnTo>
                  <a:pt x="18" y="144"/>
                </a:lnTo>
                <a:lnTo>
                  <a:pt x="24" y="150"/>
                </a:lnTo>
                <a:lnTo>
                  <a:pt x="18" y="144"/>
                </a:lnTo>
                <a:lnTo>
                  <a:pt x="18" y="150"/>
                </a:lnTo>
                <a:lnTo>
                  <a:pt x="0" y="168"/>
                </a:lnTo>
                <a:lnTo>
                  <a:pt x="0" y="228"/>
                </a:lnTo>
                <a:lnTo>
                  <a:pt x="12" y="246"/>
                </a:lnTo>
                <a:lnTo>
                  <a:pt x="42" y="204"/>
                </a:lnTo>
                <a:lnTo>
                  <a:pt x="90" y="180"/>
                </a:lnTo>
                <a:lnTo>
                  <a:pt x="132" y="132"/>
                </a:lnTo>
                <a:lnTo>
                  <a:pt x="168" y="48"/>
                </a:lnTo>
                <a:lnTo>
                  <a:pt x="180" y="0"/>
                </a:lnTo>
                <a:lnTo>
                  <a:pt x="72" y="18"/>
                </a:lnTo>
                <a:close/>
              </a:path>
            </a:pathLst>
          </a:custGeom>
          <a:solidFill>
            <a:schemeClr val="tx1">
              <a:lumMod val="40000"/>
              <a:lumOff val="60000"/>
            </a:schemeClr>
          </a:solidFill>
          <a:ln w="9525">
            <a:solidFill>
              <a:schemeClr val="bg2"/>
            </a:solidFill>
            <a:round/>
            <a:headEnd/>
            <a:tailEnd/>
          </a:ln>
        </p:spPr>
        <p:txBody>
          <a:bodyPr/>
          <a:lstStyle/>
          <a:p>
            <a:endParaRPr lang="en-GB"/>
          </a:p>
        </p:txBody>
      </p:sp>
      <p:sp>
        <p:nvSpPr>
          <p:cNvPr id="36" name="Freeform 368"/>
          <p:cNvSpPr>
            <a:spLocks/>
          </p:cNvSpPr>
          <p:nvPr/>
        </p:nvSpPr>
        <p:spPr bwMode="auto">
          <a:xfrm>
            <a:off x="4023371" y="3160848"/>
            <a:ext cx="71805" cy="280240"/>
          </a:xfrm>
          <a:custGeom>
            <a:avLst/>
            <a:gdLst>
              <a:gd name="T0" fmla="*/ 2147483647 w 24"/>
              <a:gd name="T1" fmla="*/ 0 h 96"/>
              <a:gd name="T2" fmla="*/ 2147483647 w 24"/>
              <a:gd name="T3" fmla="*/ 0 h 96"/>
              <a:gd name="T4" fmla="*/ 2147483647 w 24"/>
              <a:gd name="T5" fmla="*/ 2147483647 h 96"/>
              <a:gd name="T6" fmla="*/ 0 w 24"/>
              <a:gd name="T7" fmla="*/ 2147483647 h 96"/>
              <a:gd name="T8" fmla="*/ 0 w 24"/>
              <a:gd name="T9" fmla="*/ 2147483647 h 96"/>
              <a:gd name="T10" fmla="*/ 2147483647 w 24"/>
              <a:gd name="T11" fmla="*/ 2147483647 h 96"/>
              <a:gd name="T12" fmla="*/ 2147483647 w 24"/>
              <a:gd name="T13" fmla="*/ 2147483647 h 96"/>
              <a:gd name="T14" fmla="*/ 2147483647 w 24"/>
              <a:gd name="T15" fmla="*/ 0 h 9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 h="96">
                <a:moveTo>
                  <a:pt x="12" y="0"/>
                </a:moveTo>
                <a:lnTo>
                  <a:pt x="12" y="0"/>
                </a:lnTo>
                <a:lnTo>
                  <a:pt x="24" y="42"/>
                </a:lnTo>
                <a:lnTo>
                  <a:pt x="0" y="48"/>
                </a:lnTo>
                <a:lnTo>
                  <a:pt x="0" y="66"/>
                </a:lnTo>
                <a:lnTo>
                  <a:pt x="18" y="96"/>
                </a:lnTo>
                <a:lnTo>
                  <a:pt x="24" y="96"/>
                </a:lnTo>
                <a:lnTo>
                  <a:pt x="12" y="0"/>
                </a:lnTo>
                <a:close/>
              </a:path>
            </a:pathLst>
          </a:custGeom>
          <a:solidFill>
            <a:schemeClr val="bg1"/>
          </a:solidFill>
          <a:ln w="9525">
            <a:solidFill>
              <a:schemeClr val="bg2"/>
            </a:solidFill>
            <a:round/>
            <a:headEnd/>
            <a:tailEnd/>
          </a:ln>
        </p:spPr>
        <p:txBody>
          <a:bodyPr/>
          <a:lstStyle/>
          <a:p>
            <a:endParaRPr lang="en-GB"/>
          </a:p>
        </p:txBody>
      </p:sp>
      <p:sp>
        <p:nvSpPr>
          <p:cNvPr id="37" name="Freeform 369"/>
          <p:cNvSpPr>
            <a:spLocks/>
          </p:cNvSpPr>
          <p:nvPr/>
        </p:nvSpPr>
        <p:spPr bwMode="auto">
          <a:xfrm>
            <a:off x="4023371" y="3160848"/>
            <a:ext cx="71805" cy="280240"/>
          </a:xfrm>
          <a:custGeom>
            <a:avLst/>
            <a:gdLst>
              <a:gd name="T0" fmla="*/ 2147483647 w 24"/>
              <a:gd name="T1" fmla="*/ 0 h 96"/>
              <a:gd name="T2" fmla="*/ 2147483647 w 24"/>
              <a:gd name="T3" fmla="*/ 0 h 96"/>
              <a:gd name="T4" fmla="*/ 2147483647 w 24"/>
              <a:gd name="T5" fmla="*/ 2147483647 h 96"/>
              <a:gd name="T6" fmla="*/ 0 w 24"/>
              <a:gd name="T7" fmla="*/ 2147483647 h 96"/>
              <a:gd name="T8" fmla="*/ 0 w 24"/>
              <a:gd name="T9" fmla="*/ 2147483647 h 96"/>
              <a:gd name="T10" fmla="*/ 2147483647 w 24"/>
              <a:gd name="T11" fmla="*/ 2147483647 h 96"/>
              <a:gd name="T12" fmla="*/ 2147483647 w 24"/>
              <a:gd name="T13" fmla="*/ 2147483647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96">
                <a:moveTo>
                  <a:pt x="12" y="0"/>
                </a:moveTo>
                <a:lnTo>
                  <a:pt x="12" y="0"/>
                </a:lnTo>
                <a:lnTo>
                  <a:pt x="24" y="42"/>
                </a:lnTo>
                <a:lnTo>
                  <a:pt x="0" y="48"/>
                </a:lnTo>
                <a:lnTo>
                  <a:pt x="0" y="66"/>
                </a:lnTo>
                <a:lnTo>
                  <a:pt x="18" y="96"/>
                </a:lnTo>
                <a:lnTo>
                  <a:pt x="24" y="96"/>
                </a:lnTo>
              </a:path>
            </a:pathLst>
          </a:custGeom>
          <a:solidFill>
            <a:schemeClr val="bg1"/>
          </a:solidFill>
          <a:ln w="9525">
            <a:solidFill>
              <a:schemeClr val="bg2"/>
            </a:solidFill>
            <a:round/>
            <a:headEnd/>
            <a:tailEnd/>
          </a:ln>
        </p:spPr>
        <p:txBody>
          <a:bodyPr/>
          <a:lstStyle/>
          <a:p>
            <a:endParaRPr lang="en-GB"/>
          </a:p>
        </p:txBody>
      </p:sp>
      <p:sp>
        <p:nvSpPr>
          <p:cNvPr id="38" name="Freeform 370"/>
          <p:cNvSpPr>
            <a:spLocks/>
          </p:cNvSpPr>
          <p:nvPr/>
        </p:nvSpPr>
        <p:spPr bwMode="auto">
          <a:xfrm>
            <a:off x="3987469" y="2524919"/>
            <a:ext cx="585207" cy="916168"/>
          </a:xfrm>
          <a:custGeom>
            <a:avLst/>
            <a:gdLst>
              <a:gd name="T0" fmla="*/ 2147483647 w 198"/>
              <a:gd name="T1" fmla="*/ 2147483647 h 313"/>
              <a:gd name="T2" fmla="*/ 2147483647 w 198"/>
              <a:gd name="T3" fmla="*/ 2147483647 h 313"/>
              <a:gd name="T4" fmla="*/ 2147483647 w 198"/>
              <a:gd name="T5" fmla="*/ 2147483647 h 313"/>
              <a:gd name="T6" fmla="*/ 2147483647 w 198"/>
              <a:gd name="T7" fmla="*/ 2147483647 h 313"/>
              <a:gd name="T8" fmla="*/ 2147483647 w 198"/>
              <a:gd name="T9" fmla="*/ 2147483647 h 313"/>
              <a:gd name="T10" fmla="*/ 2147483647 w 198"/>
              <a:gd name="T11" fmla="*/ 2147483647 h 313"/>
              <a:gd name="T12" fmla="*/ 2147483647 w 198"/>
              <a:gd name="T13" fmla="*/ 2147483647 h 313"/>
              <a:gd name="T14" fmla="*/ 2147483647 w 198"/>
              <a:gd name="T15" fmla="*/ 2147483647 h 313"/>
              <a:gd name="T16" fmla="*/ 2147483647 w 198"/>
              <a:gd name="T17" fmla="*/ 2147483647 h 313"/>
              <a:gd name="T18" fmla="*/ 2147483647 w 198"/>
              <a:gd name="T19" fmla="*/ 2147483647 h 313"/>
              <a:gd name="T20" fmla="*/ 2147483647 w 198"/>
              <a:gd name="T21" fmla="*/ 2147483647 h 313"/>
              <a:gd name="T22" fmla="*/ 2147483647 w 198"/>
              <a:gd name="T23" fmla="*/ 2147483647 h 313"/>
              <a:gd name="T24" fmla="*/ 2147483647 w 198"/>
              <a:gd name="T25" fmla="*/ 0 h 313"/>
              <a:gd name="T26" fmla="*/ 2147483647 w 198"/>
              <a:gd name="T27" fmla="*/ 2147483647 h 313"/>
              <a:gd name="T28" fmla="*/ 2147483647 w 198"/>
              <a:gd name="T29" fmla="*/ 2147483647 h 313"/>
              <a:gd name="T30" fmla="*/ 2147483647 w 198"/>
              <a:gd name="T31" fmla="*/ 2147483647 h 313"/>
              <a:gd name="T32" fmla="*/ 2147483647 w 198"/>
              <a:gd name="T33" fmla="*/ 2147483647 h 313"/>
              <a:gd name="T34" fmla="*/ 2147483647 w 198"/>
              <a:gd name="T35" fmla="*/ 2147483647 h 313"/>
              <a:gd name="T36" fmla="*/ 2147483647 w 198"/>
              <a:gd name="T37" fmla="*/ 2147483647 h 313"/>
              <a:gd name="T38" fmla="*/ 2147483647 w 198"/>
              <a:gd name="T39" fmla="*/ 2147483647 h 313"/>
              <a:gd name="T40" fmla="*/ 2147483647 w 198"/>
              <a:gd name="T41" fmla="*/ 2147483647 h 313"/>
              <a:gd name="T42" fmla="*/ 0 w 198"/>
              <a:gd name="T43" fmla="*/ 2147483647 h 313"/>
              <a:gd name="T44" fmla="*/ 2147483647 w 198"/>
              <a:gd name="T45" fmla="*/ 2147483647 h 313"/>
              <a:gd name="T46" fmla="*/ 2147483647 w 198"/>
              <a:gd name="T47" fmla="*/ 2147483647 h 313"/>
              <a:gd name="T48" fmla="*/ 2147483647 w 198"/>
              <a:gd name="T49" fmla="*/ 2147483647 h 313"/>
              <a:gd name="T50" fmla="*/ 2147483647 w 198"/>
              <a:gd name="T51" fmla="*/ 2147483647 h 31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98" h="313">
                <a:moveTo>
                  <a:pt x="36" y="313"/>
                </a:moveTo>
                <a:lnTo>
                  <a:pt x="60" y="307"/>
                </a:lnTo>
                <a:lnTo>
                  <a:pt x="96" y="295"/>
                </a:lnTo>
                <a:lnTo>
                  <a:pt x="102" y="283"/>
                </a:lnTo>
                <a:lnTo>
                  <a:pt x="132" y="277"/>
                </a:lnTo>
                <a:lnTo>
                  <a:pt x="180" y="247"/>
                </a:lnTo>
                <a:lnTo>
                  <a:pt x="162" y="211"/>
                </a:lnTo>
                <a:lnTo>
                  <a:pt x="168" y="193"/>
                </a:lnTo>
                <a:lnTo>
                  <a:pt x="174" y="162"/>
                </a:lnTo>
                <a:lnTo>
                  <a:pt x="192" y="150"/>
                </a:lnTo>
                <a:lnTo>
                  <a:pt x="198" y="78"/>
                </a:lnTo>
                <a:lnTo>
                  <a:pt x="54" y="0"/>
                </a:lnTo>
                <a:lnTo>
                  <a:pt x="30" y="12"/>
                </a:lnTo>
                <a:lnTo>
                  <a:pt x="30" y="18"/>
                </a:lnTo>
                <a:lnTo>
                  <a:pt x="36" y="48"/>
                </a:lnTo>
                <a:lnTo>
                  <a:pt x="48" y="60"/>
                </a:lnTo>
                <a:lnTo>
                  <a:pt x="36" y="132"/>
                </a:lnTo>
                <a:lnTo>
                  <a:pt x="6" y="168"/>
                </a:lnTo>
                <a:lnTo>
                  <a:pt x="12" y="168"/>
                </a:lnTo>
                <a:lnTo>
                  <a:pt x="6" y="168"/>
                </a:lnTo>
                <a:lnTo>
                  <a:pt x="0" y="175"/>
                </a:lnTo>
                <a:lnTo>
                  <a:pt x="12" y="193"/>
                </a:lnTo>
                <a:lnTo>
                  <a:pt x="30" y="199"/>
                </a:lnTo>
                <a:lnTo>
                  <a:pt x="24" y="217"/>
                </a:lnTo>
                <a:lnTo>
                  <a:pt x="36" y="313"/>
                </a:lnTo>
                <a:close/>
              </a:path>
            </a:pathLst>
          </a:custGeom>
          <a:solidFill>
            <a:srgbClr val="FFFF00"/>
          </a:solidFill>
          <a:ln w="9525">
            <a:solidFill>
              <a:schemeClr val="bg2"/>
            </a:solidFill>
            <a:round/>
            <a:headEnd/>
            <a:tailEnd/>
          </a:ln>
        </p:spPr>
        <p:txBody>
          <a:bodyPr/>
          <a:lstStyle/>
          <a:p>
            <a:endParaRPr lang="en-GB"/>
          </a:p>
        </p:txBody>
      </p:sp>
      <p:sp>
        <p:nvSpPr>
          <p:cNvPr id="39" name="Freeform 371"/>
          <p:cNvSpPr>
            <a:spLocks/>
          </p:cNvSpPr>
          <p:nvPr/>
        </p:nvSpPr>
        <p:spPr bwMode="auto">
          <a:xfrm>
            <a:off x="3987469" y="2524919"/>
            <a:ext cx="585207" cy="916168"/>
          </a:xfrm>
          <a:custGeom>
            <a:avLst/>
            <a:gdLst>
              <a:gd name="T0" fmla="*/ 2147483647 w 198"/>
              <a:gd name="T1" fmla="*/ 2147483647 h 313"/>
              <a:gd name="T2" fmla="*/ 2147483647 w 198"/>
              <a:gd name="T3" fmla="*/ 2147483647 h 313"/>
              <a:gd name="T4" fmla="*/ 2147483647 w 198"/>
              <a:gd name="T5" fmla="*/ 2147483647 h 313"/>
              <a:gd name="T6" fmla="*/ 2147483647 w 198"/>
              <a:gd name="T7" fmla="*/ 2147483647 h 313"/>
              <a:gd name="T8" fmla="*/ 2147483647 w 198"/>
              <a:gd name="T9" fmla="*/ 2147483647 h 313"/>
              <a:gd name="T10" fmla="*/ 2147483647 w 198"/>
              <a:gd name="T11" fmla="*/ 2147483647 h 313"/>
              <a:gd name="T12" fmla="*/ 2147483647 w 198"/>
              <a:gd name="T13" fmla="*/ 2147483647 h 313"/>
              <a:gd name="T14" fmla="*/ 2147483647 w 198"/>
              <a:gd name="T15" fmla="*/ 2147483647 h 313"/>
              <a:gd name="T16" fmla="*/ 2147483647 w 198"/>
              <a:gd name="T17" fmla="*/ 2147483647 h 313"/>
              <a:gd name="T18" fmla="*/ 2147483647 w 198"/>
              <a:gd name="T19" fmla="*/ 2147483647 h 313"/>
              <a:gd name="T20" fmla="*/ 2147483647 w 198"/>
              <a:gd name="T21" fmla="*/ 2147483647 h 313"/>
              <a:gd name="T22" fmla="*/ 2147483647 w 198"/>
              <a:gd name="T23" fmla="*/ 2147483647 h 313"/>
              <a:gd name="T24" fmla="*/ 2147483647 w 198"/>
              <a:gd name="T25" fmla="*/ 0 h 313"/>
              <a:gd name="T26" fmla="*/ 2147483647 w 198"/>
              <a:gd name="T27" fmla="*/ 2147483647 h 313"/>
              <a:gd name="T28" fmla="*/ 2147483647 w 198"/>
              <a:gd name="T29" fmla="*/ 2147483647 h 313"/>
              <a:gd name="T30" fmla="*/ 2147483647 w 198"/>
              <a:gd name="T31" fmla="*/ 2147483647 h 313"/>
              <a:gd name="T32" fmla="*/ 2147483647 w 198"/>
              <a:gd name="T33" fmla="*/ 2147483647 h 313"/>
              <a:gd name="T34" fmla="*/ 2147483647 w 198"/>
              <a:gd name="T35" fmla="*/ 2147483647 h 313"/>
              <a:gd name="T36" fmla="*/ 2147483647 w 198"/>
              <a:gd name="T37" fmla="*/ 2147483647 h 313"/>
              <a:gd name="T38" fmla="*/ 2147483647 w 198"/>
              <a:gd name="T39" fmla="*/ 2147483647 h 313"/>
              <a:gd name="T40" fmla="*/ 2147483647 w 198"/>
              <a:gd name="T41" fmla="*/ 2147483647 h 313"/>
              <a:gd name="T42" fmla="*/ 0 w 198"/>
              <a:gd name="T43" fmla="*/ 2147483647 h 313"/>
              <a:gd name="T44" fmla="*/ 2147483647 w 198"/>
              <a:gd name="T45" fmla="*/ 2147483647 h 313"/>
              <a:gd name="T46" fmla="*/ 2147483647 w 198"/>
              <a:gd name="T47" fmla="*/ 2147483647 h 313"/>
              <a:gd name="T48" fmla="*/ 2147483647 w 198"/>
              <a:gd name="T49" fmla="*/ 2147483647 h 3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8" h="313">
                <a:moveTo>
                  <a:pt x="36" y="313"/>
                </a:moveTo>
                <a:lnTo>
                  <a:pt x="60" y="307"/>
                </a:lnTo>
                <a:lnTo>
                  <a:pt x="96" y="295"/>
                </a:lnTo>
                <a:lnTo>
                  <a:pt x="102" y="283"/>
                </a:lnTo>
                <a:lnTo>
                  <a:pt x="132" y="277"/>
                </a:lnTo>
                <a:lnTo>
                  <a:pt x="180" y="247"/>
                </a:lnTo>
                <a:lnTo>
                  <a:pt x="162" y="211"/>
                </a:lnTo>
                <a:lnTo>
                  <a:pt x="168" y="193"/>
                </a:lnTo>
                <a:lnTo>
                  <a:pt x="174" y="162"/>
                </a:lnTo>
                <a:lnTo>
                  <a:pt x="192" y="150"/>
                </a:lnTo>
                <a:lnTo>
                  <a:pt x="198" y="78"/>
                </a:lnTo>
                <a:lnTo>
                  <a:pt x="54" y="0"/>
                </a:lnTo>
                <a:lnTo>
                  <a:pt x="30" y="12"/>
                </a:lnTo>
                <a:lnTo>
                  <a:pt x="30" y="18"/>
                </a:lnTo>
                <a:lnTo>
                  <a:pt x="36" y="48"/>
                </a:lnTo>
                <a:lnTo>
                  <a:pt x="48" y="60"/>
                </a:lnTo>
                <a:lnTo>
                  <a:pt x="36" y="132"/>
                </a:lnTo>
                <a:lnTo>
                  <a:pt x="6" y="168"/>
                </a:lnTo>
                <a:lnTo>
                  <a:pt x="12" y="168"/>
                </a:lnTo>
                <a:lnTo>
                  <a:pt x="6" y="168"/>
                </a:lnTo>
                <a:lnTo>
                  <a:pt x="0" y="175"/>
                </a:lnTo>
                <a:lnTo>
                  <a:pt x="12" y="193"/>
                </a:lnTo>
                <a:lnTo>
                  <a:pt x="30" y="199"/>
                </a:lnTo>
                <a:lnTo>
                  <a:pt x="24" y="217"/>
                </a:lnTo>
              </a:path>
            </a:pathLst>
          </a:custGeom>
          <a:solidFill>
            <a:srgbClr val="FFFF00"/>
          </a:solidFill>
          <a:ln w="9525">
            <a:solidFill>
              <a:schemeClr val="bg2"/>
            </a:solidFill>
            <a:round/>
            <a:headEnd/>
            <a:tailEnd/>
          </a:ln>
        </p:spPr>
        <p:txBody>
          <a:bodyPr/>
          <a:lstStyle/>
          <a:p>
            <a:endParaRPr lang="en-GB"/>
          </a:p>
        </p:txBody>
      </p:sp>
      <p:sp>
        <p:nvSpPr>
          <p:cNvPr id="40" name="Freeform 372"/>
          <p:cNvSpPr>
            <a:spLocks/>
          </p:cNvSpPr>
          <p:nvPr/>
        </p:nvSpPr>
        <p:spPr bwMode="auto">
          <a:xfrm>
            <a:off x="4166980" y="5118937"/>
            <a:ext cx="901148" cy="801198"/>
          </a:xfrm>
          <a:custGeom>
            <a:avLst/>
            <a:gdLst>
              <a:gd name="T0" fmla="*/ 2147483647 w 51"/>
              <a:gd name="T1" fmla="*/ 2147483647 h 45"/>
              <a:gd name="T2" fmla="*/ 2147483647 w 51"/>
              <a:gd name="T3" fmla="*/ 2147483647 h 45"/>
              <a:gd name="T4" fmla="*/ 2147483647 w 51"/>
              <a:gd name="T5" fmla="*/ 2147483647 h 45"/>
              <a:gd name="T6" fmla="*/ 2147483647 w 51"/>
              <a:gd name="T7" fmla="*/ 2147483647 h 45"/>
              <a:gd name="T8" fmla="*/ 2147483647 w 51"/>
              <a:gd name="T9" fmla="*/ 0 h 45"/>
              <a:gd name="T10" fmla="*/ 2147483647 w 51"/>
              <a:gd name="T11" fmla="*/ 2147483647 h 45"/>
              <a:gd name="T12" fmla="*/ 2147483647 w 51"/>
              <a:gd name="T13" fmla="*/ 2147483647 h 45"/>
              <a:gd name="T14" fmla="*/ 2147483647 w 51"/>
              <a:gd name="T15" fmla="*/ 2147483647 h 45"/>
              <a:gd name="T16" fmla="*/ 2147483647 w 51"/>
              <a:gd name="T17" fmla="*/ 2147483647 h 45"/>
              <a:gd name="T18" fmla="*/ 2147483647 w 51"/>
              <a:gd name="T19" fmla="*/ 2147483647 h 45"/>
              <a:gd name="T20" fmla="*/ 2147483647 w 51"/>
              <a:gd name="T21" fmla="*/ 2147483647 h 45"/>
              <a:gd name="T22" fmla="*/ 2147483647 w 51"/>
              <a:gd name="T23" fmla="*/ 2147483647 h 45"/>
              <a:gd name="T24" fmla="*/ 2147483647 w 51"/>
              <a:gd name="T25" fmla="*/ 2147483647 h 45"/>
              <a:gd name="T26" fmla="*/ 2147483647 w 51"/>
              <a:gd name="T27" fmla="*/ 2147483647 h 45"/>
              <a:gd name="T28" fmla="*/ 2147483647 w 51"/>
              <a:gd name="T29" fmla="*/ 2147483647 h 45"/>
              <a:gd name="T30" fmla="*/ 2147483647 w 51"/>
              <a:gd name="T31" fmla="*/ 2147483647 h 45"/>
              <a:gd name="T32" fmla="*/ 2147483647 w 51"/>
              <a:gd name="T33" fmla="*/ 2147483647 h 45"/>
              <a:gd name="T34" fmla="*/ 0 w 51"/>
              <a:gd name="T35" fmla="*/ 2147483647 h 45"/>
              <a:gd name="T36" fmla="*/ 2147483647 w 51"/>
              <a:gd name="T37" fmla="*/ 2147483647 h 45"/>
              <a:gd name="T38" fmla="*/ 2147483647 w 51"/>
              <a:gd name="T39" fmla="*/ 2147483647 h 45"/>
              <a:gd name="T40" fmla="*/ 2147483647 w 51"/>
              <a:gd name="T41" fmla="*/ 2147483647 h 45"/>
              <a:gd name="T42" fmla="*/ 2147483647 w 51"/>
              <a:gd name="T43" fmla="*/ 2147483647 h 45"/>
              <a:gd name="T44" fmla="*/ 2147483647 w 51"/>
              <a:gd name="T45" fmla="*/ 2147483647 h 45"/>
              <a:gd name="T46" fmla="*/ 2147483647 w 51"/>
              <a:gd name="T47" fmla="*/ 2147483647 h 45"/>
              <a:gd name="T48" fmla="*/ 2147483647 w 51"/>
              <a:gd name="T49" fmla="*/ 2147483647 h 45"/>
              <a:gd name="T50" fmla="*/ 2147483647 w 51"/>
              <a:gd name="T51" fmla="*/ 2147483647 h 45"/>
              <a:gd name="T52" fmla="*/ 2147483647 w 51"/>
              <a:gd name="T53" fmla="*/ 2147483647 h 45"/>
              <a:gd name="T54" fmla="*/ 2147483647 w 51"/>
              <a:gd name="T55" fmla="*/ 2147483647 h 45"/>
              <a:gd name="T56" fmla="*/ 2147483647 w 51"/>
              <a:gd name="T57" fmla="*/ 2147483647 h 45"/>
              <a:gd name="T58" fmla="*/ 2147483647 w 51"/>
              <a:gd name="T59" fmla="*/ 2147483647 h 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1" h="45">
                <a:moveTo>
                  <a:pt x="48" y="1"/>
                </a:moveTo>
                <a:cubicBezTo>
                  <a:pt x="47" y="1"/>
                  <a:pt x="47" y="1"/>
                  <a:pt x="47" y="1"/>
                </a:cubicBezTo>
                <a:cubicBezTo>
                  <a:pt x="46" y="2"/>
                  <a:pt x="46" y="2"/>
                  <a:pt x="46" y="2"/>
                </a:cubicBezTo>
                <a:cubicBezTo>
                  <a:pt x="47" y="1"/>
                  <a:pt x="47" y="1"/>
                  <a:pt x="47" y="1"/>
                </a:cubicBezTo>
                <a:cubicBezTo>
                  <a:pt x="41" y="0"/>
                  <a:pt x="41" y="0"/>
                  <a:pt x="41" y="0"/>
                </a:cubicBezTo>
                <a:cubicBezTo>
                  <a:pt x="34" y="5"/>
                  <a:pt x="34" y="5"/>
                  <a:pt x="34" y="5"/>
                </a:cubicBezTo>
                <a:cubicBezTo>
                  <a:pt x="26" y="12"/>
                  <a:pt x="26" y="12"/>
                  <a:pt x="26" y="12"/>
                </a:cubicBezTo>
                <a:cubicBezTo>
                  <a:pt x="22" y="12"/>
                  <a:pt x="22" y="12"/>
                  <a:pt x="22" y="12"/>
                </a:cubicBezTo>
                <a:cubicBezTo>
                  <a:pt x="17" y="15"/>
                  <a:pt x="17" y="15"/>
                  <a:pt x="17" y="15"/>
                </a:cubicBezTo>
                <a:cubicBezTo>
                  <a:pt x="14" y="15"/>
                  <a:pt x="14" y="15"/>
                  <a:pt x="14" y="15"/>
                </a:cubicBezTo>
                <a:cubicBezTo>
                  <a:pt x="13" y="13"/>
                  <a:pt x="13" y="13"/>
                  <a:pt x="13" y="13"/>
                </a:cubicBezTo>
                <a:cubicBezTo>
                  <a:pt x="11" y="9"/>
                  <a:pt x="11" y="9"/>
                  <a:pt x="11" y="9"/>
                </a:cubicBezTo>
                <a:cubicBezTo>
                  <a:pt x="11" y="11"/>
                  <a:pt x="11" y="11"/>
                  <a:pt x="11" y="11"/>
                </a:cubicBezTo>
                <a:cubicBezTo>
                  <a:pt x="11" y="9"/>
                  <a:pt x="11" y="9"/>
                  <a:pt x="11" y="9"/>
                </a:cubicBezTo>
                <a:cubicBezTo>
                  <a:pt x="9" y="23"/>
                  <a:pt x="9" y="23"/>
                  <a:pt x="9" y="23"/>
                </a:cubicBezTo>
                <a:cubicBezTo>
                  <a:pt x="6" y="24"/>
                  <a:pt x="6" y="24"/>
                  <a:pt x="6" y="24"/>
                </a:cubicBezTo>
                <a:cubicBezTo>
                  <a:pt x="1" y="22"/>
                  <a:pt x="1" y="22"/>
                  <a:pt x="1" y="22"/>
                </a:cubicBezTo>
                <a:cubicBezTo>
                  <a:pt x="0" y="24"/>
                  <a:pt x="0" y="24"/>
                  <a:pt x="0" y="24"/>
                </a:cubicBezTo>
                <a:cubicBezTo>
                  <a:pt x="2" y="27"/>
                  <a:pt x="2" y="27"/>
                  <a:pt x="2" y="27"/>
                </a:cubicBezTo>
                <a:cubicBezTo>
                  <a:pt x="5" y="35"/>
                  <a:pt x="5" y="35"/>
                  <a:pt x="5" y="35"/>
                </a:cubicBezTo>
                <a:cubicBezTo>
                  <a:pt x="5" y="39"/>
                  <a:pt x="5" y="39"/>
                  <a:pt x="5" y="39"/>
                </a:cubicBezTo>
                <a:cubicBezTo>
                  <a:pt x="9" y="45"/>
                  <a:pt x="9" y="45"/>
                  <a:pt x="9" y="45"/>
                </a:cubicBezTo>
                <a:cubicBezTo>
                  <a:pt x="17" y="43"/>
                  <a:pt x="17" y="43"/>
                  <a:pt x="17" y="43"/>
                </a:cubicBezTo>
                <a:cubicBezTo>
                  <a:pt x="25" y="42"/>
                  <a:pt x="25" y="42"/>
                  <a:pt x="25" y="42"/>
                </a:cubicBezTo>
                <a:cubicBezTo>
                  <a:pt x="32" y="41"/>
                  <a:pt x="32" y="41"/>
                  <a:pt x="32" y="41"/>
                </a:cubicBezTo>
                <a:cubicBezTo>
                  <a:pt x="47" y="25"/>
                  <a:pt x="47" y="25"/>
                  <a:pt x="47" y="25"/>
                </a:cubicBezTo>
                <a:cubicBezTo>
                  <a:pt x="47" y="25"/>
                  <a:pt x="50" y="19"/>
                  <a:pt x="51" y="16"/>
                </a:cubicBezTo>
                <a:cubicBezTo>
                  <a:pt x="51" y="16"/>
                  <a:pt x="51" y="16"/>
                  <a:pt x="51" y="16"/>
                </a:cubicBezTo>
                <a:cubicBezTo>
                  <a:pt x="49" y="16"/>
                  <a:pt x="49" y="16"/>
                  <a:pt x="49" y="16"/>
                </a:cubicBezTo>
                <a:lnTo>
                  <a:pt x="48" y="1"/>
                </a:lnTo>
                <a:close/>
              </a:path>
            </a:pathLst>
          </a:custGeom>
          <a:solidFill>
            <a:schemeClr val="accent6"/>
          </a:solidFill>
          <a:ln w="9525">
            <a:solidFill>
              <a:schemeClr val="bg2"/>
            </a:solidFill>
            <a:round/>
            <a:headEnd/>
            <a:tailEnd/>
          </a:ln>
        </p:spPr>
        <p:txBody>
          <a:bodyPr/>
          <a:lstStyle/>
          <a:p>
            <a:endParaRPr lang="en-GB"/>
          </a:p>
        </p:txBody>
      </p:sp>
      <p:sp>
        <p:nvSpPr>
          <p:cNvPr id="41" name="Freeform 373"/>
          <p:cNvSpPr>
            <a:spLocks/>
          </p:cNvSpPr>
          <p:nvPr/>
        </p:nvSpPr>
        <p:spPr bwMode="auto">
          <a:xfrm>
            <a:off x="4360853" y="4856660"/>
            <a:ext cx="534944" cy="531738"/>
          </a:xfrm>
          <a:custGeom>
            <a:avLst/>
            <a:gdLst>
              <a:gd name="T0" fmla="*/ 2147483647 w 180"/>
              <a:gd name="T1" fmla="*/ 2147483647 h 180"/>
              <a:gd name="T2" fmla="*/ 2147483647 w 180"/>
              <a:gd name="T3" fmla="*/ 2147483647 h 180"/>
              <a:gd name="T4" fmla="*/ 2147483647 w 180"/>
              <a:gd name="T5" fmla="*/ 2147483647 h 180"/>
              <a:gd name="T6" fmla="*/ 2147483647 w 180"/>
              <a:gd name="T7" fmla="*/ 2147483647 h 180"/>
              <a:gd name="T8" fmla="*/ 2147483647 w 180"/>
              <a:gd name="T9" fmla="*/ 2147483647 h 180"/>
              <a:gd name="T10" fmla="*/ 2147483647 w 180"/>
              <a:gd name="T11" fmla="*/ 2147483647 h 180"/>
              <a:gd name="T12" fmla="*/ 2147483647 w 180"/>
              <a:gd name="T13" fmla="*/ 2147483647 h 180"/>
              <a:gd name="T14" fmla="*/ 2147483647 w 180"/>
              <a:gd name="T15" fmla="*/ 0 h 180"/>
              <a:gd name="T16" fmla="*/ 2147483647 w 180"/>
              <a:gd name="T17" fmla="*/ 2147483647 h 180"/>
              <a:gd name="T18" fmla="*/ 2147483647 w 180"/>
              <a:gd name="T19" fmla="*/ 2147483647 h 180"/>
              <a:gd name="T20" fmla="*/ 2147483647 w 180"/>
              <a:gd name="T21" fmla="*/ 2147483647 h 180"/>
              <a:gd name="T22" fmla="*/ 0 w 180"/>
              <a:gd name="T23" fmla="*/ 2147483647 h 180"/>
              <a:gd name="T24" fmla="*/ 0 w 180"/>
              <a:gd name="T25" fmla="*/ 2147483647 h 180"/>
              <a:gd name="T26" fmla="*/ 2147483647 w 180"/>
              <a:gd name="T27" fmla="*/ 2147483647 h 180"/>
              <a:gd name="T28" fmla="*/ 2147483647 w 180"/>
              <a:gd name="T29" fmla="*/ 2147483647 h 180"/>
              <a:gd name="T30" fmla="*/ 2147483647 w 180"/>
              <a:gd name="T31" fmla="*/ 2147483647 h 180"/>
              <a:gd name="T32" fmla="*/ 2147483647 w 180"/>
              <a:gd name="T33" fmla="*/ 2147483647 h 180"/>
              <a:gd name="T34" fmla="*/ 2147483647 w 180"/>
              <a:gd name="T35" fmla="*/ 2147483647 h 180"/>
              <a:gd name="T36" fmla="*/ 2147483647 w 180"/>
              <a:gd name="T37" fmla="*/ 2147483647 h 180"/>
              <a:gd name="T38" fmla="*/ 2147483647 w 180"/>
              <a:gd name="T39" fmla="*/ 2147483647 h 180"/>
              <a:gd name="T40" fmla="*/ 2147483647 w 180"/>
              <a:gd name="T41" fmla="*/ 2147483647 h 180"/>
              <a:gd name="T42" fmla="*/ 2147483647 w 180"/>
              <a:gd name="T43" fmla="*/ 2147483647 h 18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80" h="180">
                <a:moveTo>
                  <a:pt x="144" y="54"/>
                </a:moveTo>
                <a:lnTo>
                  <a:pt x="132" y="54"/>
                </a:lnTo>
                <a:lnTo>
                  <a:pt x="114" y="30"/>
                </a:lnTo>
                <a:lnTo>
                  <a:pt x="102" y="6"/>
                </a:lnTo>
                <a:lnTo>
                  <a:pt x="96" y="6"/>
                </a:lnTo>
                <a:lnTo>
                  <a:pt x="84" y="12"/>
                </a:lnTo>
                <a:lnTo>
                  <a:pt x="96" y="6"/>
                </a:lnTo>
                <a:lnTo>
                  <a:pt x="84" y="0"/>
                </a:lnTo>
                <a:lnTo>
                  <a:pt x="66" y="6"/>
                </a:lnTo>
                <a:lnTo>
                  <a:pt x="18" y="18"/>
                </a:lnTo>
                <a:lnTo>
                  <a:pt x="12" y="84"/>
                </a:lnTo>
                <a:lnTo>
                  <a:pt x="0" y="90"/>
                </a:lnTo>
                <a:lnTo>
                  <a:pt x="0" y="144"/>
                </a:lnTo>
                <a:lnTo>
                  <a:pt x="12" y="168"/>
                </a:lnTo>
                <a:lnTo>
                  <a:pt x="18" y="180"/>
                </a:lnTo>
                <a:lnTo>
                  <a:pt x="36" y="180"/>
                </a:lnTo>
                <a:lnTo>
                  <a:pt x="66" y="162"/>
                </a:lnTo>
                <a:lnTo>
                  <a:pt x="90" y="162"/>
                </a:lnTo>
                <a:lnTo>
                  <a:pt x="138" y="120"/>
                </a:lnTo>
                <a:lnTo>
                  <a:pt x="180" y="90"/>
                </a:lnTo>
                <a:lnTo>
                  <a:pt x="150" y="78"/>
                </a:lnTo>
                <a:lnTo>
                  <a:pt x="144" y="54"/>
                </a:lnTo>
                <a:close/>
              </a:path>
            </a:pathLst>
          </a:custGeom>
          <a:solidFill>
            <a:schemeClr val="accent6"/>
          </a:solidFill>
          <a:ln w="9525">
            <a:solidFill>
              <a:schemeClr val="bg2"/>
            </a:solidFill>
            <a:round/>
            <a:headEnd/>
            <a:tailEnd/>
          </a:ln>
        </p:spPr>
        <p:txBody>
          <a:bodyPr/>
          <a:lstStyle/>
          <a:p>
            <a:endParaRPr lang="en-GB"/>
          </a:p>
        </p:txBody>
      </p:sp>
      <p:sp>
        <p:nvSpPr>
          <p:cNvPr id="42" name="Freeform 374"/>
          <p:cNvSpPr>
            <a:spLocks/>
          </p:cNvSpPr>
          <p:nvPr/>
        </p:nvSpPr>
        <p:spPr bwMode="auto">
          <a:xfrm>
            <a:off x="4910158" y="4447078"/>
            <a:ext cx="606751" cy="955691"/>
          </a:xfrm>
          <a:custGeom>
            <a:avLst/>
            <a:gdLst>
              <a:gd name="T0" fmla="*/ 2147483647 w 34"/>
              <a:gd name="T1" fmla="*/ 2147483647 h 54"/>
              <a:gd name="T2" fmla="*/ 2147483647 w 34"/>
              <a:gd name="T3" fmla="*/ 2147483647 h 54"/>
              <a:gd name="T4" fmla="*/ 2147483647 w 34"/>
              <a:gd name="T5" fmla="*/ 2147483647 h 54"/>
              <a:gd name="T6" fmla="*/ 2147483647 w 34"/>
              <a:gd name="T7" fmla="*/ 2147483647 h 54"/>
              <a:gd name="T8" fmla="*/ 2147483647 w 34"/>
              <a:gd name="T9" fmla="*/ 2147483647 h 54"/>
              <a:gd name="T10" fmla="*/ 2147483647 w 34"/>
              <a:gd name="T11" fmla="*/ 2147483647 h 54"/>
              <a:gd name="T12" fmla="*/ 2147483647 w 34"/>
              <a:gd name="T13" fmla="*/ 2147483647 h 54"/>
              <a:gd name="T14" fmla="*/ 2147483647 w 34"/>
              <a:gd name="T15" fmla="*/ 2147483647 h 54"/>
              <a:gd name="T16" fmla="*/ 2147483647 w 34"/>
              <a:gd name="T17" fmla="*/ 2147483647 h 54"/>
              <a:gd name="T18" fmla="*/ 2147483647 w 34"/>
              <a:gd name="T19" fmla="*/ 2147483647 h 54"/>
              <a:gd name="T20" fmla="*/ 2147483647 w 34"/>
              <a:gd name="T21" fmla="*/ 2147483647 h 54"/>
              <a:gd name="T22" fmla="*/ 2147483647 w 34"/>
              <a:gd name="T23" fmla="*/ 2147483647 h 54"/>
              <a:gd name="T24" fmla="*/ 0 w 34"/>
              <a:gd name="T25" fmla="*/ 2147483647 h 54"/>
              <a:gd name="T26" fmla="*/ 0 w 34"/>
              <a:gd name="T27" fmla="*/ 2147483647 h 54"/>
              <a:gd name="T28" fmla="*/ 2147483647 w 34"/>
              <a:gd name="T29" fmla="*/ 2147483647 h 54"/>
              <a:gd name="T30" fmla="*/ 2147483647 w 34"/>
              <a:gd name="T31" fmla="*/ 2147483647 h 54"/>
              <a:gd name="T32" fmla="*/ 2147483647 w 34"/>
              <a:gd name="T33" fmla="*/ 2147483647 h 54"/>
              <a:gd name="T34" fmla="*/ 2147483647 w 34"/>
              <a:gd name="T35" fmla="*/ 2147483647 h 54"/>
              <a:gd name="T36" fmla="*/ 2147483647 w 34"/>
              <a:gd name="T37" fmla="*/ 2147483647 h 54"/>
              <a:gd name="T38" fmla="*/ 2147483647 w 34"/>
              <a:gd name="T39" fmla="*/ 2147483647 h 54"/>
              <a:gd name="T40" fmla="*/ 2147483647 w 34"/>
              <a:gd name="T41" fmla="*/ 2147483647 h 54"/>
              <a:gd name="T42" fmla="*/ 2147483647 w 34"/>
              <a:gd name="T43" fmla="*/ 2147483647 h 54"/>
              <a:gd name="T44" fmla="*/ 2147483647 w 34"/>
              <a:gd name="T45" fmla="*/ 2147483647 h 54"/>
              <a:gd name="T46" fmla="*/ 2147483647 w 34"/>
              <a:gd name="T47" fmla="*/ 2147483647 h 54"/>
              <a:gd name="T48" fmla="*/ 2147483647 w 34"/>
              <a:gd name="T49" fmla="*/ 2147483647 h 54"/>
              <a:gd name="T50" fmla="*/ 2147483647 w 34"/>
              <a:gd name="T51" fmla="*/ 2147483647 h 54"/>
              <a:gd name="T52" fmla="*/ 2147483647 w 34"/>
              <a:gd name="T53" fmla="*/ 2147483647 h 54"/>
              <a:gd name="T54" fmla="*/ 2147483647 w 34"/>
              <a:gd name="T55" fmla="*/ 2147483647 h 54"/>
              <a:gd name="T56" fmla="*/ 2147483647 w 34"/>
              <a:gd name="T57" fmla="*/ 2147483647 h 54"/>
              <a:gd name="T58" fmla="*/ 2147483647 w 34"/>
              <a:gd name="T59" fmla="*/ 2147483647 h 54"/>
              <a:gd name="T60" fmla="*/ 2147483647 w 34"/>
              <a:gd name="T61" fmla="*/ 2147483647 h 54"/>
              <a:gd name="T62" fmla="*/ 2147483647 w 34"/>
              <a:gd name="T63" fmla="*/ 2147483647 h 54"/>
              <a:gd name="T64" fmla="*/ 2147483647 w 34"/>
              <a:gd name="T65" fmla="*/ 2147483647 h 54"/>
              <a:gd name="T66" fmla="*/ 2147483647 w 34"/>
              <a:gd name="T67" fmla="*/ 2147483647 h 54"/>
              <a:gd name="T68" fmla="*/ 2147483647 w 34"/>
              <a:gd name="T69" fmla="*/ 0 h 54"/>
              <a:gd name="T70" fmla="*/ 2147483647 w 34"/>
              <a:gd name="T71" fmla="*/ 0 h 54"/>
              <a:gd name="T72" fmla="*/ 2147483647 w 34"/>
              <a:gd name="T73" fmla="*/ 2147483647 h 54"/>
              <a:gd name="T74" fmla="*/ 2147483647 w 34"/>
              <a:gd name="T75" fmla="*/ 2147483647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4" h="54">
                <a:moveTo>
                  <a:pt x="22" y="2"/>
                </a:moveTo>
                <a:cubicBezTo>
                  <a:pt x="17" y="3"/>
                  <a:pt x="17" y="3"/>
                  <a:pt x="17" y="3"/>
                </a:cubicBezTo>
                <a:cubicBezTo>
                  <a:pt x="17" y="4"/>
                  <a:pt x="17" y="4"/>
                  <a:pt x="17" y="4"/>
                </a:cubicBezTo>
                <a:cubicBezTo>
                  <a:pt x="17" y="3"/>
                  <a:pt x="17" y="3"/>
                  <a:pt x="17" y="3"/>
                </a:cubicBezTo>
                <a:cubicBezTo>
                  <a:pt x="16" y="3"/>
                  <a:pt x="16" y="3"/>
                  <a:pt x="16" y="3"/>
                </a:cubicBezTo>
                <a:cubicBezTo>
                  <a:pt x="16" y="8"/>
                  <a:pt x="16" y="8"/>
                  <a:pt x="16" y="8"/>
                </a:cubicBezTo>
                <a:cubicBezTo>
                  <a:pt x="19" y="13"/>
                  <a:pt x="19" y="13"/>
                  <a:pt x="19" y="13"/>
                </a:cubicBezTo>
                <a:cubicBezTo>
                  <a:pt x="19" y="16"/>
                  <a:pt x="19" y="16"/>
                  <a:pt x="19" y="16"/>
                </a:cubicBezTo>
                <a:cubicBezTo>
                  <a:pt x="16" y="18"/>
                  <a:pt x="16" y="18"/>
                  <a:pt x="16" y="18"/>
                </a:cubicBezTo>
                <a:cubicBezTo>
                  <a:pt x="15" y="16"/>
                  <a:pt x="15" y="16"/>
                  <a:pt x="15" y="16"/>
                </a:cubicBezTo>
                <a:cubicBezTo>
                  <a:pt x="13" y="13"/>
                  <a:pt x="13" y="13"/>
                  <a:pt x="13" y="13"/>
                </a:cubicBezTo>
                <a:cubicBezTo>
                  <a:pt x="9" y="11"/>
                  <a:pt x="9" y="11"/>
                  <a:pt x="9" y="11"/>
                </a:cubicBezTo>
                <a:cubicBezTo>
                  <a:pt x="0" y="15"/>
                  <a:pt x="0" y="15"/>
                  <a:pt x="0" y="15"/>
                </a:cubicBezTo>
                <a:cubicBezTo>
                  <a:pt x="0" y="16"/>
                  <a:pt x="0" y="16"/>
                  <a:pt x="0" y="16"/>
                </a:cubicBezTo>
                <a:cubicBezTo>
                  <a:pt x="1" y="16"/>
                  <a:pt x="1" y="16"/>
                  <a:pt x="1" y="16"/>
                </a:cubicBezTo>
                <a:cubicBezTo>
                  <a:pt x="2" y="15"/>
                  <a:pt x="2" y="15"/>
                  <a:pt x="2" y="15"/>
                </a:cubicBezTo>
                <a:cubicBezTo>
                  <a:pt x="1" y="16"/>
                  <a:pt x="1" y="16"/>
                  <a:pt x="1" y="16"/>
                </a:cubicBezTo>
                <a:cubicBezTo>
                  <a:pt x="9" y="19"/>
                  <a:pt x="9" y="19"/>
                  <a:pt x="9" y="19"/>
                </a:cubicBezTo>
                <a:cubicBezTo>
                  <a:pt x="9" y="23"/>
                  <a:pt x="9" y="23"/>
                  <a:pt x="9" y="23"/>
                </a:cubicBezTo>
                <a:cubicBezTo>
                  <a:pt x="9" y="28"/>
                  <a:pt x="9" y="28"/>
                  <a:pt x="9" y="28"/>
                </a:cubicBezTo>
                <a:cubicBezTo>
                  <a:pt x="7" y="36"/>
                  <a:pt x="7" y="36"/>
                  <a:pt x="7" y="36"/>
                </a:cubicBezTo>
                <a:cubicBezTo>
                  <a:pt x="5" y="39"/>
                  <a:pt x="5" y="39"/>
                  <a:pt x="5" y="39"/>
                </a:cubicBezTo>
                <a:cubicBezTo>
                  <a:pt x="6" y="39"/>
                  <a:pt x="6" y="39"/>
                  <a:pt x="6" y="39"/>
                </a:cubicBezTo>
                <a:cubicBezTo>
                  <a:pt x="7" y="54"/>
                  <a:pt x="7" y="54"/>
                  <a:pt x="7" y="54"/>
                </a:cubicBezTo>
                <a:cubicBezTo>
                  <a:pt x="9" y="54"/>
                  <a:pt x="9" y="54"/>
                  <a:pt x="9" y="54"/>
                </a:cubicBezTo>
                <a:cubicBezTo>
                  <a:pt x="10" y="51"/>
                  <a:pt x="9" y="51"/>
                  <a:pt x="9" y="51"/>
                </a:cubicBezTo>
                <a:cubicBezTo>
                  <a:pt x="16" y="45"/>
                  <a:pt x="16" y="45"/>
                  <a:pt x="16" y="45"/>
                </a:cubicBezTo>
                <a:cubicBezTo>
                  <a:pt x="18" y="40"/>
                  <a:pt x="18" y="40"/>
                  <a:pt x="18" y="40"/>
                </a:cubicBezTo>
                <a:cubicBezTo>
                  <a:pt x="16" y="31"/>
                  <a:pt x="16" y="31"/>
                  <a:pt x="16" y="31"/>
                </a:cubicBezTo>
                <a:cubicBezTo>
                  <a:pt x="21" y="25"/>
                  <a:pt x="21" y="25"/>
                  <a:pt x="21" y="25"/>
                </a:cubicBezTo>
                <a:cubicBezTo>
                  <a:pt x="30" y="20"/>
                  <a:pt x="30" y="20"/>
                  <a:pt x="30" y="20"/>
                </a:cubicBezTo>
                <a:cubicBezTo>
                  <a:pt x="33" y="16"/>
                  <a:pt x="33" y="16"/>
                  <a:pt x="33" y="16"/>
                </a:cubicBezTo>
                <a:cubicBezTo>
                  <a:pt x="34" y="11"/>
                  <a:pt x="34" y="11"/>
                  <a:pt x="34" y="11"/>
                </a:cubicBezTo>
                <a:cubicBezTo>
                  <a:pt x="33" y="4"/>
                  <a:pt x="33" y="4"/>
                  <a:pt x="33" y="4"/>
                </a:cubicBezTo>
                <a:cubicBezTo>
                  <a:pt x="33" y="0"/>
                  <a:pt x="33" y="0"/>
                  <a:pt x="33" y="0"/>
                </a:cubicBezTo>
                <a:cubicBezTo>
                  <a:pt x="33" y="0"/>
                  <a:pt x="33" y="0"/>
                  <a:pt x="33" y="0"/>
                </a:cubicBezTo>
                <a:cubicBezTo>
                  <a:pt x="30" y="1"/>
                  <a:pt x="30" y="1"/>
                  <a:pt x="30" y="1"/>
                </a:cubicBezTo>
                <a:lnTo>
                  <a:pt x="22" y="2"/>
                </a:lnTo>
                <a:close/>
              </a:path>
            </a:pathLst>
          </a:custGeom>
          <a:solidFill>
            <a:schemeClr val="tx1">
              <a:lumMod val="40000"/>
              <a:lumOff val="60000"/>
            </a:schemeClr>
          </a:solidFill>
          <a:ln w="9525">
            <a:solidFill>
              <a:schemeClr val="bg2"/>
            </a:solidFill>
            <a:round/>
            <a:headEnd/>
            <a:tailEnd/>
          </a:ln>
        </p:spPr>
        <p:txBody>
          <a:bodyPr/>
          <a:lstStyle/>
          <a:p>
            <a:endParaRPr lang="en-GB"/>
          </a:p>
        </p:txBody>
      </p:sp>
      <p:sp>
        <p:nvSpPr>
          <p:cNvPr id="43" name="Freeform 375"/>
          <p:cNvSpPr>
            <a:spLocks/>
          </p:cNvSpPr>
          <p:nvPr/>
        </p:nvSpPr>
        <p:spPr bwMode="auto">
          <a:xfrm>
            <a:off x="4910158" y="3900969"/>
            <a:ext cx="588799" cy="600002"/>
          </a:xfrm>
          <a:custGeom>
            <a:avLst/>
            <a:gdLst>
              <a:gd name="T0" fmla="*/ 2147483647 w 33"/>
              <a:gd name="T1" fmla="*/ 2147483647 h 34"/>
              <a:gd name="T2" fmla="*/ 2147483647 w 33"/>
              <a:gd name="T3" fmla="*/ 2147483647 h 34"/>
              <a:gd name="T4" fmla="*/ 2147483647 w 33"/>
              <a:gd name="T5" fmla="*/ 2147483647 h 34"/>
              <a:gd name="T6" fmla="*/ 2147483647 w 33"/>
              <a:gd name="T7" fmla="*/ 2147483647 h 34"/>
              <a:gd name="T8" fmla="*/ 2147483647 w 33"/>
              <a:gd name="T9" fmla="*/ 0 h 34"/>
              <a:gd name="T10" fmla="*/ 2147483647 w 33"/>
              <a:gd name="T11" fmla="*/ 2147483647 h 34"/>
              <a:gd name="T12" fmla="*/ 2147483647 w 33"/>
              <a:gd name="T13" fmla="*/ 2147483647 h 34"/>
              <a:gd name="T14" fmla="*/ 2147483647 w 33"/>
              <a:gd name="T15" fmla="*/ 2147483647 h 34"/>
              <a:gd name="T16" fmla="*/ 2147483647 w 33"/>
              <a:gd name="T17" fmla="*/ 2147483647 h 34"/>
              <a:gd name="T18" fmla="*/ 2147483647 w 33"/>
              <a:gd name="T19" fmla="*/ 2147483647 h 34"/>
              <a:gd name="T20" fmla="*/ 2147483647 w 33"/>
              <a:gd name="T21" fmla="*/ 2147483647 h 34"/>
              <a:gd name="T22" fmla="*/ 0 w 33"/>
              <a:gd name="T23" fmla="*/ 2147483647 h 34"/>
              <a:gd name="T24" fmla="*/ 2147483647 w 33"/>
              <a:gd name="T25" fmla="*/ 2147483647 h 34"/>
              <a:gd name="T26" fmla="*/ 2147483647 w 33"/>
              <a:gd name="T27" fmla="*/ 2147483647 h 34"/>
              <a:gd name="T28" fmla="*/ 2147483647 w 33"/>
              <a:gd name="T29" fmla="*/ 2147483647 h 34"/>
              <a:gd name="T30" fmla="*/ 2147483647 w 33"/>
              <a:gd name="T31" fmla="*/ 2147483647 h 34"/>
              <a:gd name="T32" fmla="*/ 2147483647 w 33"/>
              <a:gd name="T33" fmla="*/ 2147483647 h 34"/>
              <a:gd name="T34" fmla="*/ 2147483647 w 33"/>
              <a:gd name="T35" fmla="*/ 2147483647 h 34"/>
              <a:gd name="T36" fmla="*/ 2147483647 w 33"/>
              <a:gd name="T37" fmla="*/ 2147483647 h 34"/>
              <a:gd name="T38" fmla="*/ 2147483647 w 33"/>
              <a:gd name="T39" fmla="*/ 2147483647 h 34"/>
              <a:gd name="T40" fmla="*/ 2147483647 w 33"/>
              <a:gd name="T41" fmla="*/ 2147483647 h 34"/>
              <a:gd name="T42" fmla="*/ 2147483647 w 33"/>
              <a:gd name="T43" fmla="*/ 2147483647 h 34"/>
              <a:gd name="T44" fmla="*/ 2147483647 w 33"/>
              <a:gd name="T45" fmla="*/ 2147483647 h 34"/>
              <a:gd name="T46" fmla="*/ 2147483647 w 33"/>
              <a:gd name="T47" fmla="*/ 2147483647 h 34"/>
              <a:gd name="T48" fmla="*/ 2147483647 w 33"/>
              <a:gd name="T49" fmla="*/ 2147483647 h 34"/>
              <a:gd name="T50" fmla="*/ 2147483647 w 33"/>
              <a:gd name="T51" fmla="*/ 2147483647 h 34"/>
              <a:gd name="T52" fmla="*/ 2147483647 w 33"/>
              <a:gd name="T53" fmla="*/ 2147483647 h 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3" h="34">
                <a:moveTo>
                  <a:pt x="25" y="6"/>
                </a:moveTo>
                <a:cubicBezTo>
                  <a:pt x="14" y="1"/>
                  <a:pt x="14" y="1"/>
                  <a:pt x="14" y="1"/>
                </a:cubicBezTo>
                <a:cubicBezTo>
                  <a:pt x="14" y="1"/>
                  <a:pt x="14" y="1"/>
                  <a:pt x="14" y="1"/>
                </a:cubicBezTo>
                <a:cubicBezTo>
                  <a:pt x="14" y="1"/>
                  <a:pt x="14" y="1"/>
                  <a:pt x="14" y="1"/>
                </a:cubicBezTo>
                <a:cubicBezTo>
                  <a:pt x="13" y="0"/>
                  <a:pt x="13" y="0"/>
                  <a:pt x="13" y="0"/>
                </a:cubicBezTo>
                <a:cubicBezTo>
                  <a:pt x="12" y="2"/>
                  <a:pt x="12" y="2"/>
                  <a:pt x="12" y="2"/>
                </a:cubicBezTo>
                <a:cubicBezTo>
                  <a:pt x="12" y="5"/>
                  <a:pt x="12" y="5"/>
                  <a:pt x="12" y="5"/>
                </a:cubicBezTo>
                <a:cubicBezTo>
                  <a:pt x="8" y="5"/>
                  <a:pt x="8" y="5"/>
                  <a:pt x="8" y="5"/>
                </a:cubicBezTo>
                <a:cubicBezTo>
                  <a:pt x="6" y="1"/>
                  <a:pt x="6" y="1"/>
                  <a:pt x="6" y="1"/>
                </a:cubicBezTo>
                <a:cubicBezTo>
                  <a:pt x="1" y="1"/>
                  <a:pt x="1" y="1"/>
                  <a:pt x="1" y="1"/>
                </a:cubicBezTo>
                <a:cubicBezTo>
                  <a:pt x="2" y="8"/>
                  <a:pt x="2" y="8"/>
                  <a:pt x="2" y="8"/>
                </a:cubicBezTo>
                <a:cubicBezTo>
                  <a:pt x="0" y="11"/>
                  <a:pt x="0" y="11"/>
                  <a:pt x="0" y="11"/>
                </a:cubicBezTo>
                <a:cubicBezTo>
                  <a:pt x="2" y="19"/>
                  <a:pt x="2" y="19"/>
                  <a:pt x="2" y="19"/>
                </a:cubicBezTo>
                <a:cubicBezTo>
                  <a:pt x="4" y="24"/>
                  <a:pt x="4" y="24"/>
                  <a:pt x="4" y="24"/>
                </a:cubicBezTo>
                <a:cubicBezTo>
                  <a:pt x="4" y="24"/>
                  <a:pt x="8" y="26"/>
                  <a:pt x="9" y="26"/>
                </a:cubicBezTo>
                <a:cubicBezTo>
                  <a:pt x="9" y="26"/>
                  <a:pt x="14" y="27"/>
                  <a:pt x="14" y="27"/>
                </a:cubicBezTo>
                <a:cubicBezTo>
                  <a:pt x="15" y="29"/>
                  <a:pt x="15" y="29"/>
                  <a:pt x="15" y="29"/>
                </a:cubicBezTo>
                <a:cubicBezTo>
                  <a:pt x="17" y="34"/>
                  <a:pt x="17" y="34"/>
                  <a:pt x="17" y="34"/>
                </a:cubicBezTo>
                <a:cubicBezTo>
                  <a:pt x="22" y="33"/>
                  <a:pt x="22" y="33"/>
                  <a:pt x="22" y="33"/>
                </a:cubicBezTo>
                <a:cubicBezTo>
                  <a:pt x="30" y="32"/>
                  <a:pt x="30" y="32"/>
                  <a:pt x="30" y="32"/>
                </a:cubicBezTo>
                <a:cubicBezTo>
                  <a:pt x="33" y="31"/>
                  <a:pt x="33" y="31"/>
                  <a:pt x="33" y="31"/>
                </a:cubicBezTo>
                <a:cubicBezTo>
                  <a:pt x="31" y="28"/>
                  <a:pt x="31" y="28"/>
                  <a:pt x="31" y="28"/>
                </a:cubicBezTo>
                <a:cubicBezTo>
                  <a:pt x="30" y="19"/>
                  <a:pt x="30" y="19"/>
                  <a:pt x="30" y="19"/>
                </a:cubicBezTo>
                <a:cubicBezTo>
                  <a:pt x="30" y="19"/>
                  <a:pt x="28" y="15"/>
                  <a:pt x="28" y="14"/>
                </a:cubicBezTo>
                <a:cubicBezTo>
                  <a:pt x="28" y="13"/>
                  <a:pt x="29" y="12"/>
                  <a:pt x="30" y="12"/>
                </a:cubicBezTo>
                <a:cubicBezTo>
                  <a:pt x="25" y="9"/>
                  <a:pt x="25" y="9"/>
                  <a:pt x="25" y="9"/>
                </a:cubicBezTo>
                <a:lnTo>
                  <a:pt x="25" y="6"/>
                </a:lnTo>
                <a:close/>
              </a:path>
            </a:pathLst>
          </a:custGeom>
          <a:solidFill>
            <a:schemeClr val="tx1">
              <a:lumMod val="40000"/>
              <a:lumOff val="60000"/>
            </a:schemeClr>
          </a:solidFill>
          <a:ln w="9525">
            <a:solidFill>
              <a:schemeClr val="bg2"/>
            </a:solidFill>
            <a:round/>
            <a:headEnd/>
            <a:tailEnd/>
          </a:ln>
        </p:spPr>
        <p:txBody>
          <a:bodyPr/>
          <a:lstStyle/>
          <a:p>
            <a:endParaRPr lang="en-GB"/>
          </a:p>
        </p:txBody>
      </p:sp>
      <p:sp>
        <p:nvSpPr>
          <p:cNvPr id="44" name="Freeform 376"/>
          <p:cNvSpPr>
            <a:spLocks/>
          </p:cNvSpPr>
          <p:nvPr/>
        </p:nvSpPr>
        <p:spPr bwMode="auto">
          <a:xfrm>
            <a:off x="3915664" y="4181209"/>
            <a:ext cx="674965" cy="675451"/>
          </a:xfrm>
          <a:custGeom>
            <a:avLst/>
            <a:gdLst>
              <a:gd name="T0" fmla="*/ 2147483647 w 38"/>
              <a:gd name="T1" fmla="*/ 2147483647 h 38"/>
              <a:gd name="T2" fmla="*/ 2147483647 w 38"/>
              <a:gd name="T3" fmla="*/ 2147483647 h 38"/>
              <a:gd name="T4" fmla="*/ 2147483647 w 38"/>
              <a:gd name="T5" fmla="*/ 2147483647 h 38"/>
              <a:gd name="T6" fmla="*/ 2147483647 w 38"/>
              <a:gd name="T7" fmla="*/ 2147483647 h 38"/>
              <a:gd name="T8" fmla="*/ 2147483647 w 38"/>
              <a:gd name="T9" fmla="*/ 2147483647 h 38"/>
              <a:gd name="T10" fmla="*/ 2147483647 w 38"/>
              <a:gd name="T11" fmla="*/ 2147483647 h 38"/>
              <a:gd name="T12" fmla="*/ 2147483647 w 38"/>
              <a:gd name="T13" fmla="*/ 2147483647 h 38"/>
              <a:gd name="T14" fmla="*/ 2147483647 w 38"/>
              <a:gd name="T15" fmla="*/ 2147483647 h 38"/>
              <a:gd name="T16" fmla="*/ 2147483647 w 38"/>
              <a:gd name="T17" fmla="*/ 2147483647 h 38"/>
              <a:gd name="T18" fmla="*/ 2147483647 w 38"/>
              <a:gd name="T19" fmla="*/ 2147483647 h 38"/>
              <a:gd name="T20" fmla="*/ 2147483647 w 38"/>
              <a:gd name="T21" fmla="*/ 2147483647 h 38"/>
              <a:gd name="T22" fmla="*/ 2147483647 w 38"/>
              <a:gd name="T23" fmla="*/ 2147483647 h 38"/>
              <a:gd name="T24" fmla="*/ 2147483647 w 38"/>
              <a:gd name="T25" fmla="*/ 2147483647 h 38"/>
              <a:gd name="T26" fmla="*/ 2147483647 w 38"/>
              <a:gd name="T27" fmla="*/ 2147483647 h 38"/>
              <a:gd name="T28" fmla="*/ 2147483647 w 38"/>
              <a:gd name="T29" fmla="*/ 2147483647 h 38"/>
              <a:gd name="T30" fmla="*/ 2147483647 w 38"/>
              <a:gd name="T31" fmla="*/ 2147483647 h 38"/>
              <a:gd name="T32" fmla="*/ 2147483647 w 38"/>
              <a:gd name="T33" fmla="*/ 0 h 38"/>
              <a:gd name="T34" fmla="*/ 2147483647 w 38"/>
              <a:gd name="T35" fmla="*/ 0 h 38"/>
              <a:gd name="T36" fmla="*/ 2147483647 w 38"/>
              <a:gd name="T37" fmla="*/ 2147483647 h 38"/>
              <a:gd name="T38" fmla="*/ 2147483647 w 38"/>
              <a:gd name="T39" fmla="*/ 2147483647 h 38"/>
              <a:gd name="T40" fmla="*/ 2147483647 w 38"/>
              <a:gd name="T41" fmla="*/ 2147483647 h 38"/>
              <a:gd name="T42" fmla="*/ 0 w 38"/>
              <a:gd name="T43" fmla="*/ 2147483647 h 38"/>
              <a:gd name="T44" fmla="*/ 0 w 38"/>
              <a:gd name="T45" fmla="*/ 2147483647 h 38"/>
              <a:gd name="T46" fmla="*/ 2147483647 w 38"/>
              <a:gd name="T47" fmla="*/ 2147483647 h 38"/>
              <a:gd name="T48" fmla="*/ 2147483647 w 38"/>
              <a:gd name="T49" fmla="*/ 2147483647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8" h="38">
                <a:moveTo>
                  <a:pt x="4" y="37"/>
                </a:moveTo>
                <a:cubicBezTo>
                  <a:pt x="18" y="37"/>
                  <a:pt x="18" y="37"/>
                  <a:pt x="18" y="37"/>
                </a:cubicBezTo>
                <a:cubicBezTo>
                  <a:pt x="20" y="38"/>
                  <a:pt x="20" y="38"/>
                  <a:pt x="20" y="38"/>
                </a:cubicBezTo>
                <a:cubicBezTo>
                  <a:pt x="28" y="38"/>
                  <a:pt x="28" y="38"/>
                  <a:pt x="28" y="38"/>
                </a:cubicBezTo>
                <a:cubicBezTo>
                  <a:pt x="34" y="37"/>
                  <a:pt x="34" y="37"/>
                  <a:pt x="34" y="37"/>
                </a:cubicBezTo>
                <a:cubicBezTo>
                  <a:pt x="32" y="33"/>
                  <a:pt x="32" y="33"/>
                  <a:pt x="32" y="33"/>
                </a:cubicBezTo>
                <a:cubicBezTo>
                  <a:pt x="32" y="22"/>
                  <a:pt x="32" y="22"/>
                  <a:pt x="32" y="22"/>
                </a:cubicBezTo>
                <a:cubicBezTo>
                  <a:pt x="38" y="21"/>
                  <a:pt x="38" y="21"/>
                  <a:pt x="38" y="21"/>
                </a:cubicBezTo>
                <a:cubicBezTo>
                  <a:pt x="38" y="17"/>
                  <a:pt x="38" y="17"/>
                  <a:pt x="38" y="17"/>
                </a:cubicBezTo>
                <a:cubicBezTo>
                  <a:pt x="37" y="17"/>
                  <a:pt x="37" y="17"/>
                  <a:pt x="37" y="17"/>
                </a:cubicBezTo>
                <a:cubicBezTo>
                  <a:pt x="38" y="17"/>
                  <a:pt x="38" y="17"/>
                  <a:pt x="38" y="17"/>
                </a:cubicBezTo>
                <a:cubicBezTo>
                  <a:pt x="32" y="16"/>
                  <a:pt x="32" y="16"/>
                  <a:pt x="32" y="16"/>
                </a:cubicBezTo>
                <a:cubicBezTo>
                  <a:pt x="30" y="4"/>
                  <a:pt x="30" y="4"/>
                  <a:pt x="30" y="4"/>
                </a:cubicBezTo>
                <a:cubicBezTo>
                  <a:pt x="30" y="4"/>
                  <a:pt x="25" y="4"/>
                  <a:pt x="24" y="4"/>
                </a:cubicBezTo>
                <a:cubicBezTo>
                  <a:pt x="24" y="4"/>
                  <a:pt x="22" y="6"/>
                  <a:pt x="21" y="6"/>
                </a:cubicBezTo>
                <a:cubicBezTo>
                  <a:pt x="20" y="7"/>
                  <a:pt x="19" y="6"/>
                  <a:pt x="18" y="6"/>
                </a:cubicBezTo>
                <a:cubicBezTo>
                  <a:pt x="17" y="6"/>
                  <a:pt x="13" y="0"/>
                  <a:pt x="12" y="0"/>
                </a:cubicBezTo>
                <a:cubicBezTo>
                  <a:pt x="11" y="0"/>
                  <a:pt x="4" y="0"/>
                  <a:pt x="4" y="0"/>
                </a:cubicBezTo>
                <a:cubicBezTo>
                  <a:pt x="1" y="2"/>
                  <a:pt x="1" y="2"/>
                  <a:pt x="1" y="2"/>
                </a:cubicBezTo>
                <a:cubicBezTo>
                  <a:pt x="3" y="15"/>
                  <a:pt x="3" y="15"/>
                  <a:pt x="3" y="15"/>
                </a:cubicBezTo>
                <a:cubicBezTo>
                  <a:pt x="4" y="21"/>
                  <a:pt x="4" y="21"/>
                  <a:pt x="4" y="21"/>
                </a:cubicBezTo>
                <a:cubicBezTo>
                  <a:pt x="0" y="28"/>
                  <a:pt x="0" y="28"/>
                  <a:pt x="0" y="28"/>
                </a:cubicBezTo>
                <a:cubicBezTo>
                  <a:pt x="0" y="36"/>
                  <a:pt x="0" y="36"/>
                  <a:pt x="0" y="36"/>
                </a:cubicBezTo>
                <a:cubicBezTo>
                  <a:pt x="2" y="35"/>
                  <a:pt x="2" y="35"/>
                  <a:pt x="2" y="35"/>
                </a:cubicBezTo>
                <a:lnTo>
                  <a:pt x="4" y="37"/>
                </a:lnTo>
                <a:close/>
              </a:path>
            </a:pathLst>
          </a:custGeom>
          <a:solidFill>
            <a:srgbClr val="FFFF00"/>
          </a:solidFill>
          <a:ln w="9525">
            <a:solidFill>
              <a:schemeClr val="bg2"/>
            </a:solidFill>
            <a:round/>
            <a:headEnd/>
            <a:tailEnd/>
          </a:ln>
        </p:spPr>
        <p:txBody>
          <a:bodyPr/>
          <a:lstStyle/>
          <a:p>
            <a:endParaRPr lang="en-GB"/>
          </a:p>
        </p:txBody>
      </p:sp>
      <p:sp>
        <p:nvSpPr>
          <p:cNvPr id="45" name="Freeform 377"/>
          <p:cNvSpPr>
            <a:spLocks/>
          </p:cNvSpPr>
          <p:nvPr/>
        </p:nvSpPr>
        <p:spPr bwMode="auto">
          <a:xfrm>
            <a:off x="3915664" y="3545281"/>
            <a:ext cx="1048349" cy="1041918"/>
          </a:xfrm>
          <a:custGeom>
            <a:avLst/>
            <a:gdLst>
              <a:gd name="T0" fmla="*/ 2147483647 w 59"/>
              <a:gd name="T1" fmla="*/ 2147483647 h 59"/>
              <a:gd name="T2" fmla="*/ 2147483647 w 59"/>
              <a:gd name="T3" fmla="*/ 2147483647 h 59"/>
              <a:gd name="T4" fmla="*/ 2147483647 w 59"/>
              <a:gd name="T5" fmla="*/ 2147483647 h 59"/>
              <a:gd name="T6" fmla="*/ 2147483647 w 59"/>
              <a:gd name="T7" fmla="*/ 2147483647 h 59"/>
              <a:gd name="T8" fmla="*/ 2147483647 w 59"/>
              <a:gd name="T9" fmla="*/ 2147483647 h 59"/>
              <a:gd name="T10" fmla="*/ 2147483647 w 59"/>
              <a:gd name="T11" fmla="*/ 2147483647 h 59"/>
              <a:gd name="T12" fmla="*/ 0 w 59"/>
              <a:gd name="T13" fmla="*/ 2147483647 h 59"/>
              <a:gd name="T14" fmla="*/ 2147483647 w 59"/>
              <a:gd name="T15" fmla="*/ 2147483647 h 59"/>
              <a:gd name="T16" fmla="*/ 2147483647 w 59"/>
              <a:gd name="T17" fmla="*/ 2147483647 h 59"/>
              <a:gd name="T18" fmla="*/ 2147483647 w 59"/>
              <a:gd name="T19" fmla="*/ 2147483647 h 59"/>
              <a:gd name="T20" fmla="*/ 2147483647 w 59"/>
              <a:gd name="T21" fmla="*/ 2147483647 h 59"/>
              <a:gd name="T22" fmla="*/ 2147483647 w 59"/>
              <a:gd name="T23" fmla="*/ 2147483647 h 59"/>
              <a:gd name="T24" fmla="*/ 2147483647 w 59"/>
              <a:gd name="T25" fmla="*/ 2147483647 h 59"/>
              <a:gd name="T26" fmla="*/ 2147483647 w 59"/>
              <a:gd name="T27" fmla="*/ 2147483647 h 59"/>
              <a:gd name="T28" fmla="*/ 2147483647 w 59"/>
              <a:gd name="T29" fmla="*/ 2147483647 h 59"/>
              <a:gd name="T30" fmla="*/ 2147483647 w 59"/>
              <a:gd name="T31" fmla="*/ 2147483647 h 59"/>
              <a:gd name="T32" fmla="*/ 2147483647 w 59"/>
              <a:gd name="T33" fmla="*/ 2147483647 h 59"/>
              <a:gd name="T34" fmla="*/ 2147483647 w 59"/>
              <a:gd name="T35" fmla="*/ 2147483647 h 59"/>
              <a:gd name="T36" fmla="*/ 2147483647 w 59"/>
              <a:gd name="T37" fmla="*/ 2147483647 h 59"/>
              <a:gd name="T38" fmla="*/ 2147483647 w 59"/>
              <a:gd name="T39" fmla="*/ 2147483647 h 59"/>
              <a:gd name="T40" fmla="*/ 2147483647 w 59"/>
              <a:gd name="T41" fmla="*/ 2147483647 h 59"/>
              <a:gd name="T42" fmla="*/ 2147483647 w 59"/>
              <a:gd name="T43" fmla="*/ 2147483647 h 59"/>
              <a:gd name="T44" fmla="*/ 2147483647 w 59"/>
              <a:gd name="T45" fmla="*/ 2147483647 h 59"/>
              <a:gd name="T46" fmla="*/ 2147483647 w 59"/>
              <a:gd name="T47" fmla="*/ 2147483647 h 59"/>
              <a:gd name="T48" fmla="*/ 2147483647 w 59"/>
              <a:gd name="T49" fmla="*/ 2147483647 h 59"/>
              <a:gd name="T50" fmla="*/ 2147483647 w 59"/>
              <a:gd name="T51" fmla="*/ 2147483647 h 59"/>
              <a:gd name="T52" fmla="*/ 2147483647 w 59"/>
              <a:gd name="T53" fmla="*/ 2147483647 h 59"/>
              <a:gd name="T54" fmla="*/ 2147483647 w 59"/>
              <a:gd name="T55" fmla="*/ 2147483647 h 59"/>
              <a:gd name="T56" fmla="*/ 2147483647 w 59"/>
              <a:gd name="T57" fmla="*/ 2147483647 h 59"/>
              <a:gd name="T58" fmla="*/ 2147483647 w 59"/>
              <a:gd name="T59" fmla="*/ 2147483647 h 59"/>
              <a:gd name="T60" fmla="*/ 2147483647 w 59"/>
              <a:gd name="T61" fmla="*/ 2147483647 h 59"/>
              <a:gd name="T62" fmla="*/ 2147483647 w 59"/>
              <a:gd name="T63" fmla="*/ 2147483647 h 59"/>
              <a:gd name="T64" fmla="*/ 2147483647 w 59"/>
              <a:gd name="T65" fmla="*/ 2147483647 h 59"/>
              <a:gd name="T66" fmla="*/ 2147483647 w 59"/>
              <a:gd name="T67" fmla="*/ 2147483647 h 59"/>
              <a:gd name="T68" fmla="*/ 2147483647 w 59"/>
              <a:gd name="T69" fmla="*/ 0 h 59"/>
              <a:gd name="T70" fmla="*/ 2147483647 w 59"/>
              <a:gd name="T71" fmla="*/ 2147483647 h 59"/>
              <a:gd name="T72" fmla="*/ 2147483647 w 59"/>
              <a:gd name="T73" fmla="*/ 2147483647 h 59"/>
              <a:gd name="T74" fmla="*/ 2147483647 w 59"/>
              <a:gd name="T75" fmla="*/ 2147483647 h 59"/>
              <a:gd name="T76" fmla="*/ 2147483647 w 59"/>
              <a:gd name="T77" fmla="*/ 2147483647 h 59"/>
              <a:gd name="T78" fmla="*/ 2147483647 w 59"/>
              <a:gd name="T79" fmla="*/ 2147483647 h 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9" h="59">
                <a:moveTo>
                  <a:pt x="21" y="6"/>
                </a:moveTo>
                <a:cubicBezTo>
                  <a:pt x="18" y="18"/>
                  <a:pt x="18" y="18"/>
                  <a:pt x="18" y="18"/>
                </a:cubicBezTo>
                <a:cubicBezTo>
                  <a:pt x="15" y="21"/>
                  <a:pt x="15" y="21"/>
                  <a:pt x="15" y="21"/>
                </a:cubicBezTo>
                <a:cubicBezTo>
                  <a:pt x="11" y="29"/>
                  <a:pt x="11" y="29"/>
                  <a:pt x="11" y="29"/>
                </a:cubicBezTo>
                <a:cubicBezTo>
                  <a:pt x="7" y="32"/>
                  <a:pt x="7" y="32"/>
                  <a:pt x="7" y="32"/>
                </a:cubicBezTo>
                <a:cubicBezTo>
                  <a:pt x="3" y="32"/>
                  <a:pt x="3" y="32"/>
                  <a:pt x="3" y="32"/>
                </a:cubicBezTo>
                <a:cubicBezTo>
                  <a:pt x="0" y="35"/>
                  <a:pt x="0" y="35"/>
                  <a:pt x="0" y="35"/>
                </a:cubicBezTo>
                <a:cubicBezTo>
                  <a:pt x="1" y="38"/>
                  <a:pt x="1" y="38"/>
                  <a:pt x="1" y="38"/>
                </a:cubicBezTo>
                <a:cubicBezTo>
                  <a:pt x="1" y="38"/>
                  <a:pt x="1" y="38"/>
                  <a:pt x="1" y="38"/>
                </a:cubicBezTo>
                <a:cubicBezTo>
                  <a:pt x="4" y="36"/>
                  <a:pt x="4" y="36"/>
                  <a:pt x="4" y="36"/>
                </a:cubicBezTo>
                <a:cubicBezTo>
                  <a:pt x="4" y="36"/>
                  <a:pt x="11" y="36"/>
                  <a:pt x="12" y="36"/>
                </a:cubicBezTo>
                <a:cubicBezTo>
                  <a:pt x="13" y="36"/>
                  <a:pt x="17" y="42"/>
                  <a:pt x="18" y="42"/>
                </a:cubicBezTo>
                <a:cubicBezTo>
                  <a:pt x="19" y="42"/>
                  <a:pt x="20" y="43"/>
                  <a:pt x="21" y="42"/>
                </a:cubicBezTo>
                <a:cubicBezTo>
                  <a:pt x="22" y="42"/>
                  <a:pt x="24" y="40"/>
                  <a:pt x="24" y="40"/>
                </a:cubicBezTo>
                <a:cubicBezTo>
                  <a:pt x="25" y="40"/>
                  <a:pt x="30" y="40"/>
                  <a:pt x="30" y="40"/>
                </a:cubicBezTo>
                <a:cubicBezTo>
                  <a:pt x="32" y="52"/>
                  <a:pt x="32" y="52"/>
                  <a:pt x="32" y="52"/>
                </a:cubicBezTo>
                <a:cubicBezTo>
                  <a:pt x="38" y="53"/>
                  <a:pt x="38" y="53"/>
                  <a:pt x="38" y="53"/>
                </a:cubicBezTo>
                <a:cubicBezTo>
                  <a:pt x="43" y="53"/>
                  <a:pt x="43" y="53"/>
                  <a:pt x="43" y="53"/>
                </a:cubicBezTo>
                <a:cubicBezTo>
                  <a:pt x="49" y="56"/>
                  <a:pt x="49" y="56"/>
                  <a:pt x="49" y="56"/>
                </a:cubicBezTo>
                <a:cubicBezTo>
                  <a:pt x="55" y="59"/>
                  <a:pt x="55" y="59"/>
                  <a:pt x="55" y="59"/>
                </a:cubicBezTo>
                <a:cubicBezTo>
                  <a:pt x="55" y="57"/>
                  <a:pt x="55" y="57"/>
                  <a:pt x="55" y="57"/>
                </a:cubicBezTo>
                <a:cubicBezTo>
                  <a:pt x="52" y="53"/>
                  <a:pt x="52" y="53"/>
                  <a:pt x="52" y="53"/>
                </a:cubicBezTo>
                <a:cubicBezTo>
                  <a:pt x="53" y="50"/>
                  <a:pt x="53" y="50"/>
                  <a:pt x="53" y="50"/>
                </a:cubicBezTo>
                <a:cubicBezTo>
                  <a:pt x="54" y="44"/>
                  <a:pt x="54" y="44"/>
                  <a:pt x="54" y="44"/>
                </a:cubicBezTo>
                <a:cubicBezTo>
                  <a:pt x="57" y="43"/>
                  <a:pt x="57" y="43"/>
                  <a:pt x="57" y="43"/>
                </a:cubicBezTo>
                <a:cubicBezTo>
                  <a:pt x="55" y="37"/>
                  <a:pt x="55" y="37"/>
                  <a:pt x="55" y="37"/>
                </a:cubicBezTo>
                <a:cubicBezTo>
                  <a:pt x="54" y="31"/>
                  <a:pt x="54" y="31"/>
                  <a:pt x="54" y="31"/>
                </a:cubicBezTo>
                <a:cubicBezTo>
                  <a:pt x="53" y="25"/>
                  <a:pt x="53" y="25"/>
                  <a:pt x="53" y="25"/>
                </a:cubicBezTo>
                <a:cubicBezTo>
                  <a:pt x="55" y="18"/>
                  <a:pt x="55" y="18"/>
                  <a:pt x="55" y="18"/>
                </a:cubicBezTo>
                <a:cubicBezTo>
                  <a:pt x="59" y="11"/>
                  <a:pt x="59" y="11"/>
                  <a:pt x="59" y="11"/>
                </a:cubicBezTo>
                <a:cubicBezTo>
                  <a:pt x="59" y="10"/>
                  <a:pt x="59" y="10"/>
                  <a:pt x="59" y="10"/>
                </a:cubicBezTo>
                <a:cubicBezTo>
                  <a:pt x="59" y="5"/>
                  <a:pt x="59" y="5"/>
                  <a:pt x="59" y="5"/>
                </a:cubicBezTo>
                <a:cubicBezTo>
                  <a:pt x="56" y="3"/>
                  <a:pt x="56" y="3"/>
                  <a:pt x="56" y="3"/>
                </a:cubicBezTo>
                <a:cubicBezTo>
                  <a:pt x="51" y="3"/>
                  <a:pt x="51" y="3"/>
                  <a:pt x="51" y="3"/>
                </a:cubicBezTo>
                <a:cubicBezTo>
                  <a:pt x="49" y="0"/>
                  <a:pt x="49" y="0"/>
                  <a:pt x="49" y="0"/>
                </a:cubicBezTo>
                <a:cubicBezTo>
                  <a:pt x="41" y="1"/>
                  <a:pt x="41" y="1"/>
                  <a:pt x="41" y="1"/>
                </a:cubicBezTo>
                <a:cubicBezTo>
                  <a:pt x="32" y="3"/>
                  <a:pt x="32" y="3"/>
                  <a:pt x="32" y="3"/>
                </a:cubicBezTo>
                <a:cubicBezTo>
                  <a:pt x="27" y="1"/>
                  <a:pt x="27" y="1"/>
                  <a:pt x="27" y="1"/>
                </a:cubicBezTo>
                <a:cubicBezTo>
                  <a:pt x="21" y="2"/>
                  <a:pt x="21" y="2"/>
                  <a:pt x="21" y="2"/>
                </a:cubicBezTo>
                <a:cubicBezTo>
                  <a:pt x="21" y="6"/>
                  <a:pt x="21" y="6"/>
                  <a:pt x="21" y="6"/>
                </a:cubicBezTo>
              </a:path>
            </a:pathLst>
          </a:custGeom>
          <a:solidFill>
            <a:srgbClr val="FFFF00"/>
          </a:solidFill>
          <a:ln w="9525">
            <a:solidFill>
              <a:schemeClr val="bg2"/>
            </a:solidFill>
            <a:round/>
            <a:headEnd/>
            <a:tailEnd/>
          </a:ln>
        </p:spPr>
        <p:txBody>
          <a:bodyPr/>
          <a:lstStyle/>
          <a:p>
            <a:endParaRPr lang="en-GB"/>
          </a:p>
        </p:txBody>
      </p:sp>
      <p:sp>
        <p:nvSpPr>
          <p:cNvPr id="46" name="Freeform 378"/>
          <p:cNvSpPr>
            <a:spLocks/>
          </p:cNvSpPr>
          <p:nvPr/>
        </p:nvSpPr>
        <p:spPr bwMode="auto">
          <a:xfrm>
            <a:off x="5086081" y="2837494"/>
            <a:ext cx="836524" cy="801200"/>
          </a:xfrm>
          <a:custGeom>
            <a:avLst/>
            <a:gdLst>
              <a:gd name="T0" fmla="*/ 2147483647 w 47"/>
              <a:gd name="T1" fmla="*/ 2147483647 h 45"/>
              <a:gd name="T2" fmla="*/ 2147483647 w 47"/>
              <a:gd name="T3" fmla="*/ 2147483647 h 45"/>
              <a:gd name="T4" fmla="*/ 2147483647 w 47"/>
              <a:gd name="T5" fmla="*/ 2147483647 h 45"/>
              <a:gd name="T6" fmla="*/ 2147483647 w 47"/>
              <a:gd name="T7" fmla="*/ 2147483647 h 45"/>
              <a:gd name="T8" fmla="*/ 2147483647 w 47"/>
              <a:gd name="T9" fmla="*/ 2147483647 h 45"/>
              <a:gd name="T10" fmla="*/ 2147483647 w 47"/>
              <a:gd name="T11" fmla="*/ 2147483647 h 45"/>
              <a:gd name="T12" fmla="*/ 2147483647 w 47"/>
              <a:gd name="T13" fmla="*/ 2147483647 h 45"/>
              <a:gd name="T14" fmla="*/ 2147483647 w 47"/>
              <a:gd name="T15" fmla="*/ 2147483647 h 45"/>
              <a:gd name="T16" fmla="*/ 2147483647 w 47"/>
              <a:gd name="T17" fmla="*/ 2147483647 h 45"/>
              <a:gd name="T18" fmla="*/ 2147483647 w 47"/>
              <a:gd name="T19" fmla="*/ 2147483647 h 45"/>
              <a:gd name="T20" fmla="*/ 2147483647 w 47"/>
              <a:gd name="T21" fmla="*/ 2147483647 h 45"/>
              <a:gd name="T22" fmla="*/ 2147483647 w 47"/>
              <a:gd name="T23" fmla="*/ 2147483647 h 45"/>
              <a:gd name="T24" fmla="*/ 2147483647 w 47"/>
              <a:gd name="T25" fmla="*/ 2147483647 h 45"/>
              <a:gd name="T26" fmla="*/ 2147483647 w 47"/>
              <a:gd name="T27" fmla="*/ 2147483647 h 45"/>
              <a:gd name="T28" fmla="*/ 2147483647 w 47"/>
              <a:gd name="T29" fmla="*/ 0 h 45"/>
              <a:gd name="T30" fmla="*/ 2147483647 w 47"/>
              <a:gd name="T31" fmla="*/ 0 h 45"/>
              <a:gd name="T32" fmla="*/ 2147483647 w 47"/>
              <a:gd name="T33" fmla="*/ 2147483647 h 45"/>
              <a:gd name="T34" fmla="*/ 2147483647 w 47"/>
              <a:gd name="T35" fmla="*/ 2147483647 h 45"/>
              <a:gd name="T36" fmla="*/ 2147483647 w 47"/>
              <a:gd name="T37" fmla="*/ 2147483647 h 45"/>
              <a:gd name="T38" fmla="*/ 2147483647 w 47"/>
              <a:gd name="T39" fmla="*/ 2147483647 h 45"/>
              <a:gd name="T40" fmla="*/ 2147483647 w 47"/>
              <a:gd name="T41" fmla="*/ 2147483647 h 45"/>
              <a:gd name="T42" fmla="*/ 2147483647 w 47"/>
              <a:gd name="T43" fmla="*/ 2147483647 h 45"/>
              <a:gd name="T44" fmla="*/ 2147483647 w 47"/>
              <a:gd name="T45" fmla="*/ 2147483647 h 45"/>
              <a:gd name="T46" fmla="*/ 0 w 47"/>
              <a:gd name="T47" fmla="*/ 2147483647 h 45"/>
              <a:gd name="T48" fmla="*/ 2147483647 w 47"/>
              <a:gd name="T49" fmla="*/ 2147483647 h 45"/>
              <a:gd name="T50" fmla="*/ 2147483647 w 47"/>
              <a:gd name="T51" fmla="*/ 2147483647 h 45"/>
              <a:gd name="T52" fmla="*/ 2147483647 w 47"/>
              <a:gd name="T53" fmla="*/ 2147483647 h 45"/>
              <a:gd name="T54" fmla="*/ 2147483647 w 47"/>
              <a:gd name="T55" fmla="*/ 2147483647 h 45"/>
              <a:gd name="T56" fmla="*/ 2147483647 w 47"/>
              <a:gd name="T57" fmla="*/ 2147483647 h 45"/>
              <a:gd name="T58" fmla="*/ 2147483647 w 47"/>
              <a:gd name="T59" fmla="*/ 2147483647 h 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7" h="45">
                <a:moveTo>
                  <a:pt x="22" y="45"/>
                </a:moveTo>
                <a:cubicBezTo>
                  <a:pt x="23" y="45"/>
                  <a:pt x="24" y="44"/>
                  <a:pt x="24" y="44"/>
                </a:cubicBezTo>
                <a:cubicBezTo>
                  <a:pt x="27" y="45"/>
                  <a:pt x="27" y="45"/>
                  <a:pt x="27" y="45"/>
                </a:cubicBezTo>
                <a:cubicBezTo>
                  <a:pt x="29" y="45"/>
                  <a:pt x="29" y="45"/>
                  <a:pt x="29" y="45"/>
                </a:cubicBezTo>
                <a:cubicBezTo>
                  <a:pt x="32" y="43"/>
                  <a:pt x="32" y="43"/>
                  <a:pt x="32" y="43"/>
                </a:cubicBezTo>
                <a:cubicBezTo>
                  <a:pt x="39" y="41"/>
                  <a:pt x="39" y="41"/>
                  <a:pt x="39" y="41"/>
                </a:cubicBezTo>
                <a:cubicBezTo>
                  <a:pt x="47" y="32"/>
                  <a:pt x="47" y="32"/>
                  <a:pt x="47" y="32"/>
                </a:cubicBezTo>
                <a:cubicBezTo>
                  <a:pt x="40" y="31"/>
                  <a:pt x="40" y="31"/>
                  <a:pt x="40" y="31"/>
                </a:cubicBezTo>
                <a:cubicBezTo>
                  <a:pt x="33" y="27"/>
                  <a:pt x="33" y="27"/>
                  <a:pt x="33" y="27"/>
                </a:cubicBezTo>
                <a:cubicBezTo>
                  <a:pt x="31" y="24"/>
                  <a:pt x="31" y="24"/>
                  <a:pt x="31" y="24"/>
                </a:cubicBezTo>
                <a:cubicBezTo>
                  <a:pt x="34" y="22"/>
                  <a:pt x="34" y="22"/>
                  <a:pt x="34" y="22"/>
                </a:cubicBezTo>
                <a:cubicBezTo>
                  <a:pt x="33" y="20"/>
                  <a:pt x="33" y="20"/>
                  <a:pt x="33" y="20"/>
                </a:cubicBezTo>
                <a:cubicBezTo>
                  <a:pt x="25" y="8"/>
                  <a:pt x="25" y="8"/>
                  <a:pt x="25" y="8"/>
                </a:cubicBezTo>
                <a:cubicBezTo>
                  <a:pt x="20" y="6"/>
                  <a:pt x="20" y="6"/>
                  <a:pt x="20" y="6"/>
                </a:cubicBezTo>
                <a:cubicBezTo>
                  <a:pt x="17" y="0"/>
                  <a:pt x="17" y="0"/>
                  <a:pt x="17" y="0"/>
                </a:cubicBezTo>
                <a:cubicBezTo>
                  <a:pt x="17" y="0"/>
                  <a:pt x="17" y="0"/>
                  <a:pt x="17" y="0"/>
                </a:cubicBezTo>
                <a:cubicBezTo>
                  <a:pt x="15" y="1"/>
                  <a:pt x="15" y="1"/>
                  <a:pt x="15" y="1"/>
                </a:cubicBezTo>
                <a:cubicBezTo>
                  <a:pt x="12" y="3"/>
                  <a:pt x="12" y="3"/>
                  <a:pt x="12" y="3"/>
                </a:cubicBezTo>
                <a:cubicBezTo>
                  <a:pt x="11" y="14"/>
                  <a:pt x="11" y="14"/>
                  <a:pt x="11" y="14"/>
                </a:cubicBezTo>
                <a:cubicBezTo>
                  <a:pt x="8" y="20"/>
                  <a:pt x="8" y="20"/>
                  <a:pt x="8" y="20"/>
                </a:cubicBezTo>
                <a:cubicBezTo>
                  <a:pt x="4" y="24"/>
                  <a:pt x="4" y="24"/>
                  <a:pt x="4" y="24"/>
                </a:cubicBezTo>
                <a:cubicBezTo>
                  <a:pt x="3" y="30"/>
                  <a:pt x="3" y="30"/>
                  <a:pt x="3" y="30"/>
                </a:cubicBezTo>
                <a:cubicBezTo>
                  <a:pt x="1" y="30"/>
                  <a:pt x="1" y="30"/>
                  <a:pt x="1" y="30"/>
                </a:cubicBezTo>
                <a:cubicBezTo>
                  <a:pt x="0" y="33"/>
                  <a:pt x="0" y="33"/>
                  <a:pt x="0" y="33"/>
                </a:cubicBezTo>
                <a:cubicBezTo>
                  <a:pt x="4" y="36"/>
                  <a:pt x="4" y="36"/>
                  <a:pt x="4" y="36"/>
                </a:cubicBezTo>
                <a:cubicBezTo>
                  <a:pt x="7" y="39"/>
                  <a:pt x="7" y="39"/>
                  <a:pt x="7" y="39"/>
                </a:cubicBezTo>
                <a:cubicBezTo>
                  <a:pt x="9" y="41"/>
                  <a:pt x="9" y="41"/>
                  <a:pt x="9" y="41"/>
                </a:cubicBezTo>
                <a:cubicBezTo>
                  <a:pt x="9" y="42"/>
                  <a:pt x="9" y="42"/>
                  <a:pt x="9" y="42"/>
                </a:cubicBezTo>
                <a:cubicBezTo>
                  <a:pt x="12" y="43"/>
                  <a:pt x="12" y="43"/>
                  <a:pt x="12" y="43"/>
                </a:cubicBezTo>
                <a:cubicBezTo>
                  <a:pt x="12" y="43"/>
                  <a:pt x="21" y="45"/>
                  <a:pt x="22" y="45"/>
                </a:cubicBezTo>
                <a:close/>
              </a:path>
            </a:pathLst>
          </a:custGeom>
          <a:solidFill>
            <a:schemeClr val="tx1">
              <a:lumMod val="40000"/>
              <a:lumOff val="60000"/>
            </a:schemeClr>
          </a:solidFill>
          <a:ln w="9525">
            <a:solidFill>
              <a:schemeClr val="bg2"/>
            </a:solidFill>
            <a:round/>
            <a:headEnd/>
            <a:tailEnd/>
          </a:ln>
        </p:spPr>
        <p:txBody>
          <a:bodyPr/>
          <a:lstStyle/>
          <a:p>
            <a:endParaRPr lang="en-GB"/>
          </a:p>
        </p:txBody>
      </p:sp>
      <p:sp>
        <p:nvSpPr>
          <p:cNvPr id="47" name="Freeform 379"/>
          <p:cNvSpPr>
            <a:spLocks/>
          </p:cNvSpPr>
          <p:nvPr/>
        </p:nvSpPr>
        <p:spPr bwMode="auto">
          <a:xfrm>
            <a:off x="5139934" y="3581209"/>
            <a:ext cx="463142" cy="531738"/>
          </a:xfrm>
          <a:custGeom>
            <a:avLst/>
            <a:gdLst>
              <a:gd name="T0" fmla="*/ 2147483647 w 26"/>
              <a:gd name="T1" fmla="*/ 2147483647 h 30"/>
              <a:gd name="T2" fmla="*/ 2147483647 w 26"/>
              <a:gd name="T3" fmla="*/ 2147483647 h 30"/>
              <a:gd name="T4" fmla="*/ 2147483647 w 26"/>
              <a:gd name="T5" fmla="*/ 2147483647 h 30"/>
              <a:gd name="T6" fmla="*/ 2147483647 w 26"/>
              <a:gd name="T7" fmla="*/ 2147483647 h 30"/>
              <a:gd name="T8" fmla="*/ 2147483647 w 26"/>
              <a:gd name="T9" fmla="*/ 2147483647 h 30"/>
              <a:gd name="T10" fmla="*/ 2147483647 w 26"/>
              <a:gd name="T11" fmla="*/ 2147483647 h 30"/>
              <a:gd name="T12" fmla="*/ 2147483647 w 26"/>
              <a:gd name="T13" fmla="*/ 2147483647 h 30"/>
              <a:gd name="T14" fmla="*/ 2147483647 w 26"/>
              <a:gd name="T15" fmla="*/ 0 h 30"/>
              <a:gd name="T16" fmla="*/ 2147483647 w 26"/>
              <a:gd name="T17" fmla="*/ 2147483647 h 30"/>
              <a:gd name="T18" fmla="*/ 2147483647 w 26"/>
              <a:gd name="T19" fmla="*/ 2147483647 h 30"/>
              <a:gd name="T20" fmla="*/ 0 w 26"/>
              <a:gd name="T21" fmla="*/ 2147483647 h 30"/>
              <a:gd name="T22" fmla="*/ 2147483647 w 26"/>
              <a:gd name="T23" fmla="*/ 2147483647 h 30"/>
              <a:gd name="T24" fmla="*/ 2147483647 w 26"/>
              <a:gd name="T25" fmla="*/ 2147483647 h 30"/>
              <a:gd name="T26" fmla="*/ 0 w 26"/>
              <a:gd name="T27" fmla="*/ 2147483647 h 30"/>
              <a:gd name="T28" fmla="*/ 2147483647 w 26"/>
              <a:gd name="T29" fmla="*/ 2147483647 h 30"/>
              <a:gd name="T30" fmla="*/ 2147483647 w 26"/>
              <a:gd name="T31" fmla="*/ 2147483647 h 30"/>
              <a:gd name="T32" fmla="*/ 2147483647 w 26"/>
              <a:gd name="T33" fmla="*/ 2147483647 h 30"/>
              <a:gd name="T34" fmla="*/ 2147483647 w 26"/>
              <a:gd name="T35" fmla="*/ 2147483647 h 30"/>
              <a:gd name="T36" fmla="*/ 2147483647 w 26"/>
              <a:gd name="T37" fmla="*/ 2147483647 h 30"/>
              <a:gd name="T38" fmla="*/ 2147483647 w 26"/>
              <a:gd name="T39" fmla="*/ 2147483647 h 30"/>
              <a:gd name="T40" fmla="*/ 2147483647 w 26"/>
              <a:gd name="T41" fmla="*/ 2147483647 h 30"/>
              <a:gd name="T42" fmla="*/ 2147483647 w 26"/>
              <a:gd name="T43" fmla="*/ 2147483647 h 30"/>
              <a:gd name="T44" fmla="*/ 2147483647 w 26"/>
              <a:gd name="T45" fmla="*/ 2147483647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 h="30">
                <a:moveTo>
                  <a:pt x="23" y="7"/>
                </a:moveTo>
                <a:cubicBezTo>
                  <a:pt x="26" y="4"/>
                  <a:pt x="26" y="4"/>
                  <a:pt x="26" y="4"/>
                </a:cubicBezTo>
                <a:cubicBezTo>
                  <a:pt x="26" y="3"/>
                  <a:pt x="26" y="3"/>
                  <a:pt x="26" y="3"/>
                </a:cubicBezTo>
                <a:cubicBezTo>
                  <a:pt x="24" y="3"/>
                  <a:pt x="24" y="3"/>
                  <a:pt x="24" y="3"/>
                </a:cubicBezTo>
                <a:cubicBezTo>
                  <a:pt x="21" y="2"/>
                  <a:pt x="21" y="2"/>
                  <a:pt x="21" y="2"/>
                </a:cubicBezTo>
                <a:cubicBezTo>
                  <a:pt x="21" y="2"/>
                  <a:pt x="20" y="3"/>
                  <a:pt x="19" y="3"/>
                </a:cubicBezTo>
                <a:cubicBezTo>
                  <a:pt x="18" y="3"/>
                  <a:pt x="9" y="1"/>
                  <a:pt x="9" y="1"/>
                </a:cubicBezTo>
                <a:cubicBezTo>
                  <a:pt x="6" y="0"/>
                  <a:pt x="6" y="0"/>
                  <a:pt x="6" y="0"/>
                </a:cubicBezTo>
                <a:cubicBezTo>
                  <a:pt x="6" y="1"/>
                  <a:pt x="6" y="1"/>
                  <a:pt x="6" y="1"/>
                </a:cubicBezTo>
                <a:cubicBezTo>
                  <a:pt x="3" y="1"/>
                  <a:pt x="3" y="1"/>
                  <a:pt x="3" y="1"/>
                </a:cubicBezTo>
                <a:cubicBezTo>
                  <a:pt x="0" y="3"/>
                  <a:pt x="0" y="3"/>
                  <a:pt x="0" y="3"/>
                </a:cubicBezTo>
                <a:cubicBezTo>
                  <a:pt x="2" y="5"/>
                  <a:pt x="2" y="5"/>
                  <a:pt x="2" y="5"/>
                </a:cubicBezTo>
                <a:cubicBezTo>
                  <a:pt x="2" y="9"/>
                  <a:pt x="2" y="9"/>
                  <a:pt x="2" y="9"/>
                </a:cubicBezTo>
                <a:cubicBezTo>
                  <a:pt x="0" y="13"/>
                  <a:pt x="0" y="13"/>
                  <a:pt x="0" y="13"/>
                </a:cubicBezTo>
                <a:cubicBezTo>
                  <a:pt x="1" y="19"/>
                  <a:pt x="1" y="19"/>
                  <a:pt x="1" y="19"/>
                </a:cubicBezTo>
                <a:cubicBezTo>
                  <a:pt x="12" y="24"/>
                  <a:pt x="12" y="24"/>
                  <a:pt x="12" y="24"/>
                </a:cubicBezTo>
                <a:cubicBezTo>
                  <a:pt x="12" y="27"/>
                  <a:pt x="12" y="27"/>
                  <a:pt x="12" y="27"/>
                </a:cubicBezTo>
                <a:cubicBezTo>
                  <a:pt x="17" y="30"/>
                  <a:pt x="17" y="30"/>
                  <a:pt x="17" y="30"/>
                </a:cubicBezTo>
                <a:cubicBezTo>
                  <a:pt x="17" y="29"/>
                  <a:pt x="18" y="29"/>
                  <a:pt x="18" y="29"/>
                </a:cubicBezTo>
                <a:cubicBezTo>
                  <a:pt x="22" y="23"/>
                  <a:pt x="22" y="23"/>
                  <a:pt x="22" y="23"/>
                </a:cubicBezTo>
                <a:cubicBezTo>
                  <a:pt x="25" y="20"/>
                  <a:pt x="25" y="20"/>
                  <a:pt x="25" y="20"/>
                </a:cubicBezTo>
                <a:cubicBezTo>
                  <a:pt x="23" y="17"/>
                  <a:pt x="23" y="17"/>
                  <a:pt x="23" y="17"/>
                </a:cubicBezTo>
                <a:lnTo>
                  <a:pt x="23" y="7"/>
                </a:lnTo>
                <a:close/>
              </a:path>
            </a:pathLst>
          </a:custGeom>
          <a:solidFill>
            <a:schemeClr val="tx1">
              <a:lumMod val="40000"/>
              <a:lumOff val="60000"/>
            </a:schemeClr>
          </a:solidFill>
          <a:ln w="9525">
            <a:solidFill>
              <a:schemeClr val="bg2"/>
            </a:solidFill>
            <a:round/>
            <a:headEnd/>
            <a:tailEnd/>
          </a:ln>
        </p:spPr>
        <p:txBody>
          <a:bodyPr/>
          <a:lstStyle/>
          <a:p>
            <a:endParaRPr lang="en-GB"/>
          </a:p>
        </p:txBody>
      </p:sp>
      <p:sp>
        <p:nvSpPr>
          <p:cNvPr id="48" name="Freeform 380"/>
          <p:cNvSpPr>
            <a:spLocks/>
          </p:cNvSpPr>
          <p:nvPr/>
        </p:nvSpPr>
        <p:spPr bwMode="auto">
          <a:xfrm>
            <a:off x="4640892" y="4730912"/>
            <a:ext cx="427237" cy="405988"/>
          </a:xfrm>
          <a:custGeom>
            <a:avLst/>
            <a:gdLst>
              <a:gd name="T0" fmla="*/ 2147483647 w 24"/>
              <a:gd name="T1" fmla="*/ 2147483647 h 23"/>
              <a:gd name="T2" fmla="*/ 2147483647 w 24"/>
              <a:gd name="T3" fmla="*/ 2147483647 h 23"/>
              <a:gd name="T4" fmla="*/ 2147483647 w 24"/>
              <a:gd name="T5" fmla="*/ 2147483647 h 23"/>
              <a:gd name="T6" fmla="*/ 0 w 24"/>
              <a:gd name="T7" fmla="*/ 2147483647 h 23"/>
              <a:gd name="T8" fmla="*/ 2147483647 w 24"/>
              <a:gd name="T9" fmla="*/ 2147483647 h 23"/>
              <a:gd name="T10" fmla="*/ 2147483647 w 24"/>
              <a:gd name="T11" fmla="*/ 2147483647 h 23"/>
              <a:gd name="T12" fmla="*/ 2147483647 w 24"/>
              <a:gd name="T13" fmla="*/ 2147483647 h 23"/>
              <a:gd name="T14" fmla="*/ 2147483647 w 24"/>
              <a:gd name="T15" fmla="*/ 2147483647 h 23"/>
              <a:gd name="T16" fmla="*/ 2147483647 w 24"/>
              <a:gd name="T17" fmla="*/ 2147483647 h 23"/>
              <a:gd name="T18" fmla="*/ 2147483647 w 24"/>
              <a:gd name="T19" fmla="*/ 2147483647 h 23"/>
              <a:gd name="T20" fmla="*/ 2147483647 w 24"/>
              <a:gd name="T21" fmla="*/ 2147483647 h 23"/>
              <a:gd name="T22" fmla="*/ 2147483647 w 24"/>
              <a:gd name="T23" fmla="*/ 2147483647 h 23"/>
              <a:gd name="T24" fmla="*/ 2147483647 w 24"/>
              <a:gd name="T25" fmla="*/ 2147483647 h 23"/>
              <a:gd name="T26" fmla="*/ 2147483647 w 24"/>
              <a:gd name="T27" fmla="*/ 2147483647 h 23"/>
              <a:gd name="T28" fmla="*/ 2147483647 w 24"/>
              <a:gd name="T29" fmla="*/ 2147483647 h 23"/>
              <a:gd name="T30" fmla="*/ 2147483647 w 24"/>
              <a:gd name="T31" fmla="*/ 0 h 23"/>
              <a:gd name="T32" fmla="*/ 2147483647 w 24"/>
              <a:gd name="T33" fmla="*/ 2147483647 h 23"/>
              <a:gd name="T34" fmla="*/ 2147483647 w 24"/>
              <a:gd name="T35" fmla="*/ 2147483647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 h="23">
                <a:moveTo>
                  <a:pt x="9" y="5"/>
                </a:moveTo>
                <a:cubicBezTo>
                  <a:pt x="9" y="5"/>
                  <a:pt x="6" y="8"/>
                  <a:pt x="6" y="8"/>
                </a:cubicBezTo>
                <a:cubicBezTo>
                  <a:pt x="5" y="8"/>
                  <a:pt x="2" y="7"/>
                  <a:pt x="2" y="7"/>
                </a:cubicBezTo>
                <a:cubicBezTo>
                  <a:pt x="0" y="8"/>
                  <a:pt x="0" y="8"/>
                  <a:pt x="0" y="8"/>
                </a:cubicBezTo>
                <a:cubicBezTo>
                  <a:pt x="1" y="8"/>
                  <a:pt x="1" y="8"/>
                  <a:pt x="1" y="8"/>
                </a:cubicBezTo>
                <a:cubicBezTo>
                  <a:pt x="3" y="12"/>
                  <a:pt x="3" y="12"/>
                  <a:pt x="3" y="12"/>
                </a:cubicBezTo>
                <a:cubicBezTo>
                  <a:pt x="6" y="16"/>
                  <a:pt x="6" y="16"/>
                  <a:pt x="6" y="16"/>
                </a:cubicBezTo>
                <a:cubicBezTo>
                  <a:pt x="8" y="16"/>
                  <a:pt x="8" y="16"/>
                  <a:pt x="8" y="16"/>
                </a:cubicBezTo>
                <a:cubicBezTo>
                  <a:pt x="9" y="20"/>
                  <a:pt x="9" y="20"/>
                  <a:pt x="9" y="20"/>
                </a:cubicBezTo>
                <a:cubicBezTo>
                  <a:pt x="14" y="22"/>
                  <a:pt x="14" y="22"/>
                  <a:pt x="14" y="22"/>
                </a:cubicBezTo>
                <a:cubicBezTo>
                  <a:pt x="20" y="23"/>
                  <a:pt x="20" y="23"/>
                  <a:pt x="20" y="23"/>
                </a:cubicBezTo>
                <a:cubicBezTo>
                  <a:pt x="22" y="20"/>
                  <a:pt x="22" y="20"/>
                  <a:pt x="22" y="20"/>
                </a:cubicBezTo>
                <a:cubicBezTo>
                  <a:pt x="24" y="12"/>
                  <a:pt x="24" y="12"/>
                  <a:pt x="24" y="12"/>
                </a:cubicBezTo>
                <a:cubicBezTo>
                  <a:pt x="24" y="7"/>
                  <a:pt x="24" y="7"/>
                  <a:pt x="24" y="7"/>
                </a:cubicBezTo>
                <a:cubicBezTo>
                  <a:pt x="24" y="3"/>
                  <a:pt x="24" y="3"/>
                  <a:pt x="24" y="3"/>
                </a:cubicBezTo>
                <a:cubicBezTo>
                  <a:pt x="16" y="0"/>
                  <a:pt x="16" y="0"/>
                  <a:pt x="16" y="0"/>
                </a:cubicBezTo>
                <a:cubicBezTo>
                  <a:pt x="13" y="1"/>
                  <a:pt x="13" y="1"/>
                  <a:pt x="13" y="1"/>
                </a:cubicBezTo>
                <a:lnTo>
                  <a:pt x="9" y="5"/>
                </a:lnTo>
                <a:close/>
              </a:path>
            </a:pathLst>
          </a:custGeom>
          <a:solidFill>
            <a:schemeClr val="tx1">
              <a:lumMod val="40000"/>
              <a:lumOff val="60000"/>
            </a:schemeClr>
          </a:solidFill>
          <a:ln w="9525">
            <a:solidFill>
              <a:schemeClr val="bg2"/>
            </a:solidFill>
            <a:round/>
            <a:headEnd/>
            <a:tailEnd/>
          </a:ln>
        </p:spPr>
        <p:txBody>
          <a:bodyPr/>
          <a:lstStyle/>
          <a:p>
            <a:endParaRPr lang="en-GB"/>
          </a:p>
        </p:txBody>
      </p:sp>
      <p:sp>
        <p:nvSpPr>
          <p:cNvPr id="49" name="Freeform 381"/>
          <p:cNvSpPr>
            <a:spLocks/>
          </p:cNvSpPr>
          <p:nvPr/>
        </p:nvSpPr>
        <p:spPr bwMode="auto">
          <a:xfrm>
            <a:off x="4482921" y="3638694"/>
            <a:ext cx="764719" cy="1232337"/>
          </a:xfrm>
          <a:custGeom>
            <a:avLst/>
            <a:gdLst>
              <a:gd name="T0" fmla="*/ 2147483647 w 43"/>
              <a:gd name="T1" fmla="*/ 2147483647 h 70"/>
              <a:gd name="T2" fmla="*/ 2147483647 w 43"/>
              <a:gd name="T3" fmla="*/ 2147483647 h 70"/>
              <a:gd name="T4" fmla="*/ 2147483647 w 43"/>
              <a:gd name="T5" fmla="*/ 2147483647 h 70"/>
              <a:gd name="T6" fmla="*/ 2147483647 w 43"/>
              <a:gd name="T7" fmla="*/ 2147483647 h 70"/>
              <a:gd name="T8" fmla="*/ 2147483647 w 43"/>
              <a:gd name="T9" fmla="*/ 2147483647 h 70"/>
              <a:gd name="T10" fmla="*/ 2147483647 w 43"/>
              <a:gd name="T11" fmla="*/ 2147483647 h 70"/>
              <a:gd name="T12" fmla="*/ 2147483647 w 43"/>
              <a:gd name="T13" fmla="*/ 2147483647 h 70"/>
              <a:gd name="T14" fmla="*/ 2147483647 w 43"/>
              <a:gd name="T15" fmla="*/ 2147483647 h 70"/>
              <a:gd name="T16" fmla="*/ 2147483647 w 43"/>
              <a:gd name="T17" fmla="*/ 2147483647 h 70"/>
              <a:gd name="T18" fmla="*/ 2147483647 w 43"/>
              <a:gd name="T19" fmla="*/ 2147483647 h 70"/>
              <a:gd name="T20" fmla="*/ 2147483647 w 43"/>
              <a:gd name="T21" fmla="*/ 2147483647 h 70"/>
              <a:gd name="T22" fmla="*/ 2147483647 w 43"/>
              <a:gd name="T23" fmla="*/ 2147483647 h 70"/>
              <a:gd name="T24" fmla="*/ 2147483647 w 43"/>
              <a:gd name="T25" fmla="*/ 2147483647 h 70"/>
              <a:gd name="T26" fmla="*/ 2147483647 w 43"/>
              <a:gd name="T27" fmla="*/ 2147483647 h 70"/>
              <a:gd name="T28" fmla="*/ 2147483647 w 43"/>
              <a:gd name="T29" fmla="*/ 2147483647 h 70"/>
              <a:gd name="T30" fmla="*/ 0 w 43"/>
              <a:gd name="T31" fmla="*/ 2147483647 h 70"/>
              <a:gd name="T32" fmla="*/ 0 w 43"/>
              <a:gd name="T33" fmla="*/ 2147483647 h 70"/>
              <a:gd name="T34" fmla="*/ 2147483647 w 43"/>
              <a:gd name="T35" fmla="*/ 2147483647 h 70"/>
              <a:gd name="T36" fmla="*/ 2147483647 w 43"/>
              <a:gd name="T37" fmla="*/ 2147483647 h 70"/>
              <a:gd name="T38" fmla="*/ 2147483647 w 43"/>
              <a:gd name="T39" fmla="*/ 2147483647 h 70"/>
              <a:gd name="T40" fmla="*/ 2147483647 w 43"/>
              <a:gd name="T41" fmla="*/ 2147483647 h 70"/>
              <a:gd name="T42" fmla="*/ 2147483647 w 43"/>
              <a:gd name="T43" fmla="*/ 2147483647 h 70"/>
              <a:gd name="T44" fmla="*/ 2147483647 w 43"/>
              <a:gd name="T45" fmla="*/ 2147483647 h 70"/>
              <a:gd name="T46" fmla="*/ 2147483647 w 43"/>
              <a:gd name="T47" fmla="*/ 2147483647 h 70"/>
              <a:gd name="T48" fmla="*/ 2147483647 w 43"/>
              <a:gd name="T49" fmla="*/ 2147483647 h 70"/>
              <a:gd name="T50" fmla="*/ 2147483647 w 43"/>
              <a:gd name="T51" fmla="*/ 2147483647 h 70"/>
              <a:gd name="T52" fmla="*/ 2147483647 w 43"/>
              <a:gd name="T53" fmla="*/ 2147483647 h 70"/>
              <a:gd name="T54" fmla="*/ 2147483647 w 43"/>
              <a:gd name="T55" fmla="*/ 2147483647 h 70"/>
              <a:gd name="T56" fmla="*/ 2147483647 w 43"/>
              <a:gd name="T57" fmla="*/ 2147483647 h 70"/>
              <a:gd name="T58" fmla="*/ 2147483647 w 43"/>
              <a:gd name="T59" fmla="*/ 2147483647 h 70"/>
              <a:gd name="T60" fmla="*/ 2147483647 w 43"/>
              <a:gd name="T61" fmla="*/ 2147483647 h 70"/>
              <a:gd name="T62" fmla="*/ 2147483647 w 43"/>
              <a:gd name="T63" fmla="*/ 2147483647 h 70"/>
              <a:gd name="T64" fmla="*/ 2147483647 w 43"/>
              <a:gd name="T65" fmla="*/ 2147483647 h 70"/>
              <a:gd name="T66" fmla="*/ 2147483647 w 43"/>
              <a:gd name="T67" fmla="*/ 2147483647 h 70"/>
              <a:gd name="T68" fmla="*/ 2147483647 w 43"/>
              <a:gd name="T69" fmla="*/ 2147483647 h 70"/>
              <a:gd name="T70" fmla="*/ 2147483647 w 43"/>
              <a:gd name="T71" fmla="*/ 2147483647 h 70"/>
              <a:gd name="T72" fmla="*/ 2147483647 w 43"/>
              <a:gd name="T73" fmla="*/ 2147483647 h 70"/>
              <a:gd name="T74" fmla="*/ 2147483647 w 43"/>
              <a:gd name="T75" fmla="*/ 2147483647 h 70"/>
              <a:gd name="T76" fmla="*/ 2147483647 w 43"/>
              <a:gd name="T77" fmla="*/ 2147483647 h 70"/>
              <a:gd name="T78" fmla="*/ 2147483647 w 43"/>
              <a:gd name="T79" fmla="*/ 2147483647 h 70"/>
              <a:gd name="T80" fmla="*/ 2147483647 w 43"/>
              <a:gd name="T81" fmla="*/ 2147483647 h 70"/>
              <a:gd name="T82" fmla="*/ 2147483647 w 43"/>
              <a:gd name="T83" fmla="*/ 2147483647 h 70"/>
              <a:gd name="T84" fmla="*/ 2147483647 w 43"/>
              <a:gd name="T85" fmla="*/ 2147483647 h 70"/>
              <a:gd name="T86" fmla="*/ 2147483647 w 43"/>
              <a:gd name="T87" fmla="*/ 2147483647 h 70"/>
              <a:gd name="T88" fmla="*/ 2147483647 w 43"/>
              <a:gd name="T89" fmla="*/ 2147483647 h 70"/>
              <a:gd name="T90" fmla="*/ 2147483647 w 43"/>
              <a:gd name="T91" fmla="*/ 2147483647 h 70"/>
              <a:gd name="T92" fmla="*/ 2147483647 w 43"/>
              <a:gd name="T93" fmla="*/ 2147483647 h 70"/>
              <a:gd name="T94" fmla="*/ 2147483647 w 43"/>
              <a:gd name="T95" fmla="*/ 2147483647 h 70"/>
              <a:gd name="T96" fmla="*/ 2147483647 w 43"/>
              <a:gd name="T97" fmla="*/ 2147483647 h 70"/>
              <a:gd name="T98" fmla="*/ 2147483647 w 43"/>
              <a:gd name="T99" fmla="*/ 2147483647 h 70"/>
              <a:gd name="T100" fmla="*/ 2147483647 w 43"/>
              <a:gd name="T101" fmla="*/ 2147483647 h 70"/>
              <a:gd name="T102" fmla="*/ 2147483647 w 43"/>
              <a:gd name="T103" fmla="*/ 2147483647 h 70"/>
              <a:gd name="T104" fmla="*/ 2147483647 w 43"/>
              <a:gd name="T105" fmla="*/ 2147483647 h 70"/>
              <a:gd name="T106" fmla="*/ 2147483647 w 43"/>
              <a:gd name="T107" fmla="*/ 2147483647 h 70"/>
              <a:gd name="T108" fmla="*/ 2147483647 w 43"/>
              <a:gd name="T109" fmla="*/ 2147483647 h 70"/>
              <a:gd name="T110" fmla="*/ 2147483647 w 43"/>
              <a:gd name="T111" fmla="*/ 0 h 70"/>
              <a:gd name="T112" fmla="*/ 2147483647 w 43"/>
              <a:gd name="T113" fmla="*/ 0 h 70"/>
              <a:gd name="T114" fmla="*/ 2147483647 w 43"/>
              <a:gd name="T115" fmla="*/ 2147483647 h 70"/>
              <a:gd name="T116" fmla="*/ 2147483647 w 43"/>
              <a:gd name="T117" fmla="*/ 0 h 70"/>
              <a:gd name="T118" fmla="*/ 2147483647 w 43"/>
              <a:gd name="T119" fmla="*/ 2147483647 h 70"/>
              <a:gd name="T120" fmla="*/ 2147483647 w 43"/>
              <a:gd name="T121" fmla="*/ 2147483647 h 7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3" h="70">
                <a:moveTo>
                  <a:pt x="27" y="6"/>
                </a:moveTo>
                <a:cubicBezTo>
                  <a:pt x="23" y="13"/>
                  <a:pt x="23" y="13"/>
                  <a:pt x="23" y="13"/>
                </a:cubicBezTo>
                <a:cubicBezTo>
                  <a:pt x="21" y="20"/>
                  <a:pt x="21" y="20"/>
                  <a:pt x="21" y="20"/>
                </a:cubicBezTo>
                <a:cubicBezTo>
                  <a:pt x="22" y="26"/>
                  <a:pt x="22" y="26"/>
                  <a:pt x="22" y="26"/>
                </a:cubicBezTo>
                <a:cubicBezTo>
                  <a:pt x="23" y="32"/>
                  <a:pt x="23" y="32"/>
                  <a:pt x="23" y="32"/>
                </a:cubicBezTo>
                <a:cubicBezTo>
                  <a:pt x="25" y="38"/>
                  <a:pt x="25" y="38"/>
                  <a:pt x="25" y="38"/>
                </a:cubicBezTo>
                <a:cubicBezTo>
                  <a:pt x="22" y="39"/>
                  <a:pt x="22" y="39"/>
                  <a:pt x="22" y="39"/>
                </a:cubicBezTo>
                <a:cubicBezTo>
                  <a:pt x="21" y="45"/>
                  <a:pt x="21" y="45"/>
                  <a:pt x="21" y="45"/>
                </a:cubicBezTo>
                <a:cubicBezTo>
                  <a:pt x="20" y="48"/>
                  <a:pt x="20" y="48"/>
                  <a:pt x="20" y="48"/>
                </a:cubicBezTo>
                <a:cubicBezTo>
                  <a:pt x="23" y="52"/>
                  <a:pt x="23" y="52"/>
                  <a:pt x="23" y="52"/>
                </a:cubicBezTo>
                <a:cubicBezTo>
                  <a:pt x="23" y="54"/>
                  <a:pt x="23" y="54"/>
                  <a:pt x="23" y="54"/>
                </a:cubicBezTo>
                <a:cubicBezTo>
                  <a:pt x="17" y="51"/>
                  <a:pt x="17" y="51"/>
                  <a:pt x="17" y="51"/>
                </a:cubicBezTo>
                <a:cubicBezTo>
                  <a:pt x="11" y="48"/>
                  <a:pt x="11" y="48"/>
                  <a:pt x="11" y="48"/>
                </a:cubicBezTo>
                <a:cubicBezTo>
                  <a:pt x="6" y="48"/>
                  <a:pt x="6" y="48"/>
                  <a:pt x="6" y="48"/>
                </a:cubicBezTo>
                <a:cubicBezTo>
                  <a:pt x="6" y="52"/>
                  <a:pt x="6" y="52"/>
                  <a:pt x="6" y="52"/>
                </a:cubicBezTo>
                <a:cubicBezTo>
                  <a:pt x="0" y="53"/>
                  <a:pt x="0" y="53"/>
                  <a:pt x="0" y="53"/>
                </a:cubicBezTo>
                <a:cubicBezTo>
                  <a:pt x="0" y="64"/>
                  <a:pt x="0" y="64"/>
                  <a:pt x="0" y="64"/>
                </a:cubicBezTo>
                <a:cubicBezTo>
                  <a:pt x="2" y="68"/>
                  <a:pt x="2" y="68"/>
                  <a:pt x="2" y="68"/>
                </a:cubicBezTo>
                <a:cubicBezTo>
                  <a:pt x="6" y="68"/>
                  <a:pt x="6" y="68"/>
                  <a:pt x="6" y="68"/>
                </a:cubicBezTo>
                <a:cubicBezTo>
                  <a:pt x="8" y="69"/>
                  <a:pt x="8" y="69"/>
                  <a:pt x="8" y="69"/>
                </a:cubicBezTo>
                <a:cubicBezTo>
                  <a:pt x="7" y="69"/>
                  <a:pt x="7" y="69"/>
                  <a:pt x="7" y="69"/>
                </a:cubicBezTo>
                <a:cubicBezTo>
                  <a:pt x="9" y="70"/>
                  <a:pt x="9" y="70"/>
                  <a:pt x="9" y="70"/>
                </a:cubicBezTo>
                <a:cubicBezTo>
                  <a:pt x="11" y="69"/>
                  <a:pt x="11" y="69"/>
                  <a:pt x="11" y="69"/>
                </a:cubicBezTo>
                <a:cubicBezTo>
                  <a:pt x="11" y="69"/>
                  <a:pt x="14" y="70"/>
                  <a:pt x="15" y="70"/>
                </a:cubicBezTo>
                <a:cubicBezTo>
                  <a:pt x="15" y="70"/>
                  <a:pt x="18" y="67"/>
                  <a:pt x="18" y="67"/>
                </a:cubicBezTo>
                <a:cubicBezTo>
                  <a:pt x="22" y="63"/>
                  <a:pt x="22" y="63"/>
                  <a:pt x="22" y="63"/>
                </a:cubicBezTo>
                <a:cubicBezTo>
                  <a:pt x="25" y="62"/>
                  <a:pt x="25" y="62"/>
                  <a:pt x="25" y="62"/>
                </a:cubicBezTo>
                <a:cubicBezTo>
                  <a:pt x="24" y="62"/>
                  <a:pt x="24" y="62"/>
                  <a:pt x="24" y="62"/>
                </a:cubicBezTo>
                <a:cubicBezTo>
                  <a:pt x="24" y="61"/>
                  <a:pt x="24" y="61"/>
                  <a:pt x="24" y="61"/>
                </a:cubicBezTo>
                <a:cubicBezTo>
                  <a:pt x="33" y="57"/>
                  <a:pt x="33" y="57"/>
                  <a:pt x="33" y="57"/>
                </a:cubicBezTo>
                <a:cubicBezTo>
                  <a:pt x="37" y="59"/>
                  <a:pt x="37" y="59"/>
                  <a:pt x="37" y="59"/>
                </a:cubicBezTo>
                <a:cubicBezTo>
                  <a:pt x="39" y="62"/>
                  <a:pt x="39" y="62"/>
                  <a:pt x="39" y="62"/>
                </a:cubicBezTo>
                <a:cubicBezTo>
                  <a:pt x="40" y="64"/>
                  <a:pt x="40" y="64"/>
                  <a:pt x="40" y="64"/>
                </a:cubicBezTo>
                <a:cubicBezTo>
                  <a:pt x="43" y="62"/>
                  <a:pt x="43" y="62"/>
                  <a:pt x="43" y="62"/>
                </a:cubicBezTo>
                <a:cubicBezTo>
                  <a:pt x="43" y="59"/>
                  <a:pt x="43" y="59"/>
                  <a:pt x="43" y="59"/>
                </a:cubicBezTo>
                <a:cubicBezTo>
                  <a:pt x="40" y="54"/>
                  <a:pt x="40" y="54"/>
                  <a:pt x="40" y="54"/>
                </a:cubicBezTo>
                <a:cubicBezTo>
                  <a:pt x="40" y="49"/>
                  <a:pt x="40" y="49"/>
                  <a:pt x="40" y="49"/>
                </a:cubicBezTo>
                <a:cubicBezTo>
                  <a:pt x="41" y="49"/>
                  <a:pt x="41" y="49"/>
                  <a:pt x="41" y="49"/>
                </a:cubicBezTo>
                <a:cubicBezTo>
                  <a:pt x="39" y="44"/>
                  <a:pt x="39" y="44"/>
                  <a:pt x="39" y="44"/>
                </a:cubicBezTo>
                <a:cubicBezTo>
                  <a:pt x="38" y="42"/>
                  <a:pt x="38" y="42"/>
                  <a:pt x="38" y="42"/>
                </a:cubicBezTo>
                <a:cubicBezTo>
                  <a:pt x="38" y="42"/>
                  <a:pt x="33" y="41"/>
                  <a:pt x="33" y="41"/>
                </a:cubicBezTo>
                <a:cubicBezTo>
                  <a:pt x="32" y="41"/>
                  <a:pt x="28" y="39"/>
                  <a:pt x="28" y="39"/>
                </a:cubicBezTo>
                <a:cubicBezTo>
                  <a:pt x="26" y="34"/>
                  <a:pt x="26" y="34"/>
                  <a:pt x="26" y="34"/>
                </a:cubicBezTo>
                <a:cubicBezTo>
                  <a:pt x="24" y="26"/>
                  <a:pt x="24" y="26"/>
                  <a:pt x="24" y="26"/>
                </a:cubicBezTo>
                <a:cubicBezTo>
                  <a:pt x="26" y="23"/>
                  <a:pt x="26" y="23"/>
                  <a:pt x="26" y="23"/>
                </a:cubicBezTo>
                <a:cubicBezTo>
                  <a:pt x="25" y="16"/>
                  <a:pt x="25" y="16"/>
                  <a:pt x="25" y="16"/>
                </a:cubicBezTo>
                <a:cubicBezTo>
                  <a:pt x="30" y="16"/>
                  <a:pt x="30" y="16"/>
                  <a:pt x="30" y="16"/>
                </a:cubicBezTo>
                <a:cubicBezTo>
                  <a:pt x="32" y="20"/>
                  <a:pt x="32" y="20"/>
                  <a:pt x="32" y="20"/>
                </a:cubicBezTo>
                <a:cubicBezTo>
                  <a:pt x="36" y="20"/>
                  <a:pt x="36" y="20"/>
                  <a:pt x="36" y="20"/>
                </a:cubicBezTo>
                <a:cubicBezTo>
                  <a:pt x="36" y="17"/>
                  <a:pt x="36" y="17"/>
                  <a:pt x="36" y="17"/>
                </a:cubicBezTo>
                <a:cubicBezTo>
                  <a:pt x="37" y="15"/>
                  <a:pt x="37" y="15"/>
                  <a:pt x="37" y="15"/>
                </a:cubicBezTo>
                <a:cubicBezTo>
                  <a:pt x="38" y="16"/>
                  <a:pt x="38" y="16"/>
                  <a:pt x="38" y="16"/>
                </a:cubicBezTo>
                <a:cubicBezTo>
                  <a:pt x="37" y="10"/>
                  <a:pt x="37" y="10"/>
                  <a:pt x="37" y="10"/>
                </a:cubicBezTo>
                <a:cubicBezTo>
                  <a:pt x="39" y="6"/>
                  <a:pt x="39" y="6"/>
                  <a:pt x="39" y="6"/>
                </a:cubicBezTo>
                <a:cubicBezTo>
                  <a:pt x="39" y="2"/>
                  <a:pt x="39" y="2"/>
                  <a:pt x="39" y="2"/>
                </a:cubicBezTo>
                <a:cubicBezTo>
                  <a:pt x="37" y="0"/>
                  <a:pt x="37" y="0"/>
                  <a:pt x="37" y="0"/>
                </a:cubicBezTo>
                <a:cubicBezTo>
                  <a:pt x="35" y="0"/>
                  <a:pt x="35" y="0"/>
                  <a:pt x="35" y="0"/>
                </a:cubicBezTo>
                <a:cubicBezTo>
                  <a:pt x="28" y="1"/>
                  <a:pt x="28" y="1"/>
                  <a:pt x="28" y="1"/>
                </a:cubicBezTo>
                <a:cubicBezTo>
                  <a:pt x="27" y="0"/>
                  <a:pt x="27" y="0"/>
                  <a:pt x="27" y="0"/>
                </a:cubicBezTo>
                <a:cubicBezTo>
                  <a:pt x="27" y="5"/>
                  <a:pt x="27" y="5"/>
                  <a:pt x="27" y="5"/>
                </a:cubicBezTo>
                <a:lnTo>
                  <a:pt x="27" y="6"/>
                </a:lnTo>
                <a:close/>
              </a:path>
            </a:pathLst>
          </a:custGeom>
          <a:solidFill>
            <a:schemeClr val="tx1">
              <a:lumMod val="40000"/>
              <a:lumOff val="60000"/>
            </a:schemeClr>
          </a:solidFill>
          <a:ln w="9525">
            <a:solidFill>
              <a:schemeClr val="bg2"/>
            </a:solidFill>
            <a:round/>
            <a:headEnd/>
            <a:tailEnd/>
          </a:ln>
        </p:spPr>
        <p:txBody>
          <a:bodyPr/>
          <a:lstStyle/>
          <a:p>
            <a:endParaRPr lang="en-GB"/>
          </a:p>
        </p:txBody>
      </p:sp>
      <p:sp>
        <p:nvSpPr>
          <p:cNvPr id="50" name="Freeform 382"/>
          <p:cNvSpPr>
            <a:spLocks/>
          </p:cNvSpPr>
          <p:nvPr/>
        </p:nvSpPr>
        <p:spPr bwMode="auto">
          <a:xfrm>
            <a:off x="2960661" y="2999172"/>
            <a:ext cx="423648" cy="319760"/>
          </a:xfrm>
          <a:custGeom>
            <a:avLst/>
            <a:gdLst>
              <a:gd name="T0" fmla="*/ 2147483647 w 144"/>
              <a:gd name="T1" fmla="*/ 2147483647 h 109"/>
              <a:gd name="T2" fmla="*/ 2147483647 w 144"/>
              <a:gd name="T3" fmla="*/ 2147483647 h 109"/>
              <a:gd name="T4" fmla="*/ 2147483647 w 144"/>
              <a:gd name="T5" fmla="*/ 2147483647 h 109"/>
              <a:gd name="T6" fmla="*/ 2147483647 w 144"/>
              <a:gd name="T7" fmla="*/ 2147483647 h 109"/>
              <a:gd name="T8" fmla="*/ 2147483647 w 144"/>
              <a:gd name="T9" fmla="*/ 2147483647 h 109"/>
              <a:gd name="T10" fmla="*/ 2147483647 w 144"/>
              <a:gd name="T11" fmla="*/ 2147483647 h 109"/>
              <a:gd name="T12" fmla="*/ 2147483647 w 144"/>
              <a:gd name="T13" fmla="*/ 0 h 109"/>
              <a:gd name="T14" fmla="*/ 2147483647 w 144"/>
              <a:gd name="T15" fmla="*/ 0 h 109"/>
              <a:gd name="T16" fmla="*/ 2147483647 w 144"/>
              <a:gd name="T17" fmla="*/ 2147483647 h 109"/>
              <a:gd name="T18" fmla="*/ 2147483647 w 144"/>
              <a:gd name="T19" fmla="*/ 2147483647 h 109"/>
              <a:gd name="T20" fmla="*/ 2147483647 w 144"/>
              <a:gd name="T21" fmla="*/ 2147483647 h 109"/>
              <a:gd name="T22" fmla="*/ 0 w 144"/>
              <a:gd name="T23" fmla="*/ 2147483647 h 109"/>
              <a:gd name="T24" fmla="*/ 0 w 144"/>
              <a:gd name="T25" fmla="*/ 2147483647 h 109"/>
              <a:gd name="T26" fmla="*/ 2147483647 w 144"/>
              <a:gd name="T27" fmla="*/ 2147483647 h 109"/>
              <a:gd name="T28" fmla="*/ 2147483647 w 144"/>
              <a:gd name="T29" fmla="*/ 2147483647 h 109"/>
              <a:gd name="T30" fmla="*/ 2147483647 w 144"/>
              <a:gd name="T31" fmla="*/ 2147483647 h 109"/>
              <a:gd name="T32" fmla="*/ 2147483647 w 144"/>
              <a:gd name="T33" fmla="*/ 2147483647 h 109"/>
              <a:gd name="T34" fmla="*/ 2147483647 w 144"/>
              <a:gd name="T35" fmla="*/ 2147483647 h 109"/>
              <a:gd name="T36" fmla="*/ 2147483647 w 144"/>
              <a:gd name="T37" fmla="*/ 2147483647 h 109"/>
              <a:gd name="T38" fmla="*/ 2147483647 w 144"/>
              <a:gd name="T39" fmla="*/ 2147483647 h 10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4" h="109">
                <a:moveTo>
                  <a:pt x="114" y="79"/>
                </a:moveTo>
                <a:lnTo>
                  <a:pt x="120" y="79"/>
                </a:lnTo>
                <a:lnTo>
                  <a:pt x="138" y="55"/>
                </a:lnTo>
                <a:lnTo>
                  <a:pt x="144" y="49"/>
                </a:lnTo>
                <a:lnTo>
                  <a:pt x="132" y="49"/>
                </a:lnTo>
                <a:lnTo>
                  <a:pt x="108" y="25"/>
                </a:lnTo>
                <a:lnTo>
                  <a:pt x="96" y="0"/>
                </a:lnTo>
                <a:lnTo>
                  <a:pt x="90" y="0"/>
                </a:lnTo>
                <a:lnTo>
                  <a:pt x="54" y="19"/>
                </a:lnTo>
                <a:lnTo>
                  <a:pt x="24" y="43"/>
                </a:lnTo>
                <a:lnTo>
                  <a:pt x="6" y="67"/>
                </a:lnTo>
                <a:lnTo>
                  <a:pt x="0" y="85"/>
                </a:lnTo>
                <a:lnTo>
                  <a:pt x="0" y="97"/>
                </a:lnTo>
                <a:lnTo>
                  <a:pt x="6" y="109"/>
                </a:lnTo>
                <a:lnTo>
                  <a:pt x="36" y="103"/>
                </a:lnTo>
                <a:lnTo>
                  <a:pt x="36" y="109"/>
                </a:lnTo>
                <a:lnTo>
                  <a:pt x="42" y="85"/>
                </a:lnTo>
                <a:lnTo>
                  <a:pt x="72" y="85"/>
                </a:lnTo>
                <a:lnTo>
                  <a:pt x="96" y="85"/>
                </a:lnTo>
                <a:lnTo>
                  <a:pt x="114" y="79"/>
                </a:lnTo>
                <a:close/>
              </a:path>
            </a:pathLst>
          </a:custGeom>
          <a:solidFill>
            <a:schemeClr val="bg1"/>
          </a:solidFill>
          <a:ln w="9525">
            <a:solidFill>
              <a:schemeClr val="bg2"/>
            </a:solidFill>
            <a:round/>
            <a:headEnd/>
            <a:tailEnd/>
          </a:ln>
        </p:spPr>
        <p:txBody>
          <a:bodyPr/>
          <a:lstStyle/>
          <a:p>
            <a:endParaRPr lang="en-GB"/>
          </a:p>
        </p:txBody>
      </p:sp>
      <p:sp>
        <p:nvSpPr>
          <p:cNvPr id="51" name="Freeform 383"/>
          <p:cNvSpPr>
            <a:spLocks/>
          </p:cNvSpPr>
          <p:nvPr/>
        </p:nvSpPr>
        <p:spPr bwMode="auto">
          <a:xfrm>
            <a:off x="2960661" y="2999172"/>
            <a:ext cx="423648" cy="319760"/>
          </a:xfrm>
          <a:custGeom>
            <a:avLst/>
            <a:gdLst>
              <a:gd name="T0" fmla="*/ 2147483647 w 144"/>
              <a:gd name="T1" fmla="*/ 2147483647 h 109"/>
              <a:gd name="T2" fmla="*/ 2147483647 w 144"/>
              <a:gd name="T3" fmla="*/ 2147483647 h 109"/>
              <a:gd name="T4" fmla="*/ 2147483647 w 144"/>
              <a:gd name="T5" fmla="*/ 2147483647 h 109"/>
              <a:gd name="T6" fmla="*/ 2147483647 w 144"/>
              <a:gd name="T7" fmla="*/ 2147483647 h 109"/>
              <a:gd name="T8" fmla="*/ 2147483647 w 144"/>
              <a:gd name="T9" fmla="*/ 2147483647 h 109"/>
              <a:gd name="T10" fmla="*/ 2147483647 w 144"/>
              <a:gd name="T11" fmla="*/ 2147483647 h 109"/>
              <a:gd name="T12" fmla="*/ 2147483647 w 144"/>
              <a:gd name="T13" fmla="*/ 0 h 109"/>
              <a:gd name="T14" fmla="*/ 2147483647 w 144"/>
              <a:gd name="T15" fmla="*/ 0 h 109"/>
              <a:gd name="T16" fmla="*/ 2147483647 w 144"/>
              <a:gd name="T17" fmla="*/ 2147483647 h 109"/>
              <a:gd name="T18" fmla="*/ 2147483647 w 144"/>
              <a:gd name="T19" fmla="*/ 2147483647 h 109"/>
              <a:gd name="T20" fmla="*/ 2147483647 w 144"/>
              <a:gd name="T21" fmla="*/ 2147483647 h 109"/>
              <a:gd name="T22" fmla="*/ 0 w 144"/>
              <a:gd name="T23" fmla="*/ 2147483647 h 109"/>
              <a:gd name="T24" fmla="*/ 0 w 144"/>
              <a:gd name="T25" fmla="*/ 2147483647 h 109"/>
              <a:gd name="T26" fmla="*/ 2147483647 w 144"/>
              <a:gd name="T27" fmla="*/ 2147483647 h 109"/>
              <a:gd name="T28" fmla="*/ 2147483647 w 144"/>
              <a:gd name="T29" fmla="*/ 2147483647 h 109"/>
              <a:gd name="T30" fmla="*/ 2147483647 w 144"/>
              <a:gd name="T31" fmla="*/ 2147483647 h 109"/>
              <a:gd name="T32" fmla="*/ 2147483647 w 144"/>
              <a:gd name="T33" fmla="*/ 2147483647 h 109"/>
              <a:gd name="T34" fmla="*/ 2147483647 w 144"/>
              <a:gd name="T35" fmla="*/ 2147483647 h 109"/>
              <a:gd name="T36" fmla="*/ 2147483647 w 144"/>
              <a:gd name="T37" fmla="*/ 2147483647 h 10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4" h="109">
                <a:moveTo>
                  <a:pt x="114" y="79"/>
                </a:moveTo>
                <a:lnTo>
                  <a:pt x="120" y="79"/>
                </a:lnTo>
                <a:lnTo>
                  <a:pt x="138" y="55"/>
                </a:lnTo>
                <a:lnTo>
                  <a:pt x="144" y="49"/>
                </a:lnTo>
                <a:lnTo>
                  <a:pt x="132" y="49"/>
                </a:lnTo>
                <a:lnTo>
                  <a:pt x="108" y="25"/>
                </a:lnTo>
                <a:lnTo>
                  <a:pt x="96" y="0"/>
                </a:lnTo>
                <a:lnTo>
                  <a:pt x="90" y="0"/>
                </a:lnTo>
                <a:lnTo>
                  <a:pt x="54" y="19"/>
                </a:lnTo>
                <a:lnTo>
                  <a:pt x="24" y="43"/>
                </a:lnTo>
                <a:lnTo>
                  <a:pt x="6" y="67"/>
                </a:lnTo>
                <a:lnTo>
                  <a:pt x="0" y="85"/>
                </a:lnTo>
                <a:lnTo>
                  <a:pt x="0" y="97"/>
                </a:lnTo>
                <a:lnTo>
                  <a:pt x="6" y="109"/>
                </a:lnTo>
                <a:lnTo>
                  <a:pt x="36" y="103"/>
                </a:lnTo>
                <a:lnTo>
                  <a:pt x="36" y="109"/>
                </a:lnTo>
                <a:lnTo>
                  <a:pt x="42" y="85"/>
                </a:lnTo>
                <a:lnTo>
                  <a:pt x="72" y="85"/>
                </a:lnTo>
                <a:lnTo>
                  <a:pt x="96" y="85"/>
                </a:lnTo>
              </a:path>
            </a:pathLst>
          </a:custGeom>
          <a:solidFill>
            <a:srgbClr val="FFFF00"/>
          </a:solidFill>
          <a:ln w="9525">
            <a:solidFill>
              <a:schemeClr val="bg2"/>
            </a:solidFill>
            <a:round/>
            <a:headEnd/>
            <a:tailEnd/>
          </a:ln>
        </p:spPr>
        <p:txBody>
          <a:bodyPr/>
          <a:lstStyle/>
          <a:p>
            <a:endParaRPr lang="en-GB"/>
          </a:p>
        </p:txBody>
      </p:sp>
      <p:sp>
        <p:nvSpPr>
          <p:cNvPr id="52" name="Freeform 384"/>
          <p:cNvSpPr>
            <a:spLocks/>
          </p:cNvSpPr>
          <p:nvPr/>
        </p:nvSpPr>
        <p:spPr bwMode="auto">
          <a:xfrm>
            <a:off x="3240699" y="3232704"/>
            <a:ext cx="53852" cy="14371"/>
          </a:xfrm>
          <a:custGeom>
            <a:avLst/>
            <a:gdLst>
              <a:gd name="T0" fmla="*/ 0 w 18"/>
              <a:gd name="T1" fmla="*/ 2147483647 h 6"/>
              <a:gd name="T2" fmla="*/ 2147483647 w 18"/>
              <a:gd name="T3" fmla="*/ 2147483647 h 6"/>
              <a:gd name="T4" fmla="*/ 2147483647 w 18"/>
              <a:gd name="T5" fmla="*/ 0 h 6"/>
              <a:gd name="T6" fmla="*/ 0 w 18"/>
              <a:gd name="T7" fmla="*/ 2147483647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6">
                <a:moveTo>
                  <a:pt x="0" y="6"/>
                </a:moveTo>
                <a:lnTo>
                  <a:pt x="6" y="6"/>
                </a:lnTo>
                <a:lnTo>
                  <a:pt x="18" y="0"/>
                </a:lnTo>
                <a:lnTo>
                  <a:pt x="0" y="6"/>
                </a:lnTo>
                <a:close/>
              </a:path>
            </a:pathLst>
          </a:custGeom>
          <a:solidFill>
            <a:schemeClr val="bg1"/>
          </a:solidFill>
          <a:ln w="9525">
            <a:solidFill>
              <a:schemeClr val="bg2"/>
            </a:solidFill>
            <a:round/>
            <a:headEnd/>
            <a:tailEnd/>
          </a:ln>
        </p:spPr>
        <p:txBody>
          <a:bodyPr/>
          <a:lstStyle/>
          <a:p>
            <a:endParaRPr lang="en-GB"/>
          </a:p>
        </p:txBody>
      </p:sp>
      <p:sp>
        <p:nvSpPr>
          <p:cNvPr id="53" name="Freeform 385"/>
          <p:cNvSpPr>
            <a:spLocks/>
          </p:cNvSpPr>
          <p:nvPr/>
        </p:nvSpPr>
        <p:spPr bwMode="auto">
          <a:xfrm>
            <a:off x="3240699" y="3232704"/>
            <a:ext cx="53852" cy="14371"/>
          </a:xfrm>
          <a:custGeom>
            <a:avLst/>
            <a:gdLst>
              <a:gd name="T0" fmla="*/ 0 w 18"/>
              <a:gd name="T1" fmla="*/ 2147483647 h 6"/>
              <a:gd name="T2" fmla="*/ 2147483647 w 18"/>
              <a:gd name="T3" fmla="*/ 2147483647 h 6"/>
              <a:gd name="T4" fmla="*/ 2147483647 w 18"/>
              <a:gd name="T5" fmla="*/ 0 h 6"/>
              <a:gd name="T6" fmla="*/ 0 60000 65536"/>
              <a:gd name="T7" fmla="*/ 0 60000 65536"/>
              <a:gd name="T8" fmla="*/ 0 60000 65536"/>
            </a:gdLst>
            <a:ahLst/>
            <a:cxnLst>
              <a:cxn ang="T6">
                <a:pos x="T0" y="T1"/>
              </a:cxn>
              <a:cxn ang="T7">
                <a:pos x="T2" y="T3"/>
              </a:cxn>
              <a:cxn ang="T8">
                <a:pos x="T4" y="T5"/>
              </a:cxn>
            </a:cxnLst>
            <a:rect l="0" t="0" r="r" b="b"/>
            <a:pathLst>
              <a:path w="18" h="6">
                <a:moveTo>
                  <a:pt x="0" y="6"/>
                </a:moveTo>
                <a:lnTo>
                  <a:pt x="6" y="6"/>
                </a:lnTo>
                <a:lnTo>
                  <a:pt x="18" y="0"/>
                </a:lnTo>
              </a:path>
            </a:pathLst>
          </a:custGeom>
          <a:solidFill>
            <a:schemeClr val="bg1"/>
          </a:solidFill>
          <a:ln w="9525">
            <a:solidFill>
              <a:schemeClr val="bg2"/>
            </a:solidFill>
            <a:round/>
            <a:headEnd/>
            <a:tailEnd/>
          </a:ln>
        </p:spPr>
        <p:txBody>
          <a:bodyPr/>
          <a:lstStyle/>
          <a:p>
            <a:endParaRPr lang="en-GB"/>
          </a:p>
        </p:txBody>
      </p:sp>
      <p:sp>
        <p:nvSpPr>
          <p:cNvPr id="54" name="Freeform 386"/>
          <p:cNvSpPr>
            <a:spLocks/>
          </p:cNvSpPr>
          <p:nvPr/>
        </p:nvSpPr>
        <p:spPr bwMode="auto">
          <a:xfrm>
            <a:off x="3064777" y="3247076"/>
            <a:ext cx="229775" cy="298205"/>
          </a:xfrm>
          <a:custGeom>
            <a:avLst/>
            <a:gdLst>
              <a:gd name="T0" fmla="*/ 2147483647 w 78"/>
              <a:gd name="T1" fmla="*/ 2147483647 h 102"/>
              <a:gd name="T2" fmla="*/ 2147483647 w 78"/>
              <a:gd name="T3" fmla="*/ 0 h 102"/>
              <a:gd name="T4" fmla="*/ 2147483647 w 78"/>
              <a:gd name="T5" fmla="*/ 0 h 102"/>
              <a:gd name="T6" fmla="*/ 2147483647 w 78"/>
              <a:gd name="T7" fmla="*/ 0 h 102"/>
              <a:gd name="T8" fmla="*/ 0 w 78"/>
              <a:gd name="T9" fmla="*/ 2147483647 h 102"/>
              <a:gd name="T10" fmla="*/ 2147483647 w 78"/>
              <a:gd name="T11" fmla="*/ 2147483647 h 102"/>
              <a:gd name="T12" fmla="*/ 0 w 78"/>
              <a:gd name="T13" fmla="*/ 2147483647 h 102"/>
              <a:gd name="T14" fmla="*/ 0 w 78"/>
              <a:gd name="T15" fmla="*/ 2147483647 h 102"/>
              <a:gd name="T16" fmla="*/ 2147483647 w 78"/>
              <a:gd name="T17" fmla="*/ 2147483647 h 102"/>
              <a:gd name="T18" fmla="*/ 2147483647 w 78"/>
              <a:gd name="T19" fmla="*/ 2147483647 h 102"/>
              <a:gd name="T20" fmla="*/ 2147483647 w 78"/>
              <a:gd name="T21" fmla="*/ 2147483647 h 102"/>
              <a:gd name="T22" fmla="*/ 2147483647 w 78"/>
              <a:gd name="T23" fmla="*/ 2147483647 h 102"/>
              <a:gd name="T24" fmla="*/ 2147483647 w 78"/>
              <a:gd name="T25" fmla="*/ 2147483647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8" h="102">
                <a:moveTo>
                  <a:pt x="60" y="6"/>
                </a:moveTo>
                <a:lnTo>
                  <a:pt x="60" y="0"/>
                </a:lnTo>
                <a:lnTo>
                  <a:pt x="36" y="0"/>
                </a:lnTo>
                <a:lnTo>
                  <a:pt x="6" y="0"/>
                </a:lnTo>
                <a:lnTo>
                  <a:pt x="0" y="24"/>
                </a:lnTo>
                <a:lnTo>
                  <a:pt x="12" y="42"/>
                </a:lnTo>
                <a:lnTo>
                  <a:pt x="0" y="66"/>
                </a:lnTo>
                <a:lnTo>
                  <a:pt x="0" y="84"/>
                </a:lnTo>
                <a:lnTo>
                  <a:pt x="6" y="102"/>
                </a:lnTo>
                <a:lnTo>
                  <a:pt x="36" y="102"/>
                </a:lnTo>
                <a:lnTo>
                  <a:pt x="78" y="90"/>
                </a:lnTo>
                <a:lnTo>
                  <a:pt x="60" y="36"/>
                </a:lnTo>
                <a:lnTo>
                  <a:pt x="60" y="6"/>
                </a:lnTo>
                <a:close/>
              </a:path>
            </a:pathLst>
          </a:custGeom>
          <a:solidFill>
            <a:srgbClr val="FFFF00"/>
          </a:solidFill>
          <a:ln w="9525">
            <a:solidFill>
              <a:schemeClr val="bg2"/>
            </a:solidFill>
            <a:round/>
            <a:headEnd/>
            <a:tailEnd/>
          </a:ln>
        </p:spPr>
        <p:txBody>
          <a:bodyPr/>
          <a:lstStyle/>
          <a:p>
            <a:endParaRPr lang="en-GB"/>
          </a:p>
        </p:txBody>
      </p:sp>
      <p:sp>
        <p:nvSpPr>
          <p:cNvPr id="55" name="Freeform 387"/>
          <p:cNvSpPr>
            <a:spLocks/>
          </p:cNvSpPr>
          <p:nvPr/>
        </p:nvSpPr>
        <p:spPr bwMode="auto">
          <a:xfrm>
            <a:off x="3405850" y="3017135"/>
            <a:ext cx="671373" cy="603594"/>
          </a:xfrm>
          <a:custGeom>
            <a:avLst/>
            <a:gdLst>
              <a:gd name="T0" fmla="*/ 2147483647 w 228"/>
              <a:gd name="T1" fmla="*/ 2147483647 h 205"/>
              <a:gd name="T2" fmla="*/ 2147483647 w 228"/>
              <a:gd name="T3" fmla="*/ 2147483647 h 205"/>
              <a:gd name="T4" fmla="*/ 2147483647 w 228"/>
              <a:gd name="T5" fmla="*/ 2147483647 h 205"/>
              <a:gd name="T6" fmla="*/ 2147483647 w 228"/>
              <a:gd name="T7" fmla="*/ 2147483647 h 205"/>
              <a:gd name="T8" fmla="*/ 2147483647 w 228"/>
              <a:gd name="T9" fmla="*/ 2147483647 h 205"/>
              <a:gd name="T10" fmla="*/ 2147483647 w 228"/>
              <a:gd name="T11" fmla="*/ 2147483647 h 205"/>
              <a:gd name="T12" fmla="*/ 2147483647 w 228"/>
              <a:gd name="T13" fmla="*/ 2147483647 h 205"/>
              <a:gd name="T14" fmla="*/ 2147483647 w 228"/>
              <a:gd name="T15" fmla="*/ 2147483647 h 205"/>
              <a:gd name="T16" fmla="*/ 2147483647 w 228"/>
              <a:gd name="T17" fmla="*/ 2147483647 h 205"/>
              <a:gd name="T18" fmla="*/ 2147483647 w 228"/>
              <a:gd name="T19" fmla="*/ 0 h 205"/>
              <a:gd name="T20" fmla="*/ 2147483647 w 228"/>
              <a:gd name="T21" fmla="*/ 2147483647 h 205"/>
              <a:gd name="T22" fmla="*/ 2147483647 w 228"/>
              <a:gd name="T23" fmla="*/ 2147483647 h 205"/>
              <a:gd name="T24" fmla="*/ 2147483647 w 228"/>
              <a:gd name="T25" fmla="*/ 2147483647 h 205"/>
              <a:gd name="T26" fmla="*/ 2147483647 w 228"/>
              <a:gd name="T27" fmla="*/ 2147483647 h 205"/>
              <a:gd name="T28" fmla="*/ 2147483647 w 228"/>
              <a:gd name="T29" fmla="*/ 2147483647 h 205"/>
              <a:gd name="T30" fmla="*/ 2147483647 w 228"/>
              <a:gd name="T31" fmla="*/ 2147483647 h 205"/>
              <a:gd name="T32" fmla="*/ 2147483647 w 228"/>
              <a:gd name="T33" fmla="*/ 2147483647 h 205"/>
              <a:gd name="T34" fmla="*/ 2147483647 w 228"/>
              <a:gd name="T35" fmla="*/ 2147483647 h 205"/>
              <a:gd name="T36" fmla="*/ 2147483647 w 228"/>
              <a:gd name="T37" fmla="*/ 2147483647 h 205"/>
              <a:gd name="T38" fmla="*/ 0 w 228"/>
              <a:gd name="T39" fmla="*/ 2147483647 h 205"/>
              <a:gd name="T40" fmla="*/ 0 w 228"/>
              <a:gd name="T41" fmla="*/ 2147483647 h 205"/>
              <a:gd name="T42" fmla="*/ 2147483647 w 228"/>
              <a:gd name="T43" fmla="*/ 2147483647 h 205"/>
              <a:gd name="T44" fmla="*/ 2147483647 w 228"/>
              <a:gd name="T45" fmla="*/ 2147483647 h 205"/>
              <a:gd name="T46" fmla="*/ 2147483647 w 228"/>
              <a:gd name="T47" fmla="*/ 2147483647 h 205"/>
              <a:gd name="T48" fmla="*/ 2147483647 w 228"/>
              <a:gd name="T49" fmla="*/ 2147483647 h 205"/>
              <a:gd name="T50" fmla="*/ 2147483647 w 228"/>
              <a:gd name="T51" fmla="*/ 2147483647 h 205"/>
              <a:gd name="T52" fmla="*/ 2147483647 w 228"/>
              <a:gd name="T53" fmla="*/ 2147483647 h 2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28" h="205">
                <a:moveTo>
                  <a:pt x="120" y="151"/>
                </a:moveTo>
                <a:lnTo>
                  <a:pt x="150" y="163"/>
                </a:lnTo>
                <a:lnTo>
                  <a:pt x="180" y="121"/>
                </a:lnTo>
                <a:lnTo>
                  <a:pt x="198" y="73"/>
                </a:lnTo>
                <a:lnTo>
                  <a:pt x="204" y="55"/>
                </a:lnTo>
                <a:lnTo>
                  <a:pt x="222" y="49"/>
                </a:lnTo>
                <a:lnTo>
                  <a:pt x="228" y="31"/>
                </a:lnTo>
                <a:lnTo>
                  <a:pt x="210" y="25"/>
                </a:lnTo>
                <a:lnTo>
                  <a:pt x="198" y="7"/>
                </a:lnTo>
                <a:lnTo>
                  <a:pt x="204" y="0"/>
                </a:lnTo>
                <a:lnTo>
                  <a:pt x="174" y="25"/>
                </a:lnTo>
                <a:lnTo>
                  <a:pt x="144" y="31"/>
                </a:lnTo>
                <a:lnTo>
                  <a:pt x="108" y="31"/>
                </a:lnTo>
                <a:lnTo>
                  <a:pt x="84" y="43"/>
                </a:lnTo>
                <a:lnTo>
                  <a:pt x="48" y="31"/>
                </a:lnTo>
                <a:lnTo>
                  <a:pt x="24" y="31"/>
                </a:lnTo>
                <a:lnTo>
                  <a:pt x="12" y="49"/>
                </a:lnTo>
                <a:lnTo>
                  <a:pt x="12" y="67"/>
                </a:lnTo>
                <a:lnTo>
                  <a:pt x="12" y="91"/>
                </a:lnTo>
                <a:lnTo>
                  <a:pt x="0" y="133"/>
                </a:lnTo>
                <a:lnTo>
                  <a:pt x="0" y="163"/>
                </a:lnTo>
                <a:lnTo>
                  <a:pt x="24" y="163"/>
                </a:lnTo>
                <a:lnTo>
                  <a:pt x="48" y="193"/>
                </a:lnTo>
                <a:lnTo>
                  <a:pt x="72" y="199"/>
                </a:lnTo>
                <a:lnTo>
                  <a:pt x="96" y="205"/>
                </a:lnTo>
                <a:lnTo>
                  <a:pt x="102" y="175"/>
                </a:lnTo>
                <a:lnTo>
                  <a:pt x="120" y="151"/>
                </a:lnTo>
                <a:close/>
              </a:path>
            </a:pathLst>
          </a:custGeom>
          <a:solidFill>
            <a:srgbClr val="FFFF00"/>
          </a:solidFill>
          <a:ln w="9525">
            <a:solidFill>
              <a:schemeClr val="bg2"/>
            </a:solidFill>
            <a:round/>
            <a:headEnd/>
            <a:tailEnd/>
          </a:ln>
        </p:spPr>
        <p:txBody>
          <a:bodyPr/>
          <a:lstStyle/>
          <a:p>
            <a:endParaRPr lang="en-GB"/>
          </a:p>
        </p:txBody>
      </p:sp>
      <p:sp>
        <p:nvSpPr>
          <p:cNvPr id="56" name="Freeform 388"/>
          <p:cNvSpPr>
            <a:spLocks/>
          </p:cNvSpPr>
          <p:nvPr/>
        </p:nvSpPr>
        <p:spPr bwMode="auto">
          <a:xfrm>
            <a:off x="4059273" y="3247076"/>
            <a:ext cx="725228" cy="423953"/>
          </a:xfrm>
          <a:custGeom>
            <a:avLst/>
            <a:gdLst>
              <a:gd name="T0" fmla="*/ 2147483647 w 246"/>
              <a:gd name="T1" fmla="*/ 2147483647 h 144"/>
              <a:gd name="T2" fmla="*/ 2147483647 w 246"/>
              <a:gd name="T3" fmla="*/ 2147483647 h 144"/>
              <a:gd name="T4" fmla="*/ 2147483647 w 246"/>
              <a:gd name="T5" fmla="*/ 2147483647 h 144"/>
              <a:gd name="T6" fmla="*/ 2147483647 w 246"/>
              <a:gd name="T7" fmla="*/ 2147483647 h 144"/>
              <a:gd name="T8" fmla="*/ 0 w 246"/>
              <a:gd name="T9" fmla="*/ 2147483647 h 144"/>
              <a:gd name="T10" fmla="*/ 2147483647 w 246"/>
              <a:gd name="T11" fmla="*/ 2147483647 h 144"/>
              <a:gd name="T12" fmla="*/ 2147483647 w 246"/>
              <a:gd name="T13" fmla="*/ 2147483647 h 144"/>
              <a:gd name="T14" fmla="*/ 2147483647 w 246"/>
              <a:gd name="T15" fmla="*/ 2147483647 h 144"/>
              <a:gd name="T16" fmla="*/ 2147483647 w 246"/>
              <a:gd name="T17" fmla="*/ 2147483647 h 144"/>
              <a:gd name="T18" fmla="*/ 2147483647 w 246"/>
              <a:gd name="T19" fmla="*/ 2147483647 h 144"/>
              <a:gd name="T20" fmla="*/ 2147483647 w 246"/>
              <a:gd name="T21" fmla="*/ 2147483647 h 144"/>
              <a:gd name="T22" fmla="*/ 2147483647 w 246"/>
              <a:gd name="T23" fmla="*/ 2147483647 h 144"/>
              <a:gd name="T24" fmla="*/ 2147483647 w 246"/>
              <a:gd name="T25" fmla="*/ 2147483647 h 144"/>
              <a:gd name="T26" fmla="*/ 2147483647 w 246"/>
              <a:gd name="T27" fmla="*/ 2147483647 h 144"/>
              <a:gd name="T28" fmla="*/ 2147483647 w 246"/>
              <a:gd name="T29" fmla="*/ 2147483647 h 144"/>
              <a:gd name="T30" fmla="*/ 2147483647 w 246"/>
              <a:gd name="T31" fmla="*/ 2147483647 h 144"/>
              <a:gd name="T32" fmla="*/ 2147483647 w 246"/>
              <a:gd name="T33" fmla="*/ 2147483647 h 144"/>
              <a:gd name="T34" fmla="*/ 2147483647 w 246"/>
              <a:gd name="T35" fmla="*/ 2147483647 h 144"/>
              <a:gd name="T36" fmla="*/ 2147483647 w 246"/>
              <a:gd name="T37" fmla="*/ 2147483647 h 144"/>
              <a:gd name="T38" fmla="*/ 2147483647 w 246"/>
              <a:gd name="T39" fmla="*/ 0 h 144"/>
              <a:gd name="T40" fmla="*/ 2147483647 w 246"/>
              <a:gd name="T41" fmla="*/ 2147483647 h 144"/>
              <a:gd name="T42" fmla="*/ 2147483647 w 246"/>
              <a:gd name="T43" fmla="*/ 2147483647 h 14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6" h="144">
                <a:moveTo>
                  <a:pt x="78" y="36"/>
                </a:moveTo>
                <a:lnTo>
                  <a:pt x="72" y="48"/>
                </a:lnTo>
                <a:lnTo>
                  <a:pt x="36" y="60"/>
                </a:lnTo>
                <a:lnTo>
                  <a:pt x="12" y="66"/>
                </a:lnTo>
                <a:lnTo>
                  <a:pt x="0" y="102"/>
                </a:lnTo>
                <a:lnTo>
                  <a:pt x="12" y="132"/>
                </a:lnTo>
                <a:lnTo>
                  <a:pt x="18" y="144"/>
                </a:lnTo>
                <a:lnTo>
                  <a:pt x="42" y="132"/>
                </a:lnTo>
                <a:lnTo>
                  <a:pt x="66" y="132"/>
                </a:lnTo>
                <a:lnTo>
                  <a:pt x="78" y="138"/>
                </a:lnTo>
                <a:lnTo>
                  <a:pt x="78" y="114"/>
                </a:lnTo>
                <a:lnTo>
                  <a:pt x="114" y="108"/>
                </a:lnTo>
                <a:lnTo>
                  <a:pt x="144" y="120"/>
                </a:lnTo>
                <a:lnTo>
                  <a:pt x="198" y="108"/>
                </a:lnTo>
                <a:lnTo>
                  <a:pt x="246" y="102"/>
                </a:lnTo>
                <a:lnTo>
                  <a:pt x="210" y="66"/>
                </a:lnTo>
                <a:lnTo>
                  <a:pt x="186" y="54"/>
                </a:lnTo>
                <a:lnTo>
                  <a:pt x="168" y="24"/>
                </a:lnTo>
                <a:lnTo>
                  <a:pt x="156" y="0"/>
                </a:lnTo>
                <a:lnTo>
                  <a:pt x="108" y="30"/>
                </a:lnTo>
                <a:lnTo>
                  <a:pt x="78" y="36"/>
                </a:lnTo>
                <a:close/>
              </a:path>
            </a:pathLst>
          </a:custGeom>
          <a:solidFill>
            <a:srgbClr val="FFFF00"/>
          </a:solidFill>
          <a:ln w="9525">
            <a:solidFill>
              <a:schemeClr val="bg2"/>
            </a:solidFill>
            <a:round/>
            <a:headEnd/>
            <a:tailEnd/>
          </a:ln>
        </p:spPr>
        <p:txBody>
          <a:bodyPr/>
          <a:lstStyle/>
          <a:p>
            <a:endParaRPr lang="en-GB"/>
          </a:p>
        </p:txBody>
      </p:sp>
      <p:sp>
        <p:nvSpPr>
          <p:cNvPr id="57" name="Freeform 389"/>
          <p:cNvSpPr>
            <a:spLocks/>
          </p:cNvSpPr>
          <p:nvPr/>
        </p:nvSpPr>
        <p:spPr bwMode="auto">
          <a:xfrm>
            <a:off x="3847448" y="3638694"/>
            <a:ext cx="441600" cy="528144"/>
          </a:xfrm>
          <a:custGeom>
            <a:avLst/>
            <a:gdLst>
              <a:gd name="T0" fmla="*/ 2147483647 w 150"/>
              <a:gd name="T1" fmla="*/ 2147483647 h 180"/>
              <a:gd name="T2" fmla="*/ 2147483647 w 150"/>
              <a:gd name="T3" fmla="*/ 2147483647 h 180"/>
              <a:gd name="T4" fmla="*/ 2147483647 w 150"/>
              <a:gd name="T5" fmla="*/ 2147483647 h 180"/>
              <a:gd name="T6" fmla="*/ 2147483647 w 150"/>
              <a:gd name="T7" fmla="*/ 2147483647 h 180"/>
              <a:gd name="T8" fmla="*/ 2147483647 w 150"/>
              <a:gd name="T9" fmla="*/ 2147483647 h 180"/>
              <a:gd name="T10" fmla="*/ 2147483647 w 150"/>
              <a:gd name="T11" fmla="*/ 0 h 180"/>
              <a:gd name="T12" fmla="*/ 2147483647 w 150"/>
              <a:gd name="T13" fmla="*/ 0 h 180"/>
              <a:gd name="T14" fmla="*/ 2147483647 w 150"/>
              <a:gd name="T15" fmla="*/ 2147483647 h 180"/>
              <a:gd name="T16" fmla="*/ 2147483647 w 150"/>
              <a:gd name="T17" fmla="*/ 2147483647 h 180"/>
              <a:gd name="T18" fmla="*/ 2147483647 w 150"/>
              <a:gd name="T19" fmla="*/ 2147483647 h 180"/>
              <a:gd name="T20" fmla="*/ 2147483647 w 150"/>
              <a:gd name="T21" fmla="*/ 2147483647 h 180"/>
              <a:gd name="T22" fmla="*/ 2147483647 w 150"/>
              <a:gd name="T23" fmla="*/ 2147483647 h 180"/>
              <a:gd name="T24" fmla="*/ 2147483647 w 150"/>
              <a:gd name="T25" fmla="*/ 2147483647 h 180"/>
              <a:gd name="T26" fmla="*/ 2147483647 w 150"/>
              <a:gd name="T27" fmla="*/ 2147483647 h 180"/>
              <a:gd name="T28" fmla="*/ 2147483647 w 150"/>
              <a:gd name="T29" fmla="*/ 2147483647 h 180"/>
              <a:gd name="T30" fmla="*/ 2147483647 w 150"/>
              <a:gd name="T31" fmla="*/ 2147483647 h 180"/>
              <a:gd name="T32" fmla="*/ 2147483647 w 150"/>
              <a:gd name="T33" fmla="*/ 2147483647 h 180"/>
              <a:gd name="T34" fmla="*/ 0 w 150"/>
              <a:gd name="T35" fmla="*/ 2147483647 h 180"/>
              <a:gd name="T36" fmla="*/ 2147483647 w 150"/>
              <a:gd name="T37" fmla="*/ 2147483647 h 180"/>
              <a:gd name="T38" fmla="*/ 2147483647 w 150"/>
              <a:gd name="T39" fmla="*/ 2147483647 h 180"/>
              <a:gd name="T40" fmla="*/ 2147483647 w 150"/>
              <a:gd name="T41" fmla="*/ 2147483647 h 180"/>
              <a:gd name="T42" fmla="*/ 2147483647 w 150"/>
              <a:gd name="T43" fmla="*/ 2147483647 h 18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50" h="180">
                <a:moveTo>
                  <a:pt x="66" y="162"/>
                </a:moveTo>
                <a:lnTo>
                  <a:pt x="90" y="144"/>
                </a:lnTo>
                <a:lnTo>
                  <a:pt x="114" y="96"/>
                </a:lnTo>
                <a:lnTo>
                  <a:pt x="132" y="78"/>
                </a:lnTo>
                <a:lnTo>
                  <a:pt x="150" y="6"/>
                </a:lnTo>
                <a:lnTo>
                  <a:pt x="138" y="0"/>
                </a:lnTo>
                <a:lnTo>
                  <a:pt x="114" y="0"/>
                </a:lnTo>
                <a:lnTo>
                  <a:pt x="90" y="12"/>
                </a:lnTo>
                <a:lnTo>
                  <a:pt x="72" y="18"/>
                </a:lnTo>
                <a:lnTo>
                  <a:pt x="60" y="30"/>
                </a:lnTo>
                <a:lnTo>
                  <a:pt x="48" y="36"/>
                </a:lnTo>
                <a:lnTo>
                  <a:pt x="48" y="48"/>
                </a:lnTo>
                <a:lnTo>
                  <a:pt x="60" y="54"/>
                </a:lnTo>
                <a:lnTo>
                  <a:pt x="54" y="84"/>
                </a:lnTo>
                <a:lnTo>
                  <a:pt x="48" y="114"/>
                </a:lnTo>
                <a:lnTo>
                  <a:pt x="30" y="114"/>
                </a:lnTo>
                <a:lnTo>
                  <a:pt x="12" y="126"/>
                </a:lnTo>
                <a:lnTo>
                  <a:pt x="0" y="138"/>
                </a:lnTo>
                <a:lnTo>
                  <a:pt x="18" y="156"/>
                </a:lnTo>
                <a:lnTo>
                  <a:pt x="24" y="180"/>
                </a:lnTo>
                <a:lnTo>
                  <a:pt x="42" y="162"/>
                </a:lnTo>
                <a:lnTo>
                  <a:pt x="66" y="162"/>
                </a:lnTo>
                <a:close/>
              </a:path>
            </a:pathLst>
          </a:custGeom>
          <a:solidFill>
            <a:srgbClr val="FFFF00"/>
          </a:solidFill>
          <a:ln w="9525">
            <a:solidFill>
              <a:schemeClr val="bg2"/>
            </a:solidFill>
            <a:round/>
            <a:headEnd/>
            <a:tailEnd/>
          </a:ln>
        </p:spPr>
        <p:txBody>
          <a:bodyPr/>
          <a:lstStyle/>
          <a:p>
            <a:endParaRPr lang="en-GB"/>
          </a:p>
        </p:txBody>
      </p:sp>
      <p:sp>
        <p:nvSpPr>
          <p:cNvPr id="58" name="Freeform 390"/>
          <p:cNvSpPr>
            <a:spLocks/>
          </p:cNvSpPr>
          <p:nvPr/>
        </p:nvSpPr>
        <p:spPr bwMode="auto">
          <a:xfrm>
            <a:off x="3757693" y="3746479"/>
            <a:ext cx="265678" cy="294611"/>
          </a:xfrm>
          <a:custGeom>
            <a:avLst/>
            <a:gdLst>
              <a:gd name="T0" fmla="*/ 2147483647 w 90"/>
              <a:gd name="T1" fmla="*/ 2147483647 h 102"/>
              <a:gd name="T2" fmla="*/ 2147483647 w 90"/>
              <a:gd name="T3" fmla="*/ 2147483647 h 102"/>
              <a:gd name="T4" fmla="*/ 2147483647 w 90"/>
              <a:gd name="T5" fmla="*/ 2147483647 h 102"/>
              <a:gd name="T6" fmla="*/ 2147483647 w 90"/>
              <a:gd name="T7" fmla="*/ 2147483647 h 102"/>
              <a:gd name="T8" fmla="*/ 2147483647 w 90"/>
              <a:gd name="T9" fmla="*/ 2147483647 h 102"/>
              <a:gd name="T10" fmla="*/ 2147483647 w 90"/>
              <a:gd name="T11" fmla="*/ 0 h 102"/>
              <a:gd name="T12" fmla="*/ 2147483647 w 90"/>
              <a:gd name="T13" fmla="*/ 0 h 102"/>
              <a:gd name="T14" fmla="*/ 0 w 90"/>
              <a:gd name="T15" fmla="*/ 0 h 102"/>
              <a:gd name="T16" fmla="*/ 0 w 90"/>
              <a:gd name="T17" fmla="*/ 2147483647 h 102"/>
              <a:gd name="T18" fmla="*/ 0 w 90"/>
              <a:gd name="T19" fmla="*/ 2147483647 h 102"/>
              <a:gd name="T20" fmla="*/ 2147483647 w 90"/>
              <a:gd name="T21" fmla="*/ 2147483647 h 102"/>
              <a:gd name="T22" fmla="*/ 2147483647 w 90"/>
              <a:gd name="T23" fmla="*/ 2147483647 h 102"/>
              <a:gd name="T24" fmla="*/ 2147483647 w 90"/>
              <a:gd name="T25" fmla="*/ 2147483647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102">
                <a:moveTo>
                  <a:pt x="60" y="78"/>
                </a:moveTo>
                <a:lnTo>
                  <a:pt x="78" y="78"/>
                </a:lnTo>
                <a:lnTo>
                  <a:pt x="84" y="48"/>
                </a:lnTo>
                <a:lnTo>
                  <a:pt x="90" y="18"/>
                </a:lnTo>
                <a:lnTo>
                  <a:pt x="78" y="12"/>
                </a:lnTo>
                <a:lnTo>
                  <a:pt x="78" y="0"/>
                </a:lnTo>
                <a:lnTo>
                  <a:pt x="48" y="0"/>
                </a:lnTo>
                <a:lnTo>
                  <a:pt x="0" y="0"/>
                </a:lnTo>
                <a:lnTo>
                  <a:pt x="0" y="18"/>
                </a:lnTo>
                <a:lnTo>
                  <a:pt x="0" y="54"/>
                </a:lnTo>
                <a:lnTo>
                  <a:pt x="30" y="102"/>
                </a:lnTo>
                <a:lnTo>
                  <a:pt x="42" y="90"/>
                </a:lnTo>
                <a:lnTo>
                  <a:pt x="60" y="78"/>
                </a:lnTo>
                <a:close/>
              </a:path>
            </a:pathLst>
          </a:custGeom>
          <a:solidFill>
            <a:srgbClr val="FFFF00"/>
          </a:solidFill>
          <a:ln w="9525">
            <a:solidFill>
              <a:schemeClr val="bg2"/>
            </a:solidFill>
            <a:round/>
            <a:headEnd/>
            <a:tailEnd/>
          </a:ln>
        </p:spPr>
        <p:txBody>
          <a:bodyPr/>
          <a:lstStyle/>
          <a:p>
            <a:endParaRPr lang="en-GB"/>
          </a:p>
        </p:txBody>
      </p:sp>
      <p:sp>
        <p:nvSpPr>
          <p:cNvPr id="59" name="Freeform 391"/>
          <p:cNvSpPr>
            <a:spLocks/>
          </p:cNvSpPr>
          <p:nvPr/>
        </p:nvSpPr>
        <p:spPr bwMode="auto">
          <a:xfrm>
            <a:off x="3685889" y="3160848"/>
            <a:ext cx="423648" cy="585631"/>
          </a:xfrm>
          <a:custGeom>
            <a:avLst/>
            <a:gdLst>
              <a:gd name="T0" fmla="*/ 2147483647 w 144"/>
              <a:gd name="T1" fmla="*/ 2147483647 h 198"/>
              <a:gd name="T2" fmla="*/ 2147483647 w 144"/>
              <a:gd name="T3" fmla="*/ 2147483647 h 198"/>
              <a:gd name="T4" fmla="*/ 2147483647 w 144"/>
              <a:gd name="T5" fmla="*/ 2147483647 h 198"/>
              <a:gd name="T6" fmla="*/ 2147483647 w 144"/>
              <a:gd name="T7" fmla="*/ 2147483647 h 198"/>
              <a:gd name="T8" fmla="*/ 2147483647 w 144"/>
              <a:gd name="T9" fmla="*/ 2147483647 h 198"/>
              <a:gd name="T10" fmla="*/ 2147483647 w 144"/>
              <a:gd name="T11" fmla="*/ 2147483647 h 198"/>
              <a:gd name="T12" fmla="*/ 2147483647 w 144"/>
              <a:gd name="T13" fmla="*/ 2147483647 h 198"/>
              <a:gd name="T14" fmla="*/ 2147483647 w 144"/>
              <a:gd name="T15" fmla="*/ 2147483647 h 198"/>
              <a:gd name="T16" fmla="*/ 2147483647 w 144"/>
              <a:gd name="T17" fmla="*/ 0 h 198"/>
              <a:gd name="T18" fmla="*/ 2147483647 w 144"/>
              <a:gd name="T19" fmla="*/ 0 h 198"/>
              <a:gd name="T20" fmla="*/ 2147483647 w 144"/>
              <a:gd name="T21" fmla="*/ 2147483647 h 198"/>
              <a:gd name="T22" fmla="*/ 2147483647 w 144"/>
              <a:gd name="T23" fmla="*/ 2147483647 h 198"/>
              <a:gd name="T24" fmla="*/ 2147483647 w 144"/>
              <a:gd name="T25" fmla="*/ 2147483647 h 198"/>
              <a:gd name="T26" fmla="*/ 2147483647 w 144"/>
              <a:gd name="T27" fmla="*/ 2147483647 h 198"/>
              <a:gd name="T28" fmla="*/ 2147483647 w 144"/>
              <a:gd name="T29" fmla="*/ 2147483647 h 198"/>
              <a:gd name="T30" fmla="*/ 2147483647 w 144"/>
              <a:gd name="T31" fmla="*/ 2147483647 h 198"/>
              <a:gd name="T32" fmla="*/ 0 w 144"/>
              <a:gd name="T33" fmla="*/ 2147483647 h 198"/>
              <a:gd name="T34" fmla="*/ 2147483647 w 144"/>
              <a:gd name="T35" fmla="*/ 2147483647 h 198"/>
              <a:gd name="T36" fmla="*/ 2147483647 w 144"/>
              <a:gd name="T37" fmla="*/ 2147483647 h 198"/>
              <a:gd name="T38" fmla="*/ 2147483647 w 144"/>
              <a:gd name="T39" fmla="*/ 2147483647 h 198"/>
              <a:gd name="T40" fmla="*/ 2147483647 w 144"/>
              <a:gd name="T41" fmla="*/ 2147483647 h 198"/>
              <a:gd name="T42" fmla="*/ 2147483647 w 144"/>
              <a:gd name="T43" fmla="*/ 2147483647 h 1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44" h="198">
                <a:moveTo>
                  <a:pt x="144" y="174"/>
                </a:moveTo>
                <a:lnTo>
                  <a:pt x="138" y="162"/>
                </a:lnTo>
                <a:lnTo>
                  <a:pt x="126" y="132"/>
                </a:lnTo>
                <a:lnTo>
                  <a:pt x="138" y="96"/>
                </a:lnTo>
                <a:lnTo>
                  <a:pt x="132" y="96"/>
                </a:lnTo>
                <a:lnTo>
                  <a:pt x="114" y="66"/>
                </a:lnTo>
                <a:lnTo>
                  <a:pt x="114" y="48"/>
                </a:lnTo>
                <a:lnTo>
                  <a:pt x="138" y="42"/>
                </a:lnTo>
                <a:lnTo>
                  <a:pt x="126" y="0"/>
                </a:lnTo>
                <a:lnTo>
                  <a:pt x="108" y="6"/>
                </a:lnTo>
                <a:lnTo>
                  <a:pt x="102" y="24"/>
                </a:lnTo>
                <a:lnTo>
                  <a:pt x="84" y="72"/>
                </a:lnTo>
                <a:lnTo>
                  <a:pt x="54" y="114"/>
                </a:lnTo>
                <a:lnTo>
                  <a:pt x="24" y="102"/>
                </a:lnTo>
                <a:lnTo>
                  <a:pt x="6" y="126"/>
                </a:lnTo>
                <a:lnTo>
                  <a:pt x="0" y="156"/>
                </a:lnTo>
                <a:lnTo>
                  <a:pt x="18" y="156"/>
                </a:lnTo>
                <a:lnTo>
                  <a:pt x="24" y="198"/>
                </a:lnTo>
                <a:lnTo>
                  <a:pt x="72" y="198"/>
                </a:lnTo>
                <a:lnTo>
                  <a:pt x="102" y="198"/>
                </a:lnTo>
                <a:lnTo>
                  <a:pt x="144" y="174"/>
                </a:lnTo>
                <a:close/>
              </a:path>
            </a:pathLst>
          </a:custGeom>
          <a:solidFill>
            <a:schemeClr val="bg1"/>
          </a:solidFill>
          <a:ln w="9525">
            <a:solidFill>
              <a:schemeClr val="bg2"/>
            </a:solidFill>
            <a:round/>
            <a:headEnd/>
            <a:tailEnd/>
          </a:ln>
        </p:spPr>
        <p:txBody>
          <a:bodyPr/>
          <a:lstStyle/>
          <a:p>
            <a:endParaRPr lang="en-GB"/>
          </a:p>
        </p:txBody>
      </p:sp>
      <p:sp>
        <p:nvSpPr>
          <p:cNvPr id="60" name="Freeform 392"/>
          <p:cNvSpPr>
            <a:spLocks/>
          </p:cNvSpPr>
          <p:nvPr/>
        </p:nvSpPr>
        <p:spPr bwMode="auto">
          <a:xfrm>
            <a:off x="3685889" y="3160848"/>
            <a:ext cx="423648" cy="585631"/>
          </a:xfrm>
          <a:custGeom>
            <a:avLst/>
            <a:gdLst>
              <a:gd name="T0" fmla="*/ 2147483647 w 144"/>
              <a:gd name="T1" fmla="*/ 2147483647 h 198"/>
              <a:gd name="T2" fmla="*/ 2147483647 w 144"/>
              <a:gd name="T3" fmla="*/ 2147483647 h 198"/>
              <a:gd name="T4" fmla="*/ 2147483647 w 144"/>
              <a:gd name="T5" fmla="*/ 2147483647 h 198"/>
              <a:gd name="T6" fmla="*/ 2147483647 w 144"/>
              <a:gd name="T7" fmla="*/ 2147483647 h 198"/>
              <a:gd name="T8" fmla="*/ 2147483647 w 144"/>
              <a:gd name="T9" fmla="*/ 2147483647 h 198"/>
              <a:gd name="T10" fmla="*/ 2147483647 w 144"/>
              <a:gd name="T11" fmla="*/ 2147483647 h 198"/>
              <a:gd name="T12" fmla="*/ 2147483647 w 144"/>
              <a:gd name="T13" fmla="*/ 2147483647 h 198"/>
              <a:gd name="T14" fmla="*/ 2147483647 w 144"/>
              <a:gd name="T15" fmla="*/ 2147483647 h 198"/>
              <a:gd name="T16" fmla="*/ 2147483647 w 144"/>
              <a:gd name="T17" fmla="*/ 0 h 198"/>
              <a:gd name="T18" fmla="*/ 2147483647 w 144"/>
              <a:gd name="T19" fmla="*/ 0 h 198"/>
              <a:gd name="T20" fmla="*/ 2147483647 w 144"/>
              <a:gd name="T21" fmla="*/ 2147483647 h 198"/>
              <a:gd name="T22" fmla="*/ 2147483647 w 144"/>
              <a:gd name="T23" fmla="*/ 2147483647 h 198"/>
              <a:gd name="T24" fmla="*/ 2147483647 w 144"/>
              <a:gd name="T25" fmla="*/ 2147483647 h 198"/>
              <a:gd name="T26" fmla="*/ 2147483647 w 144"/>
              <a:gd name="T27" fmla="*/ 2147483647 h 198"/>
              <a:gd name="T28" fmla="*/ 2147483647 w 144"/>
              <a:gd name="T29" fmla="*/ 2147483647 h 198"/>
              <a:gd name="T30" fmla="*/ 2147483647 w 144"/>
              <a:gd name="T31" fmla="*/ 2147483647 h 198"/>
              <a:gd name="T32" fmla="*/ 0 w 144"/>
              <a:gd name="T33" fmla="*/ 2147483647 h 198"/>
              <a:gd name="T34" fmla="*/ 2147483647 w 144"/>
              <a:gd name="T35" fmla="*/ 2147483647 h 198"/>
              <a:gd name="T36" fmla="*/ 2147483647 w 144"/>
              <a:gd name="T37" fmla="*/ 2147483647 h 198"/>
              <a:gd name="T38" fmla="*/ 2147483647 w 144"/>
              <a:gd name="T39" fmla="*/ 2147483647 h 198"/>
              <a:gd name="T40" fmla="*/ 2147483647 w 144"/>
              <a:gd name="T41" fmla="*/ 2147483647 h 1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4" h="198">
                <a:moveTo>
                  <a:pt x="144" y="174"/>
                </a:moveTo>
                <a:lnTo>
                  <a:pt x="138" y="162"/>
                </a:lnTo>
                <a:lnTo>
                  <a:pt x="126" y="132"/>
                </a:lnTo>
                <a:lnTo>
                  <a:pt x="138" y="96"/>
                </a:lnTo>
                <a:lnTo>
                  <a:pt x="132" y="96"/>
                </a:lnTo>
                <a:lnTo>
                  <a:pt x="114" y="66"/>
                </a:lnTo>
                <a:lnTo>
                  <a:pt x="114" y="48"/>
                </a:lnTo>
                <a:lnTo>
                  <a:pt x="138" y="42"/>
                </a:lnTo>
                <a:lnTo>
                  <a:pt x="126" y="0"/>
                </a:lnTo>
                <a:lnTo>
                  <a:pt x="108" y="6"/>
                </a:lnTo>
                <a:lnTo>
                  <a:pt x="102" y="24"/>
                </a:lnTo>
                <a:lnTo>
                  <a:pt x="84" y="72"/>
                </a:lnTo>
                <a:lnTo>
                  <a:pt x="54" y="114"/>
                </a:lnTo>
                <a:lnTo>
                  <a:pt x="24" y="102"/>
                </a:lnTo>
                <a:lnTo>
                  <a:pt x="6" y="126"/>
                </a:lnTo>
                <a:lnTo>
                  <a:pt x="0" y="156"/>
                </a:lnTo>
                <a:lnTo>
                  <a:pt x="18" y="156"/>
                </a:lnTo>
                <a:lnTo>
                  <a:pt x="24" y="198"/>
                </a:lnTo>
                <a:lnTo>
                  <a:pt x="72" y="198"/>
                </a:lnTo>
                <a:lnTo>
                  <a:pt x="102" y="198"/>
                </a:lnTo>
              </a:path>
            </a:pathLst>
          </a:custGeom>
          <a:solidFill>
            <a:srgbClr val="FFFF00"/>
          </a:solidFill>
          <a:ln w="9525">
            <a:solidFill>
              <a:schemeClr val="bg2"/>
            </a:solidFill>
            <a:round/>
            <a:headEnd/>
            <a:tailEnd/>
          </a:ln>
        </p:spPr>
        <p:txBody>
          <a:bodyPr/>
          <a:lstStyle/>
          <a:p>
            <a:endParaRPr lang="en-GB"/>
          </a:p>
        </p:txBody>
      </p:sp>
      <p:sp>
        <p:nvSpPr>
          <p:cNvPr id="61" name="Freeform 393"/>
          <p:cNvSpPr>
            <a:spLocks/>
          </p:cNvSpPr>
          <p:nvPr/>
        </p:nvSpPr>
        <p:spPr bwMode="auto">
          <a:xfrm>
            <a:off x="3294552" y="3139291"/>
            <a:ext cx="143609" cy="355691"/>
          </a:xfrm>
          <a:custGeom>
            <a:avLst/>
            <a:gdLst>
              <a:gd name="T0" fmla="*/ 2147483647 w 48"/>
              <a:gd name="T1" fmla="*/ 2147483647 h 120"/>
              <a:gd name="T2" fmla="*/ 2147483647 w 48"/>
              <a:gd name="T3" fmla="*/ 2147483647 h 120"/>
              <a:gd name="T4" fmla="*/ 2147483647 w 48"/>
              <a:gd name="T5" fmla="*/ 2147483647 h 120"/>
              <a:gd name="T6" fmla="*/ 2147483647 w 48"/>
              <a:gd name="T7" fmla="*/ 2147483647 h 120"/>
              <a:gd name="T8" fmla="*/ 2147483647 w 48"/>
              <a:gd name="T9" fmla="*/ 0 h 120"/>
              <a:gd name="T10" fmla="*/ 2147483647 w 48"/>
              <a:gd name="T11" fmla="*/ 2147483647 h 120"/>
              <a:gd name="T12" fmla="*/ 2147483647 w 48"/>
              <a:gd name="T13" fmla="*/ 2147483647 h 120"/>
              <a:gd name="T14" fmla="*/ 0 w 48"/>
              <a:gd name="T15" fmla="*/ 2147483647 h 120"/>
              <a:gd name="T16" fmla="*/ 0 w 48"/>
              <a:gd name="T17" fmla="*/ 2147483647 h 120"/>
              <a:gd name="T18" fmla="*/ 2147483647 w 48"/>
              <a:gd name="T19" fmla="*/ 2147483647 h 120"/>
              <a:gd name="T20" fmla="*/ 2147483647 w 48"/>
              <a:gd name="T21" fmla="*/ 2147483647 h 120"/>
              <a:gd name="T22" fmla="*/ 2147483647 w 48"/>
              <a:gd name="T23" fmla="*/ 2147483647 h 120"/>
              <a:gd name="T24" fmla="*/ 2147483647 w 48"/>
              <a:gd name="T25" fmla="*/ 2147483647 h 120"/>
              <a:gd name="T26" fmla="*/ 2147483647 w 48"/>
              <a:gd name="T27" fmla="*/ 2147483647 h 120"/>
              <a:gd name="T28" fmla="*/ 2147483647 w 48"/>
              <a:gd name="T29" fmla="*/ 2147483647 h 1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20">
                <a:moveTo>
                  <a:pt x="48" y="48"/>
                </a:moveTo>
                <a:lnTo>
                  <a:pt x="48" y="24"/>
                </a:lnTo>
                <a:lnTo>
                  <a:pt x="48" y="6"/>
                </a:lnTo>
                <a:lnTo>
                  <a:pt x="42" y="6"/>
                </a:lnTo>
                <a:lnTo>
                  <a:pt x="30" y="0"/>
                </a:lnTo>
                <a:lnTo>
                  <a:pt x="24" y="6"/>
                </a:lnTo>
                <a:lnTo>
                  <a:pt x="6" y="30"/>
                </a:lnTo>
                <a:lnTo>
                  <a:pt x="0" y="30"/>
                </a:lnTo>
                <a:lnTo>
                  <a:pt x="0" y="48"/>
                </a:lnTo>
                <a:lnTo>
                  <a:pt x="6" y="90"/>
                </a:lnTo>
                <a:lnTo>
                  <a:pt x="24" y="120"/>
                </a:lnTo>
                <a:lnTo>
                  <a:pt x="36" y="120"/>
                </a:lnTo>
                <a:lnTo>
                  <a:pt x="36" y="90"/>
                </a:lnTo>
                <a:lnTo>
                  <a:pt x="48" y="48"/>
                </a:lnTo>
                <a:close/>
              </a:path>
            </a:pathLst>
          </a:custGeom>
          <a:solidFill>
            <a:srgbClr val="FFFF00"/>
          </a:solidFill>
          <a:ln w="9525">
            <a:solidFill>
              <a:schemeClr val="bg2"/>
            </a:solidFill>
            <a:round/>
            <a:headEnd/>
            <a:tailEnd/>
          </a:ln>
        </p:spPr>
        <p:txBody>
          <a:bodyPr/>
          <a:lstStyle/>
          <a:p>
            <a:endParaRPr lang="en-GB"/>
          </a:p>
        </p:txBody>
      </p:sp>
      <p:sp>
        <p:nvSpPr>
          <p:cNvPr id="62" name="Freeform 394"/>
          <p:cNvSpPr>
            <a:spLocks/>
          </p:cNvSpPr>
          <p:nvPr/>
        </p:nvSpPr>
        <p:spPr bwMode="auto">
          <a:xfrm>
            <a:off x="3240699" y="3232704"/>
            <a:ext cx="125657" cy="280240"/>
          </a:xfrm>
          <a:custGeom>
            <a:avLst/>
            <a:gdLst>
              <a:gd name="T0" fmla="*/ 2147483647 w 42"/>
              <a:gd name="T1" fmla="*/ 2147483647 h 96"/>
              <a:gd name="T2" fmla="*/ 2147483647 w 42"/>
              <a:gd name="T3" fmla="*/ 0 h 96"/>
              <a:gd name="T4" fmla="*/ 2147483647 w 42"/>
              <a:gd name="T5" fmla="*/ 2147483647 h 96"/>
              <a:gd name="T6" fmla="*/ 0 w 42"/>
              <a:gd name="T7" fmla="*/ 2147483647 h 96"/>
              <a:gd name="T8" fmla="*/ 0 w 42"/>
              <a:gd name="T9" fmla="*/ 2147483647 h 96"/>
              <a:gd name="T10" fmla="*/ 0 w 42"/>
              <a:gd name="T11" fmla="*/ 2147483647 h 96"/>
              <a:gd name="T12" fmla="*/ 2147483647 w 42"/>
              <a:gd name="T13" fmla="*/ 2147483647 h 96"/>
              <a:gd name="T14" fmla="*/ 2147483647 w 42"/>
              <a:gd name="T15" fmla="*/ 2147483647 h 96"/>
              <a:gd name="T16" fmla="*/ 2147483647 w 42"/>
              <a:gd name="T17" fmla="*/ 2147483647 h 96"/>
              <a:gd name="T18" fmla="*/ 2147483647 w 42"/>
              <a:gd name="T19" fmla="*/ 2147483647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2" h="96">
                <a:moveTo>
                  <a:pt x="18" y="18"/>
                </a:moveTo>
                <a:lnTo>
                  <a:pt x="18" y="0"/>
                </a:lnTo>
                <a:lnTo>
                  <a:pt x="6" y="6"/>
                </a:lnTo>
                <a:lnTo>
                  <a:pt x="0" y="6"/>
                </a:lnTo>
                <a:lnTo>
                  <a:pt x="0" y="12"/>
                </a:lnTo>
                <a:lnTo>
                  <a:pt x="0" y="42"/>
                </a:lnTo>
                <a:lnTo>
                  <a:pt x="18" y="96"/>
                </a:lnTo>
                <a:lnTo>
                  <a:pt x="42" y="90"/>
                </a:lnTo>
                <a:lnTo>
                  <a:pt x="24" y="60"/>
                </a:lnTo>
                <a:lnTo>
                  <a:pt x="18" y="18"/>
                </a:lnTo>
                <a:close/>
              </a:path>
            </a:pathLst>
          </a:custGeom>
          <a:solidFill>
            <a:srgbClr val="FFFF00"/>
          </a:solidFill>
          <a:ln w="9525">
            <a:solidFill>
              <a:schemeClr val="bg2"/>
            </a:solidFill>
            <a:round/>
            <a:headEnd/>
            <a:tailEnd/>
          </a:ln>
        </p:spPr>
        <p:txBody>
          <a:bodyPr/>
          <a:lstStyle/>
          <a:p>
            <a:endParaRPr lang="en-GB"/>
          </a:p>
        </p:txBody>
      </p:sp>
      <p:sp>
        <p:nvSpPr>
          <p:cNvPr id="63" name="Freeform 395"/>
          <p:cNvSpPr>
            <a:spLocks/>
          </p:cNvSpPr>
          <p:nvPr/>
        </p:nvSpPr>
        <p:spPr bwMode="auto">
          <a:xfrm>
            <a:off x="3901303" y="4806360"/>
            <a:ext cx="725228" cy="736530"/>
          </a:xfrm>
          <a:custGeom>
            <a:avLst/>
            <a:gdLst>
              <a:gd name="T0" fmla="*/ 2147483647 w 246"/>
              <a:gd name="T1" fmla="*/ 2147483647 h 252"/>
              <a:gd name="T2" fmla="*/ 2147483647 w 246"/>
              <a:gd name="T3" fmla="*/ 2147483647 h 252"/>
              <a:gd name="T4" fmla="*/ 2147483647 w 246"/>
              <a:gd name="T5" fmla="*/ 2147483647 h 252"/>
              <a:gd name="T6" fmla="*/ 2147483647 w 246"/>
              <a:gd name="T7" fmla="*/ 2147483647 h 252"/>
              <a:gd name="T8" fmla="*/ 2147483647 w 246"/>
              <a:gd name="T9" fmla="*/ 2147483647 h 252"/>
              <a:gd name="T10" fmla="*/ 2147483647 w 246"/>
              <a:gd name="T11" fmla="*/ 2147483647 h 252"/>
              <a:gd name="T12" fmla="*/ 2147483647 w 246"/>
              <a:gd name="T13" fmla="*/ 2147483647 h 252"/>
              <a:gd name="T14" fmla="*/ 2147483647 w 246"/>
              <a:gd name="T15" fmla="*/ 2147483647 h 252"/>
              <a:gd name="T16" fmla="*/ 2147483647 w 246"/>
              <a:gd name="T17" fmla="*/ 2147483647 h 252"/>
              <a:gd name="T18" fmla="*/ 2147483647 w 246"/>
              <a:gd name="T19" fmla="*/ 2147483647 h 252"/>
              <a:gd name="T20" fmla="*/ 2147483647 w 246"/>
              <a:gd name="T21" fmla="*/ 2147483647 h 252"/>
              <a:gd name="T22" fmla="*/ 2147483647 w 246"/>
              <a:gd name="T23" fmla="*/ 2147483647 h 252"/>
              <a:gd name="T24" fmla="*/ 2147483647 w 246"/>
              <a:gd name="T25" fmla="*/ 2147483647 h 252"/>
              <a:gd name="T26" fmla="*/ 2147483647 w 246"/>
              <a:gd name="T27" fmla="*/ 2147483647 h 252"/>
              <a:gd name="T28" fmla="*/ 2147483647 w 246"/>
              <a:gd name="T29" fmla="*/ 2147483647 h 252"/>
              <a:gd name="T30" fmla="*/ 2147483647 w 246"/>
              <a:gd name="T31" fmla="*/ 2147483647 h 252"/>
              <a:gd name="T32" fmla="*/ 2147483647 w 246"/>
              <a:gd name="T33" fmla="*/ 2147483647 h 252"/>
              <a:gd name="T34" fmla="*/ 2147483647 w 246"/>
              <a:gd name="T35" fmla="*/ 2147483647 h 252"/>
              <a:gd name="T36" fmla="*/ 2147483647 w 246"/>
              <a:gd name="T37" fmla="*/ 2147483647 h 252"/>
              <a:gd name="T38" fmla="*/ 2147483647 w 246"/>
              <a:gd name="T39" fmla="*/ 0 h 252"/>
              <a:gd name="T40" fmla="*/ 2147483647 w 246"/>
              <a:gd name="T41" fmla="*/ 2147483647 h 252"/>
              <a:gd name="T42" fmla="*/ 0 w 246"/>
              <a:gd name="T43" fmla="*/ 2147483647 h 252"/>
              <a:gd name="T44" fmla="*/ 2147483647 w 246"/>
              <a:gd name="T45" fmla="*/ 2147483647 h 252"/>
              <a:gd name="T46" fmla="*/ 2147483647 w 246"/>
              <a:gd name="T47" fmla="*/ 2147483647 h 252"/>
              <a:gd name="T48" fmla="*/ 2147483647 w 246"/>
              <a:gd name="T49" fmla="*/ 2147483647 h 252"/>
              <a:gd name="T50" fmla="*/ 2147483647 w 246"/>
              <a:gd name="T51" fmla="*/ 2147483647 h 252"/>
              <a:gd name="T52" fmla="*/ 2147483647 w 246"/>
              <a:gd name="T53" fmla="*/ 2147483647 h 252"/>
              <a:gd name="T54" fmla="*/ 2147483647 w 246"/>
              <a:gd name="T55" fmla="*/ 2147483647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46" h="252">
                <a:moveTo>
                  <a:pt x="126" y="252"/>
                </a:moveTo>
                <a:lnTo>
                  <a:pt x="144" y="246"/>
                </a:lnTo>
                <a:lnTo>
                  <a:pt x="156" y="162"/>
                </a:lnTo>
                <a:lnTo>
                  <a:pt x="156" y="108"/>
                </a:lnTo>
                <a:lnTo>
                  <a:pt x="168" y="102"/>
                </a:lnTo>
                <a:lnTo>
                  <a:pt x="174" y="36"/>
                </a:lnTo>
                <a:lnTo>
                  <a:pt x="222" y="24"/>
                </a:lnTo>
                <a:lnTo>
                  <a:pt x="240" y="18"/>
                </a:lnTo>
                <a:lnTo>
                  <a:pt x="246" y="18"/>
                </a:lnTo>
                <a:lnTo>
                  <a:pt x="234" y="12"/>
                </a:lnTo>
                <a:lnTo>
                  <a:pt x="210" y="12"/>
                </a:lnTo>
                <a:lnTo>
                  <a:pt x="216" y="18"/>
                </a:lnTo>
                <a:lnTo>
                  <a:pt x="210" y="12"/>
                </a:lnTo>
                <a:lnTo>
                  <a:pt x="174" y="18"/>
                </a:lnTo>
                <a:lnTo>
                  <a:pt x="126" y="18"/>
                </a:lnTo>
                <a:lnTo>
                  <a:pt x="114" y="12"/>
                </a:lnTo>
                <a:lnTo>
                  <a:pt x="30" y="12"/>
                </a:lnTo>
                <a:lnTo>
                  <a:pt x="18" y="0"/>
                </a:lnTo>
                <a:lnTo>
                  <a:pt x="6" y="6"/>
                </a:lnTo>
                <a:lnTo>
                  <a:pt x="0" y="42"/>
                </a:lnTo>
                <a:lnTo>
                  <a:pt x="42" y="126"/>
                </a:lnTo>
                <a:lnTo>
                  <a:pt x="48" y="144"/>
                </a:lnTo>
                <a:lnTo>
                  <a:pt x="60" y="222"/>
                </a:lnTo>
                <a:lnTo>
                  <a:pt x="90" y="252"/>
                </a:lnTo>
                <a:lnTo>
                  <a:pt x="96" y="240"/>
                </a:lnTo>
                <a:lnTo>
                  <a:pt x="126" y="252"/>
                </a:lnTo>
                <a:close/>
              </a:path>
            </a:pathLst>
          </a:custGeom>
          <a:solidFill>
            <a:schemeClr val="accent6"/>
          </a:solidFill>
          <a:ln w="9525">
            <a:solidFill>
              <a:schemeClr val="bg2"/>
            </a:solidFill>
            <a:round/>
            <a:headEnd/>
            <a:tailEnd/>
          </a:ln>
        </p:spPr>
        <p:txBody>
          <a:bodyPr/>
          <a:lstStyle/>
          <a:p>
            <a:endParaRPr lang="en-GB"/>
          </a:p>
        </p:txBody>
      </p:sp>
      <p:sp>
        <p:nvSpPr>
          <p:cNvPr id="64" name="Freeform 396"/>
          <p:cNvSpPr>
            <a:spLocks/>
          </p:cNvSpPr>
          <p:nvPr/>
        </p:nvSpPr>
        <p:spPr bwMode="auto">
          <a:xfrm>
            <a:off x="3294552" y="2787194"/>
            <a:ext cx="179512" cy="211978"/>
          </a:xfrm>
          <a:custGeom>
            <a:avLst/>
            <a:gdLst>
              <a:gd name="T0" fmla="*/ 0 w 10"/>
              <a:gd name="T1" fmla="*/ 2147483647 h 12"/>
              <a:gd name="T2" fmla="*/ 2147483647 w 10"/>
              <a:gd name="T3" fmla="*/ 2147483647 h 12"/>
              <a:gd name="T4" fmla="*/ 2147483647 w 10"/>
              <a:gd name="T5" fmla="*/ 2147483647 h 12"/>
              <a:gd name="T6" fmla="*/ 2147483647 w 10"/>
              <a:gd name="T7" fmla="*/ 2147483647 h 12"/>
              <a:gd name="T8" fmla="*/ 2147483647 w 10"/>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12">
                <a:moveTo>
                  <a:pt x="0" y="12"/>
                </a:moveTo>
                <a:cubicBezTo>
                  <a:pt x="4" y="11"/>
                  <a:pt x="4" y="11"/>
                  <a:pt x="4" y="11"/>
                </a:cubicBezTo>
                <a:cubicBezTo>
                  <a:pt x="9" y="10"/>
                  <a:pt x="9" y="10"/>
                  <a:pt x="9" y="10"/>
                </a:cubicBezTo>
                <a:cubicBezTo>
                  <a:pt x="9" y="10"/>
                  <a:pt x="10" y="8"/>
                  <a:pt x="10" y="8"/>
                </a:cubicBezTo>
                <a:cubicBezTo>
                  <a:pt x="10" y="7"/>
                  <a:pt x="10" y="0"/>
                  <a:pt x="10" y="0"/>
                </a:cubicBezTo>
              </a:path>
            </a:pathLst>
          </a:custGeom>
          <a:solidFill>
            <a:srgbClr val="FFFF00"/>
          </a:solidFill>
          <a:ln w="9525">
            <a:solidFill>
              <a:schemeClr val="bg2"/>
            </a:solidFill>
            <a:round/>
            <a:headEnd/>
            <a:tailEnd/>
          </a:ln>
        </p:spPr>
        <p:txBody>
          <a:bodyPr/>
          <a:lstStyle/>
          <a:p>
            <a:endParaRPr lang="en-GB"/>
          </a:p>
        </p:txBody>
      </p:sp>
      <p:sp>
        <p:nvSpPr>
          <p:cNvPr id="65" name="Freeform 259"/>
          <p:cNvSpPr>
            <a:spLocks/>
          </p:cNvSpPr>
          <p:nvPr/>
        </p:nvSpPr>
        <p:spPr bwMode="auto">
          <a:xfrm>
            <a:off x="5566245" y="4503440"/>
            <a:ext cx="301899" cy="671185"/>
          </a:xfrm>
          <a:custGeom>
            <a:avLst/>
            <a:gdLst>
              <a:gd name="T0" fmla="*/ 2147483647 w 126"/>
              <a:gd name="T1" fmla="*/ 2147483647 h 265"/>
              <a:gd name="T2" fmla="*/ 0 w 126"/>
              <a:gd name="T3" fmla="*/ 2147483647 h 265"/>
              <a:gd name="T4" fmla="*/ 2147483647 w 126"/>
              <a:gd name="T5" fmla="*/ 2147483647 h 265"/>
              <a:gd name="T6" fmla="*/ 2147483647 w 126"/>
              <a:gd name="T7" fmla="*/ 2147483647 h 265"/>
              <a:gd name="T8" fmla="*/ 2147483647 w 126"/>
              <a:gd name="T9" fmla="*/ 2147483647 h 265"/>
              <a:gd name="T10" fmla="*/ 2147483647 w 126"/>
              <a:gd name="T11" fmla="*/ 2147483647 h 265"/>
              <a:gd name="T12" fmla="*/ 2147483647 w 126"/>
              <a:gd name="T13" fmla="*/ 2147483647 h 265"/>
              <a:gd name="T14" fmla="*/ 2147483647 w 126"/>
              <a:gd name="T15" fmla="*/ 2147483647 h 265"/>
              <a:gd name="T16" fmla="*/ 2147483647 w 126"/>
              <a:gd name="T17" fmla="*/ 0 h 265"/>
              <a:gd name="T18" fmla="*/ 2147483647 w 126"/>
              <a:gd name="T19" fmla="*/ 2147483647 h 265"/>
              <a:gd name="T20" fmla="*/ 2147483647 w 126"/>
              <a:gd name="T21" fmla="*/ 2147483647 h 265"/>
              <a:gd name="T22" fmla="*/ 2147483647 w 126"/>
              <a:gd name="T23" fmla="*/ 2147483647 h 265"/>
              <a:gd name="T24" fmla="*/ 2147483647 w 126"/>
              <a:gd name="T25" fmla="*/ 2147483647 h 265"/>
              <a:gd name="T26" fmla="*/ 2147483647 w 126"/>
              <a:gd name="T27" fmla="*/ 2147483647 h 265"/>
              <a:gd name="T28" fmla="*/ 2147483647 w 126"/>
              <a:gd name="T29" fmla="*/ 2147483647 h 265"/>
              <a:gd name="T30" fmla="*/ 2147483647 w 126"/>
              <a:gd name="T31" fmla="*/ 2147483647 h 265"/>
              <a:gd name="T32" fmla="*/ 2147483647 w 126"/>
              <a:gd name="T33" fmla="*/ 2147483647 h 2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6" h="265">
                <a:moveTo>
                  <a:pt x="6" y="217"/>
                </a:moveTo>
                <a:lnTo>
                  <a:pt x="0" y="193"/>
                </a:lnTo>
                <a:lnTo>
                  <a:pt x="12" y="169"/>
                </a:lnTo>
                <a:lnTo>
                  <a:pt x="24" y="139"/>
                </a:lnTo>
                <a:lnTo>
                  <a:pt x="12" y="91"/>
                </a:lnTo>
                <a:lnTo>
                  <a:pt x="30" y="78"/>
                </a:lnTo>
                <a:lnTo>
                  <a:pt x="54" y="60"/>
                </a:lnTo>
                <a:lnTo>
                  <a:pt x="78" y="24"/>
                </a:lnTo>
                <a:lnTo>
                  <a:pt x="108" y="0"/>
                </a:lnTo>
                <a:lnTo>
                  <a:pt x="126" y="24"/>
                </a:lnTo>
                <a:lnTo>
                  <a:pt x="126" y="66"/>
                </a:lnTo>
                <a:lnTo>
                  <a:pt x="126" y="91"/>
                </a:lnTo>
                <a:lnTo>
                  <a:pt x="78" y="253"/>
                </a:lnTo>
                <a:lnTo>
                  <a:pt x="54" y="259"/>
                </a:lnTo>
                <a:lnTo>
                  <a:pt x="30" y="265"/>
                </a:lnTo>
                <a:lnTo>
                  <a:pt x="6" y="247"/>
                </a:lnTo>
                <a:lnTo>
                  <a:pt x="6" y="217"/>
                </a:lnTo>
                <a:close/>
              </a:path>
            </a:pathLst>
          </a:custGeom>
          <a:solidFill>
            <a:schemeClr val="tx1">
              <a:lumMod val="40000"/>
              <a:lumOff val="60000"/>
            </a:schemeClr>
          </a:solidFill>
          <a:ln w="9525">
            <a:solidFill>
              <a:schemeClr val="bg2"/>
            </a:solidFill>
            <a:round/>
            <a:headEnd/>
            <a:tailEnd/>
          </a:ln>
        </p:spPr>
        <p:txBody>
          <a:bodyPr/>
          <a:lstStyle/>
          <a:p>
            <a:endParaRPr lang="en-GB"/>
          </a:p>
        </p:txBody>
      </p:sp>
      <p:sp>
        <p:nvSpPr>
          <p:cNvPr id="5" name="TextBox 4"/>
          <p:cNvSpPr txBox="1"/>
          <p:nvPr/>
        </p:nvSpPr>
        <p:spPr>
          <a:xfrm>
            <a:off x="5940152" y="4096216"/>
            <a:ext cx="2555776" cy="830997"/>
          </a:xfrm>
          <a:prstGeom prst="rect">
            <a:avLst/>
          </a:prstGeom>
          <a:noFill/>
        </p:spPr>
        <p:txBody>
          <a:bodyPr wrap="square" rtlCol="0">
            <a:spAutoFit/>
          </a:bodyPr>
          <a:lstStyle/>
          <a:p>
            <a:pPr fontAlgn="base">
              <a:spcBef>
                <a:spcPts val="300"/>
              </a:spcBef>
              <a:spcAft>
                <a:spcPct val="0"/>
              </a:spcAft>
              <a:buClr>
                <a:srgbClr val="80C437"/>
              </a:buClr>
              <a:buSzPct val="125000"/>
            </a:pPr>
            <a:r>
              <a:rPr kumimoji="0" lang="en-GB" sz="1600" i="0" u="none" strike="noStrike" kern="0" cap="none" spc="0" normalizeH="0" baseline="0" noProof="0" dirty="0">
                <a:ln>
                  <a:noFill/>
                </a:ln>
                <a:solidFill>
                  <a:srgbClr val="002A6C"/>
                </a:solidFill>
                <a:effectLst/>
                <a:uLnTx/>
                <a:uFillTx/>
              </a:rPr>
              <a:t>Small</a:t>
            </a:r>
            <a:r>
              <a:rPr kumimoji="0" lang="en-GB" sz="1600" i="0" u="none" strike="noStrike" kern="0" cap="none" spc="0" normalizeH="0" noProof="0" dirty="0">
                <a:ln>
                  <a:noFill/>
                </a:ln>
                <a:solidFill>
                  <a:srgbClr val="002A6C"/>
                </a:solidFill>
                <a:effectLst/>
                <a:uLnTx/>
                <a:uFillTx/>
              </a:rPr>
              <a:t> Hydro</a:t>
            </a:r>
            <a:r>
              <a:rPr lang="en-GB" sz="1600" kern="0" dirty="0">
                <a:solidFill>
                  <a:srgbClr val="002A6C"/>
                </a:solidFill>
              </a:rPr>
              <a:t>: </a:t>
            </a:r>
            <a:r>
              <a:rPr lang="en-GB" sz="1600" kern="0" dirty="0" smtClean="0">
                <a:solidFill>
                  <a:srgbClr val="002A6C"/>
                </a:solidFill>
              </a:rPr>
              <a:t>$29.8bn </a:t>
            </a:r>
            <a:r>
              <a:rPr lang="en-GB" sz="1600" kern="0" dirty="0">
                <a:solidFill>
                  <a:srgbClr val="002A6C"/>
                </a:solidFill>
              </a:rPr>
              <a:t/>
            </a:r>
            <a:br>
              <a:rPr lang="en-GB" sz="1600" kern="0" dirty="0">
                <a:solidFill>
                  <a:srgbClr val="002A6C"/>
                </a:solidFill>
              </a:rPr>
            </a:br>
            <a:r>
              <a:rPr lang="en-GB" sz="1600" kern="0" dirty="0">
                <a:solidFill>
                  <a:srgbClr val="002A6C"/>
                </a:solidFill>
              </a:rPr>
              <a:t>Solar PV: $</a:t>
            </a:r>
            <a:r>
              <a:rPr lang="en-GB" sz="1600" kern="0" dirty="0" smtClean="0">
                <a:solidFill>
                  <a:srgbClr val="002A6C"/>
                </a:solidFill>
              </a:rPr>
              <a:t>24.9bn</a:t>
            </a:r>
            <a:br>
              <a:rPr lang="en-GB" sz="1600" kern="0" dirty="0" smtClean="0">
                <a:solidFill>
                  <a:srgbClr val="002A6C"/>
                </a:solidFill>
              </a:rPr>
            </a:br>
            <a:r>
              <a:rPr kumimoji="0" lang="en-GB" sz="1600" i="0" u="none" strike="noStrike" kern="0" cap="none" spc="0" normalizeH="0" noProof="0" dirty="0" smtClean="0">
                <a:ln>
                  <a:noFill/>
                </a:ln>
                <a:solidFill>
                  <a:srgbClr val="002A6C"/>
                </a:solidFill>
                <a:effectLst/>
                <a:uLnTx/>
                <a:uFillTx/>
              </a:rPr>
              <a:t>(</a:t>
            </a:r>
            <a:r>
              <a:rPr lang="en-GB" sz="1600" kern="0" dirty="0" smtClean="0">
                <a:solidFill>
                  <a:srgbClr val="002A6C"/>
                </a:solidFill>
              </a:rPr>
              <a:t>mostly </a:t>
            </a:r>
            <a:r>
              <a:rPr lang="en-GB" sz="1600" kern="0" dirty="0">
                <a:solidFill>
                  <a:srgbClr val="002A6C"/>
                </a:solidFill>
              </a:rPr>
              <a:t>in </a:t>
            </a:r>
            <a:r>
              <a:rPr kumimoji="0" lang="en-GB" sz="1600" i="0" u="none" strike="noStrike" kern="0" cap="none" spc="0" normalizeH="0" noProof="0" dirty="0">
                <a:ln>
                  <a:noFill/>
                </a:ln>
                <a:solidFill>
                  <a:srgbClr val="002A6C"/>
                </a:solidFill>
                <a:effectLst/>
                <a:uLnTx/>
                <a:uFillTx/>
              </a:rPr>
              <a:t>installation</a:t>
            </a:r>
            <a:r>
              <a:rPr kumimoji="0" lang="en-GB" sz="1600" i="0" u="none" strike="noStrike" kern="0" cap="none" spc="0" normalizeH="0" noProof="0" dirty="0" smtClean="0">
                <a:ln>
                  <a:noFill/>
                </a:ln>
                <a:solidFill>
                  <a:srgbClr val="002A6C"/>
                </a:solidFill>
                <a:effectLst/>
                <a:uLnTx/>
                <a:uFillTx/>
              </a:rPr>
              <a:t>)</a:t>
            </a:r>
          </a:p>
        </p:txBody>
      </p:sp>
      <p:sp>
        <p:nvSpPr>
          <p:cNvPr id="66" name="TextBox 65"/>
          <p:cNvSpPr txBox="1"/>
          <p:nvPr/>
        </p:nvSpPr>
        <p:spPr>
          <a:xfrm>
            <a:off x="12468" y="3664168"/>
            <a:ext cx="2356987" cy="830997"/>
          </a:xfrm>
          <a:prstGeom prst="rect">
            <a:avLst/>
          </a:prstGeom>
          <a:noFill/>
        </p:spPr>
        <p:txBody>
          <a:bodyPr wrap="square" rtlCol="0">
            <a:spAutoFit/>
          </a:bodyPr>
          <a:lstStyle/>
          <a:p>
            <a:pPr algn="r" fontAlgn="base">
              <a:spcBef>
                <a:spcPts val="300"/>
              </a:spcBef>
              <a:spcAft>
                <a:spcPct val="0"/>
              </a:spcAft>
              <a:buClr>
                <a:srgbClr val="80C437"/>
              </a:buClr>
              <a:buSzPct val="125000"/>
            </a:pPr>
            <a:r>
              <a:rPr lang="en-GB" sz="1600" kern="0" dirty="0">
                <a:solidFill>
                  <a:srgbClr val="002A6C"/>
                </a:solidFill>
              </a:rPr>
              <a:t> Solar PV: </a:t>
            </a:r>
            <a:r>
              <a:rPr lang="en-GB" sz="1600" kern="0" dirty="0" smtClean="0">
                <a:solidFill>
                  <a:srgbClr val="002A6C"/>
                </a:solidFill>
              </a:rPr>
              <a:t>$13.8bn </a:t>
            </a:r>
            <a:br>
              <a:rPr lang="en-GB" sz="1600" kern="0" dirty="0" smtClean="0">
                <a:solidFill>
                  <a:srgbClr val="002A6C"/>
                </a:solidFill>
              </a:rPr>
            </a:br>
            <a:r>
              <a:rPr kumimoji="0" lang="en-GB" sz="1600" i="0" u="none" strike="noStrike" kern="0" cap="none" spc="0" normalizeH="0" baseline="0" noProof="0" dirty="0" smtClean="0">
                <a:ln>
                  <a:noFill/>
                </a:ln>
                <a:solidFill>
                  <a:srgbClr val="002A6C"/>
                </a:solidFill>
                <a:effectLst/>
                <a:uLnTx/>
                <a:uFillTx/>
              </a:rPr>
              <a:t>Small</a:t>
            </a:r>
            <a:r>
              <a:rPr lang="en-GB" sz="1600" kern="0" dirty="0" smtClean="0">
                <a:solidFill>
                  <a:srgbClr val="002A6C"/>
                </a:solidFill>
              </a:rPr>
              <a:t> </a:t>
            </a:r>
            <a:r>
              <a:rPr lang="en-GB" sz="1600" kern="0" dirty="0">
                <a:solidFill>
                  <a:srgbClr val="002A6C"/>
                </a:solidFill>
              </a:rPr>
              <a:t>Hydro:  </a:t>
            </a:r>
            <a:r>
              <a:rPr lang="en-GB" sz="1600" kern="0" dirty="0" smtClean="0">
                <a:solidFill>
                  <a:srgbClr val="002A6C"/>
                </a:solidFill>
              </a:rPr>
              <a:t>$5.1bn </a:t>
            </a:r>
            <a:r>
              <a:rPr lang="en-GB" sz="1600" kern="0" dirty="0">
                <a:solidFill>
                  <a:srgbClr val="002A6C"/>
                </a:solidFill>
              </a:rPr>
              <a:t/>
            </a:r>
            <a:br>
              <a:rPr lang="en-GB" sz="1600" kern="0" dirty="0">
                <a:solidFill>
                  <a:srgbClr val="002A6C"/>
                </a:solidFill>
              </a:rPr>
            </a:br>
            <a:r>
              <a:rPr lang="en-GB" sz="1600" kern="0" baseline="0" dirty="0" smtClean="0">
                <a:solidFill>
                  <a:srgbClr val="002A6C"/>
                </a:solidFill>
              </a:rPr>
              <a:t>(</a:t>
            </a:r>
            <a:r>
              <a:rPr lang="en-GB" sz="1600" kern="0" dirty="0">
                <a:solidFill>
                  <a:srgbClr val="002A6C"/>
                </a:solidFill>
              </a:rPr>
              <a:t>mostly in </a:t>
            </a:r>
            <a:r>
              <a:rPr lang="en-GB" sz="1600" kern="0" dirty="0" smtClean="0">
                <a:solidFill>
                  <a:srgbClr val="002A6C"/>
                </a:solidFill>
              </a:rPr>
              <a:t>installation</a:t>
            </a:r>
            <a:r>
              <a:rPr lang="en-GB" sz="1600" kern="0" baseline="0" dirty="0" smtClean="0">
                <a:solidFill>
                  <a:srgbClr val="002A6C"/>
                </a:solidFill>
              </a:rPr>
              <a:t>)</a:t>
            </a:r>
            <a:endParaRPr kumimoji="0" lang="en-GB" sz="1600" i="0" u="none" strike="noStrike" kern="0" cap="none" spc="0" normalizeH="0" baseline="0" noProof="0" dirty="0">
              <a:ln>
                <a:noFill/>
              </a:ln>
              <a:solidFill>
                <a:srgbClr val="002A6C"/>
              </a:solidFill>
              <a:effectLst/>
              <a:uLnTx/>
              <a:uFillTx/>
            </a:endParaRPr>
          </a:p>
        </p:txBody>
      </p:sp>
      <p:sp>
        <p:nvSpPr>
          <p:cNvPr id="67" name="TextBox 66"/>
          <p:cNvSpPr txBox="1"/>
          <p:nvPr/>
        </p:nvSpPr>
        <p:spPr>
          <a:xfrm>
            <a:off x="1259632" y="5392360"/>
            <a:ext cx="2603634" cy="869469"/>
          </a:xfrm>
          <a:prstGeom prst="rect">
            <a:avLst/>
          </a:prstGeom>
          <a:noFill/>
        </p:spPr>
        <p:txBody>
          <a:bodyPr wrap="square" rtlCol="0">
            <a:spAutoFit/>
          </a:bodyPr>
          <a:lstStyle/>
          <a:p>
            <a:pPr marR="0" algn="r" defTabSz="914400" rtl="0" eaLnBrk="1" fontAlgn="base" latinLnBrk="0" hangingPunct="1">
              <a:lnSpc>
                <a:spcPct val="100000"/>
              </a:lnSpc>
              <a:spcBef>
                <a:spcPts val="300"/>
              </a:spcBef>
              <a:spcAft>
                <a:spcPct val="0"/>
              </a:spcAft>
              <a:buClr>
                <a:srgbClr val="80C437"/>
              </a:buClr>
              <a:buSzPct val="125000"/>
              <a:tabLst/>
            </a:pPr>
            <a:r>
              <a:rPr kumimoji="0" lang="en-GB" sz="1600" i="0" u="none" strike="noStrike" kern="0" cap="none" spc="0" normalizeH="0" baseline="0" noProof="0" dirty="0" smtClean="0">
                <a:ln>
                  <a:noFill/>
                </a:ln>
                <a:solidFill>
                  <a:srgbClr val="002A6C"/>
                </a:solidFill>
                <a:effectLst/>
                <a:uLnTx/>
                <a:uFillTx/>
              </a:rPr>
              <a:t>Solar PV: $2.4bn</a:t>
            </a:r>
            <a:br>
              <a:rPr kumimoji="0" lang="en-GB" sz="1600" i="0" u="none" strike="noStrike" kern="0" cap="none" spc="0" normalizeH="0" baseline="0" noProof="0" dirty="0" smtClean="0">
                <a:ln>
                  <a:noFill/>
                </a:ln>
                <a:solidFill>
                  <a:srgbClr val="002A6C"/>
                </a:solidFill>
                <a:effectLst/>
                <a:uLnTx/>
                <a:uFillTx/>
              </a:rPr>
            </a:br>
            <a:r>
              <a:rPr kumimoji="0" lang="en-GB" sz="1600" i="0" u="none" strike="noStrike" kern="0" cap="none" spc="0" normalizeH="0" baseline="0" noProof="0" dirty="0" smtClean="0">
                <a:ln>
                  <a:noFill/>
                </a:ln>
                <a:solidFill>
                  <a:srgbClr val="002A6C"/>
                </a:solidFill>
                <a:effectLst/>
                <a:uLnTx/>
                <a:uFillTx/>
              </a:rPr>
              <a:t>Onshore </a:t>
            </a:r>
            <a:r>
              <a:rPr kumimoji="0" lang="en-GB" sz="1600" i="0" u="none" strike="noStrike" kern="0" cap="none" spc="0" normalizeH="0" baseline="0" noProof="0" dirty="0">
                <a:ln>
                  <a:noFill/>
                </a:ln>
                <a:solidFill>
                  <a:srgbClr val="002A6C"/>
                </a:solidFill>
                <a:effectLst/>
                <a:uLnTx/>
                <a:uFillTx/>
              </a:rPr>
              <a:t>Wind</a:t>
            </a:r>
            <a:r>
              <a:rPr lang="en-GB" sz="1600" kern="0" dirty="0">
                <a:solidFill>
                  <a:srgbClr val="002A6C"/>
                </a:solidFill>
              </a:rPr>
              <a:t>: $</a:t>
            </a:r>
            <a:r>
              <a:rPr lang="en-GB" sz="1600" kern="0" dirty="0" smtClean="0">
                <a:solidFill>
                  <a:srgbClr val="002A6C"/>
                </a:solidFill>
              </a:rPr>
              <a:t>1.8bn</a:t>
            </a:r>
            <a:r>
              <a:rPr kumimoji="0" lang="en-GB" sz="1600" i="0" u="none" strike="noStrike" kern="0" cap="none" spc="0" normalizeH="0" baseline="0" noProof="0" dirty="0" smtClean="0">
                <a:ln>
                  <a:noFill/>
                </a:ln>
                <a:solidFill>
                  <a:srgbClr val="002A6C"/>
                </a:solidFill>
                <a:effectLst/>
                <a:uLnTx/>
                <a:uFillTx/>
              </a:rPr>
              <a:t> </a:t>
            </a:r>
            <a:endParaRPr kumimoji="0" lang="en-GB" sz="1600" i="0" u="none" strike="noStrike" kern="0" cap="none" spc="0" normalizeH="0" baseline="0" noProof="0" dirty="0">
              <a:ln>
                <a:noFill/>
              </a:ln>
              <a:solidFill>
                <a:srgbClr val="002A6C"/>
              </a:solidFill>
              <a:effectLst/>
              <a:uLnTx/>
              <a:uFillTx/>
            </a:endParaRPr>
          </a:p>
          <a:p>
            <a:pPr algn="r" fontAlgn="base">
              <a:spcBef>
                <a:spcPts val="300"/>
              </a:spcBef>
              <a:spcAft>
                <a:spcPct val="0"/>
              </a:spcAft>
              <a:buClr>
                <a:srgbClr val="80C437"/>
              </a:buClr>
              <a:buSzPct val="125000"/>
            </a:pPr>
            <a:r>
              <a:rPr lang="en-GB" sz="1600" kern="0" dirty="0" smtClean="0">
                <a:solidFill>
                  <a:srgbClr val="002A6C"/>
                </a:solidFill>
              </a:rPr>
              <a:t>(</a:t>
            </a:r>
            <a:r>
              <a:rPr lang="en-GB" sz="1600" kern="0" dirty="0">
                <a:solidFill>
                  <a:srgbClr val="002A6C"/>
                </a:solidFill>
              </a:rPr>
              <a:t>mostly in </a:t>
            </a:r>
            <a:r>
              <a:rPr lang="en-GB" sz="1600" kern="0" dirty="0" smtClean="0">
                <a:solidFill>
                  <a:srgbClr val="002A6C"/>
                </a:solidFill>
              </a:rPr>
              <a:t>installation)</a:t>
            </a:r>
            <a:endParaRPr lang="en-GB" sz="1600" kern="0" dirty="0">
              <a:solidFill>
                <a:srgbClr val="002A6C"/>
              </a:solidFill>
            </a:endParaRPr>
          </a:p>
        </p:txBody>
      </p:sp>
      <p:sp>
        <p:nvSpPr>
          <p:cNvPr id="70" name="TextBox 69"/>
          <p:cNvSpPr txBox="1"/>
          <p:nvPr/>
        </p:nvSpPr>
        <p:spPr>
          <a:xfrm>
            <a:off x="2184601" y="5040418"/>
            <a:ext cx="1678665" cy="369332"/>
          </a:xfrm>
          <a:prstGeom prst="rect">
            <a:avLst/>
          </a:prstGeom>
          <a:noFill/>
        </p:spPr>
        <p:txBody>
          <a:bodyPr wrap="none" rtlCol="0">
            <a:spAutoFit/>
          </a:bodyPr>
          <a:lstStyle/>
          <a:p>
            <a:pPr algn="r" fontAlgn="base">
              <a:spcBef>
                <a:spcPts val="300"/>
              </a:spcBef>
              <a:spcAft>
                <a:spcPct val="0"/>
              </a:spcAft>
              <a:buClr>
                <a:srgbClr val="80C437"/>
              </a:buClr>
              <a:buSzPct val="125000"/>
            </a:pPr>
            <a:r>
              <a:rPr lang="en-GB" b="1" kern="0" dirty="0">
                <a:solidFill>
                  <a:srgbClr val="002A6C"/>
                </a:solidFill>
              </a:rPr>
              <a:t>Southern </a:t>
            </a:r>
            <a:r>
              <a:rPr lang="en-GB" b="1" kern="0" dirty="0" smtClean="0">
                <a:solidFill>
                  <a:srgbClr val="002A6C"/>
                </a:solidFill>
              </a:rPr>
              <a:t>Africa</a:t>
            </a:r>
            <a:endParaRPr lang="en-GB" b="1" kern="0" dirty="0">
              <a:solidFill>
                <a:srgbClr val="002A6C"/>
              </a:solidFill>
            </a:endParaRPr>
          </a:p>
        </p:txBody>
      </p:sp>
      <p:sp>
        <p:nvSpPr>
          <p:cNvPr id="71" name="TextBox 70"/>
          <p:cNvSpPr txBox="1"/>
          <p:nvPr/>
        </p:nvSpPr>
        <p:spPr>
          <a:xfrm>
            <a:off x="878342" y="3041583"/>
            <a:ext cx="1491114" cy="646331"/>
          </a:xfrm>
          <a:prstGeom prst="rect">
            <a:avLst/>
          </a:prstGeom>
          <a:noFill/>
        </p:spPr>
        <p:txBody>
          <a:bodyPr wrap="none" rtlCol="0">
            <a:spAutoFit/>
          </a:bodyPr>
          <a:lstStyle/>
          <a:p>
            <a:pPr marR="0" algn="r" defTabSz="914400" rtl="0" eaLnBrk="1" fontAlgn="base" latinLnBrk="0" hangingPunct="1">
              <a:lnSpc>
                <a:spcPct val="100000"/>
              </a:lnSpc>
              <a:spcBef>
                <a:spcPts val="300"/>
              </a:spcBef>
              <a:spcAft>
                <a:spcPct val="0"/>
              </a:spcAft>
              <a:buClr>
                <a:srgbClr val="80C437"/>
              </a:buClr>
              <a:buSzPct val="125000"/>
              <a:tabLst/>
            </a:pPr>
            <a:r>
              <a:rPr kumimoji="0" lang="en-GB" b="1" i="0" u="none" strike="noStrike" kern="0" cap="none" spc="0" normalizeH="0" baseline="0" noProof="0" dirty="0" smtClean="0">
                <a:ln>
                  <a:noFill/>
                </a:ln>
                <a:solidFill>
                  <a:srgbClr val="002A6C"/>
                </a:solidFill>
                <a:effectLst/>
                <a:uLnTx/>
                <a:uFillTx/>
              </a:rPr>
              <a:t>Western &amp;</a:t>
            </a:r>
            <a:r>
              <a:rPr kumimoji="0" lang="en-GB" b="1" i="0" u="none" strike="noStrike" kern="0" cap="none" spc="0" normalizeH="0" noProof="0" dirty="0" smtClean="0">
                <a:ln>
                  <a:noFill/>
                </a:ln>
                <a:solidFill>
                  <a:srgbClr val="002A6C"/>
                </a:solidFill>
                <a:effectLst/>
                <a:uLnTx/>
                <a:uFillTx/>
              </a:rPr>
              <a:t> </a:t>
            </a:r>
            <a:br>
              <a:rPr kumimoji="0" lang="en-GB" b="1" i="0" u="none" strike="noStrike" kern="0" cap="none" spc="0" normalizeH="0" noProof="0" dirty="0" smtClean="0">
                <a:ln>
                  <a:noFill/>
                </a:ln>
                <a:solidFill>
                  <a:srgbClr val="002A6C"/>
                </a:solidFill>
                <a:effectLst/>
                <a:uLnTx/>
                <a:uFillTx/>
              </a:rPr>
            </a:br>
            <a:r>
              <a:rPr kumimoji="0" lang="en-GB" b="1" i="0" u="none" strike="noStrike" kern="0" cap="none" spc="0" normalizeH="0" noProof="0" dirty="0" smtClean="0">
                <a:ln>
                  <a:noFill/>
                </a:ln>
                <a:solidFill>
                  <a:srgbClr val="002A6C"/>
                </a:solidFill>
                <a:effectLst/>
                <a:uLnTx/>
                <a:uFillTx/>
              </a:rPr>
              <a:t>Central Africa</a:t>
            </a:r>
            <a:endParaRPr lang="en-GB" b="1" kern="0" dirty="0" smtClean="0">
              <a:solidFill>
                <a:srgbClr val="002A6C"/>
              </a:solidFill>
            </a:endParaRPr>
          </a:p>
        </p:txBody>
      </p:sp>
      <p:sp>
        <p:nvSpPr>
          <p:cNvPr id="72" name="TextBox 71"/>
          <p:cNvSpPr txBox="1"/>
          <p:nvPr/>
        </p:nvSpPr>
        <p:spPr>
          <a:xfrm>
            <a:off x="5940152" y="3678622"/>
            <a:ext cx="1516762" cy="369332"/>
          </a:xfrm>
          <a:prstGeom prst="rect">
            <a:avLst/>
          </a:prstGeom>
          <a:noFill/>
        </p:spPr>
        <p:txBody>
          <a:bodyPr wrap="none" rtlCol="0">
            <a:spAutoFit/>
          </a:bodyPr>
          <a:lstStyle/>
          <a:p>
            <a:pPr marR="0" defTabSz="914400" rtl="0" eaLnBrk="1" fontAlgn="base" latinLnBrk="0" hangingPunct="1">
              <a:lnSpc>
                <a:spcPct val="100000"/>
              </a:lnSpc>
              <a:spcBef>
                <a:spcPts val="300"/>
              </a:spcBef>
              <a:spcAft>
                <a:spcPct val="0"/>
              </a:spcAft>
              <a:buClr>
                <a:srgbClr val="80C437"/>
              </a:buClr>
              <a:buSzPct val="125000"/>
              <a:tabLst/>
            </a:pPr>
            <a:r>
              <a:rPr kumimoji="0" lang="en-GB" b="1" i="0" u="none" strike="noStrike" kern="0" cap="none" spc="0" normalizeH="0" baseline="0" noProof="0" dirty="0" smtClean="0">
                <a:ln>
                  <a:noFill/>
                </a:ln>
                <a:solidFill>
                  <a:srgbClr val="002A6C"/>
                </a:solidFill>
                <a:effectLst/>
                <a:uLnTx/>
                <a:uFillTx/>
              </a:rPr>
              <a:t>Eastern</a:t>
            </a:r>
            <a:r>
              <a:rPr kumimoji="0" lang="en-GB" b="1" i="0" u="none" strike="noStrike" kern="0" cap="none" spc="0" normalizeH="0" noProof="0" dirty="0" smtClean="0">
                <a:ln>
                  <a:noFill/>
                </a:ln>
                <a:solidFill>
                  <a:srgbClr val="002A6C"/>
                </a:solidFill>
                <a:effectLst/>
                <a:uLnTx/>
                <a:uFillTx/>
              </a:rPr>
              <a:t> Africa</a:t>
            </a:r>
            <a:endParaRPr lang="en-GB" b="1" kern="0" dirty="0" smtClean="0">
              <a:solidFill>
                <a:srgbClr val="002A6C"/>
              </a:solidFill>
            </a:endParaRPr>
          </a:p>
        </p:txBody>
      </p:sp>
      <p:sp>
        <p:nvSpPr>
          <p:cNvPr id="68" name="TextBox 67"/>
          <p:cNvSpPr txBox="1"/>
          <p:nvPr/>
        </p:nvSpPr>
        <p:spPr>
          <a:xfrm>
            <a:off x="24863" y="6381328"/>
            <a:ext cx="9131531" cy="438582"/>
          </a:xfrm>
          <a:prstGeom prst="rect">
            <a:avLst/>
          </a:prstGeom>
          <a:solidFill>
            <a:schemeClr val="bg1"/>
          </a:solidFill>
        </p:spPr>
        <p:txBody>
          <a:bodyPr wrap="square" rtlCol="0">
            <a:spAutoFit/>
          </a:bodyPr>
          <a:lstStyle/>
          <a:p>
            <a:pPr fontAlgn="base">
              <a:spcBef>
                <a:spcPts val="300"/>
              </a:spcBef>
              <a:spcAft>
                <a:spcPct val="0"/>
              </a:spcAft>
              <a:buClr>
                <a:srgbClr val="80C437"/>
              </a:buClr>
              <a:buSzPct val="125000"/>
            </a:pPr>
            <a:r>
              <a:rPr kumimoji="0" lang="en-GB" sz="1000" b="0" i="0" u="none" strike="noStrike" kern="0" cap="none" spc="0" normalizeH="0" baseline="0" noProof="0" dirty="0" smtClean="0">
                <a:ln>
                  <a:noFill/>
                </a:ln>
                <a:solidFill>
                  <a:srgbClr val="002A6C"/>
                </a:solidFill>
                <a:effectLst/>
                <a:uLnTx/>
                <a:uFillTx/>
              </a:rPr>
              <a:t>Note: </a:t>
            </a:r>
            <a:r>
              <a:rPr lang="en-GB" sz="1000" kern="0" dirty="0">
                <a:solidFill>
                  <a:srgbClr val="002A6C"/>
                </a:solidFill>
              </a:rPr>
              <a:t>Estimates of addressable market values are for the next decade</a:t>
            </a:r>
            <a:endParaRPr kumimoji="0" lang="en-GB" sz="1000" b="0" i="0" u="none" strike="noStrike" kern="0" cap="none" spc="0" normalizeH="0" baseline="0" noProof="0" dirty="0" smtClean="0">
              <a:ln>
                <a:noFill/>
              </a:ln>
              <a:solidFill>
                <a:srgbClr val="002A6C"/>
              </a:solidFill>
              <a:effectLst/>
              <a:uLnTx/>
              <a:uFillTx/>
            </a:endParaRPr>
          </a:p>
          <a:p>
            <a:pPr fontAlgn="base">
              <a:spcBef>
                <a:spcPts val="300"/>
              </a:spcBef>
              <a:spcAft>
                <a:spcPct val="0"/>
              </a:spcAft>
              <a:buClr>
                <a:srgbClr val="80C437"/>
              </a:buClr>
              <a:buSzPct val="125000"/>
            </a:pPr>
            <a:r>
              <a:rPr kumimoji="0" lang="en-GB" sz="1000" b="0" i="0" u="none" strike="noStrike" kern="0" cap="none" spc="0" normalizeH="0" baseline="0" noProof="0" dirty="0" smtClean="0">
                <a:ln>
                  <a:noFill/>
                </a:ln>
                <a:solidFill>
                  <a:srgbClr val="002A6C"/>
                </a:solidFill>
                <a:effectLst/>
                <a:uLnTx/>
                <a:uFillTx/>
              </a:rPr>
              <a:t>Source: </a:t>
            </a:r>
            <a:r>
              <a:rPr lang="en-GB" sz="1000" kern="0" dirty="0">
                <a:solidFill>
                  <a:srgbClr val="002A6C"/>
                </a:solidFill>
              </a:rPr>
              <a:t>National Renewable Energy </a:t>
            </a:r>
            <a:r>
              <a:rPr lang="en-GB" sz="1000" kern="0" dirty="0" smtClean="0">
                <a:solidFill>
                  <a:srgbClr val="002A6C"/>
                </a:solidFill>
              </a:rPr>
              <a:t>Laboratory (NREL), International Renewable Energy Agency (IRENA), International </a:t>
            </a:r>
            <a:r>
              <a:rPr lang="en-GB" sz="1000" kern="0" dirty="0">
                <a:solidFill>
                  <a:srgbClr val="002A6C"/>
                </a:solidFill>
              </a:rPr>
              <a:t>Energy Agency </a:t>
            </a:r>
            <a:r>
              <a:rPr lang="en-GB" sz="1000" kern="0" dirty="0" smtClean="0">
                <a:solidFill>
                  <a:srgbClr val="002A6C"/>
                </a:solidFill>
              </a:rPr>
              <a:t>(IEA) and </a:t>
            </a:r>
            <a:r>
              <a:rPr lang="en-GB" sz="1000" kern="0" dirty="0">
                <a:solidFill>
                  <a:srgbClr val="002A6C"/>
                </a:solidFill>
              </a:rPr>
              <a:t>Carbon Trust analysis.</a:t>
            </a:r>
          </a:p>
        </p:txBody>
      </p:sp>
    </p:spTree>
    <p:extLst>
      <p:ext uri="{BB962C8B-B14F-4D97-AF65-F5344CB8AC3E}">
        <p14:creationId xmlns:p14="http://schemas.microsoft.com/office/powerpoint/2010/main" val="6480537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656227087"/>
              </p:ext>
            </p:extLst>
          </p:nvPr>
        </p:nvGraphicFramePr>
        <p:xfrm>
          <a:off x="179512" y="1484784"/>
          <a:ext cx="8640960" cy="4968552"/>
        </p:xfrm>
        <a:graphic>
          <a:graphicData uri="http://schemas.openxmlformats.org/drawingml/2006/chart">
            <c:chart xmlns:c="http://schemas.openxmlformats.org/drawingml/2006/chart" xmlns:r="http://schemas.openxmlformats.org/officeDocument/2006/relationships" r:id="rId3"/>
          </a:graphicData>
        </a:graphic>
      </p:graphicFrame>
      <p:sp>
        <p:nvSpPr>
          <p:cNvPr id="18" name="Right Arrow 16"/>
          <p:cNvSpPr/>
          <p:nvPr/>
        </p:nvSpPr>
        <p:spPr bwMode="auto">
          <a:xfrm>
            <a:off x="827584" y="5559144"/>
            <a:ext cx="477324" cy="216024"/>
          </a:xfrm>
          <a:prstGeom prst="rightArrow">
            <a:avLst/>
          </a:prstGeom>
          <a:solidFill>
            <a:schemeClr val="bg2"/>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err="1" smtClean="0">
              <a:ln>
                <a:noFill/>
              </a:ln>
              <a:solidFill>
                <a:schemeClr val="tx1"/>
              </a:solidFill>
              <a:effectLst/>
              <a:latin typeface="Verdana" pitchFamily="34" charset="0"/>
            </a:endParaRPr>
          </a:p>
        </p:txBody>
      </p:sp>
      <p:sp>
        <p:nvSpPr>
          <p:cNvPr id="2" name="Title 1"/>
          <p:cNvSpPr>
            <a:spLocks noGrp="1"/>
          </p:cNvSpPr>
          <p:nvPr>
            <p:ph type="title"/>
          </p:nvPr>
        </p:nvSpPr>
        <p:spPr>
          <a:xfrm>
            <a:off x="97160" y="-27384"/>
            <a:ext cx="6779096" cy="1143000"/>
          </a:xfrm>
        </p:spPr>
        <p:txBody>
          <a:bodyPr/>
          <a:lstStyle/>
          <a:p>
            <a:r>
              <a:rPr lang="en-GB" sz="2300" dirty="0" smtClean="0"/>
              <a:t>In South Africa, solar energy and wind could be real drivers of green growth and green jobs </a:t>
            </a:r>
            <a:endParaRPr lang="en-GB" sz="2300" dirty="0"/>
          </a:p>
        </p:txBody>
      </p:sp>
      <p:sp>
        <p:nvSpPr>
          <p:cNvPr id="4" name="Slide Number Placeholder 3"/>
          <p:cNvSpPr>
            <a:spLocks noGrp="1"/>
          </p:cNvSpPr>
          <p:nvPr>
            <p:ph type="sldNum" sz="quarter" idx="12"/>
          </p:nvPr>
        </p:nvSpPr>
        <p:spPr/>
        <p:txBody>
          <a:bodyPr/>
          <a:lstStyle/>
          <a:p>
            <a:fld id="{F02067B5-BB61-425A-ADF9-C80F01E8B2C9}" type="slidenum">
              <a:rPr lang="en-GB" smtClean="0"/>
              <a:t>11</a:t>
            </a:fld>
            <a:endParaRPr lang="en-GB" dirty="0"/>
          </a:p>
        </p:txBody>
      </p:sp>
      <p:sp>
        <p:nvSpPr>
          <p:cNvPr id="19" name="TextBox 2"/>
          <p:cNvSpPr txBox="1"/>
          <p:nvPr/>
        </p:nvSpPr>
        <p:spPr>
          <a:xfrm>
            <a:off x="1509330" y="5521698"/>
            <a:ext cx="686406" cy="279797"/>
          </a:xfrm>
          <a:prstGeom prst="rect">
            <a:avLst/>
          </a:prstGeom>
          <a:solidFill>
            <a:schemeClr val="bg2"/>
          </a:solidFill>
        </p:spPr>
        <p:txBody>
          <a:bodyPr wrap="none" rtlCol="0">
            <a:spAutoFit/>
          </a:body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33,325</a:t>
            </a:r>
          </a:p>
        </p:txBody>
      </p:sp>
      <p:sp>
        <p:nvSpPr>
          <p:cNvPr id="20" name="TextBox 6"/>
          <p:cNvSpPr txBox="1"/>
          <p:nvPr/>
        </p:nvSpPr>
        <p:spPr>
          <a:xfrm>
            <a:off x="2843808" y="5526698"/>
            <a:ext cx="595035" cy="279797"/>
          </a:xfrm>
          <a:prstGeom prst="rect">
            <a:avLst/>
          </a:prstGeom>
          <a:solidFill>
            <a:schemeClr val="bg2"/>
          </a:solidFill>
        </p:spPr>
        <p:txBody>
          <a:bodyPr wrap="none" rtlCol="0">
            <a:spAutoFit/>
          </a:body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6,300</a:t>
            </a:r>
          </a:p>
        </p:txBody>
      </p:sp>
      <p:sp>
        <p:nvSpPr>
          <p:cNvPr id="21" name="TextBox 7"/>
          <p:cNvSpPr txBox="1"/>
          <p:nvPr/>
        </p:nvSpPr>
        <p:spPr>
          <a:xfrm>
            <a:off x="3995936" y="5527257"/>
            <a:ext cx="686406" cy="279797"/>
          </a:xfrm>
          <a:prstGeom prst="rect">
            <a:avLst/>
          </a:prstGeom>
          <a:solidFill>
            <a:schemeClr val="bg2"/>
          </a:solidFill>
        </p:spPr>
        <p:txBody>
          <a:bodyPr wrap="none" rtlCol="0">
            <a:spAutoFit/>
          </a:body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31,355</a:t>
            </a:r>
          </a:p>
        </p:txBody>
      </p:sp>
      <p:sp>
        <p:nvSpPr>
          <p:cNvPr id="22" name="TextBox 8"/>
          <p:cNvSpPr txBox="1"/>
          <p:nvPr/>
        </p:nvSpPr>
        <p:spPr>
          <a:xfrm>
            <a:off x="5220072" y="5521697"/>
            <a:ext cx="686406" cy="279797"/>
          </a:xfrm>
          <a:prstGeom prst="rect">
            <a:avLst/>
          </a:prstGeom>
          <a:solidFill>
            <a:schemeClr val="bg2"/>
          </a:solidFill>
        </p:spPr>
        <p:txBody>
          <a:bodyPr wrap="none" rtlCol="0">
            <a:spAutoFit/>
          </a:body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22,000</a:t>
            </a:r>
          </a:p>
        </p:txBody>
      </p:sp>
      <p:sp>
        <p:nvSpPr>
          <p:cNvPr id="23" name="TextBox 10"/>
          <p:cNvSpPr txBox="1"/>
          <p:nvPr/>
        </p:nvSpPr>
        <p:spPr>
          <a:xfrm>
            <a:off x="7812360" y="5517232"/>
            <a:ext cx="458780" cy="279797"/>
          </a:xfrm>
          <a:prstGeom prst="rect">
            <a:avLst/>
          </a:prstGeom>
          <a:solidFill>
            <a:schemeClr val="bg2"/>
          </a:solidFill>
        </p:spPr>
        <p:txBody>
          <a:bodyPr wrap="none" rtlCol="0">
            <a:spAutoFit/>
          </a:body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260</a:t>
            </a:r>
          </a:p>
        </p:txBody>
      </p:sp>
      <p:sp>
        <p:nvSpPr>
          <p:cNvPr id="25" name="TextBox 15"/>
          <p:cNvSpPr txBox="1"/>
          <p:nvPr/>
        </p:nvSpPr>
        <p:spPr>
          <a:xfrm>
            <a:off x="74408" y="5454952"/>
            <a:ext cx="655949" cy="584775"/>
          </a:xfrm>
          <a:prstGeom prst="rect">
            <a:avLst/>
          </a:prstGeom>
          <a:solidFill>
            <a:schemeClr val="bg2"/>
          </a:solidFill>
        </p:spPr>
        <p:txBody>
          <a:bodyPr wrap="none" rtlCol="0">
            <a:spAutoFit/>
          </a:bodyPr>
          <a:lstStyle/>
          <a:p>
            <a:pPr marR="0" algn="ctr"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Jobs</a:t>
            </a:r>
            <a:br>
              <a:rPr kumimoji="0" lang="en-GB" sz="1400" b="0" i="0" u="none" strike="noStrike" kern="0" cap="none" spc="0" normalizeH="0" baseline="0" noProof="0" dirty="0" smtClean="0">
                <a:ln>
                  <a:noFill/>
                </a:ln>
                <a:solidFill>
                  <a:srgbClr val="002A6C"/>
                </a:solidFill>
                <a:effectLst/>
                <a:uLnTx/>
                <a:uFillTx/>
                <a:latin typeface="+mn-lt"/>
                <a:ea typeface="+mn-ea"/>
                <a:cs typeface="+mn-cs"/>
              </a:rPr>
            </a:br>
            <a:r>
              <a:rPr kumimoji="0" lang="en-GB" sz="900" b="0" i="0" u="none" strike="noStrike" kern="0" cap="none" spc="0" normalizeH="0" baseline="0" noProof="0" dirty="0" smtClean="0">
                <a:ln>
                  <a:noFill/>
                </a:ln>
                <a:solidFill>
                  <a:srgbClr val="002A6C"/>
                </a:solidFill>
                <a:effectLst/>
                <a:uLnTx/>
                <a:uFillTx/>
                <a:latin typeface="+mn-lt"/>
                <a:ea typeface="+mn-ea"/>
                <a:cs typeface="+mn-cs"/>
              </a:rPr>
              <a:t>(SME and </a:t>
            </a:r>
            <a:br>
              <a:rPr kumimoji="0" lang="en-GB" sz="900" b="0" i="0" u="none" strike="noStrike" kern="0" cap="none" spc="0" normalizeH="0" baseline="0" noProof="0" dirty="0" smtClean="0">
                <a:ln>
                  <a:noFill/>
                </a:ln>
                <a:solidFill>
                  <a:srgbClr val="002A6C"/>
                </a:solidFill>
                <a:effectLst/>
                <a:uLnTx/>
                <a:uFillTx/>
                <a:latin typeface="+mn-lt"/>
                <a:ea typeface="+mn-ea"/>
                <a:cs typeface="+mn-cs"/>
              </a:rPr>
            </a:br>
            <a:r>
              <a:rPr kumimoji="0" lang="en-GB" sz="900" b="0" i="0" u="none" strike="noStrike" kern="0" cap="none" spc="0" normalizeH="0" baseline="0" noProof="0" dirty="0" smtClean="0">
                <a:ln>
                  <a:noFill/>
                </a:ln>
                <a:solidFill>
                  <a:srgbClr val="002A6C"/>
                </a:solidFill>
                <a:effectLst/>
                <a:uLnTx/>
                <a:uFillTx/>
                <a:latin typeface="+mn-lt"/>
                <a:ea typeface="+mn-ea"/>
                <a:cs typeface="+mn-cs"/>
              </a:rPr>
              <a:t>non SME)</a:t>
            </a:r>
            <a:endParaRPr kumimoji="0" lang="en-GB" sz="1400" b="0" i="0" u="none" strike="noStrike" kern="0" cap="none" spc="0" normalizeH="0" baseline="0" noProof="0" dirty="0" smtClean="0">
              <a:ln>
                <a:noFill/>
              </a:ln>
              <a:solidFill>
                <a:srgbClr val="002A6C"/>
              </a:solidFill>
              <a:effectLst/>
              <a:uLnTx/>
              <a:uFillTx/>
              <a:latin typeface="+mn-lt"/>
              <a:ea typeface="+mn-ea"/>
              <a:cs typeface="+mn-cs"/>
            </a:endParaRPr>
          </a:p>
        </p:txBody>
      </p:sp>
      <p:sp>
        <p:nvSpPr>
          <p:cNvPr id="58" name="Rectangle 57"/>
          <p:cNvSpPr/>
          <p:nvPr/>
        </p:nvSpPr>
        <p:spPr bwMode="auto">
          <a:xfrm>
            <a:off x="6001" y="6453336"/>
            <a:ext cx="9138000" cy="404664"/>
          </a:xfrm>
          <a:prstGeom prst="rect">
            <a:avLst/>
          </a:prstGeom>
          <a:solidFill>
            <a:schemeClr val="bg1"/>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fontAlgn="base">
              <a:spcBef>
                <a:spcPct val="0"/>
              </a:spcBef>
              <a:spcAft>
                <a:spcPct val="0"/>
              </a:spcAft>
            </a:pPr>
            <a:r>
              <a:rPr lang="en-GB" sz="1000" dirty="0" smtClean="0">
                <a:latin typeface="Verdana" pitchFamily="34" charset="0"/>
              </a:rPr>
              <a:t>Source: </a:t>
            </a:r>
            <a:r>
              <a:rPr lang="en-GB" sz="1000" dirty="0">
                <a:latin typeface="Verdana" pitchFamily="34" charset="0"/>
              </a:rPr>
              <a:t>South African Department of Energy (2012), National Renewable Energy Laboratory (2012), International Energy Agency (2010), International Renewable Energy Agency (2012), Solar Plaza (2012), </a:t>
            </a:r>
            <a:r>
              <a:rPr lang="en-GB" sz="1000" dirty="0" smtClean="0">
                <a:latin typeface="Verdana" pitchFamily="34" charset="0"/>
              </a:rPr>
              <a:t>UNEP (2008), Carbon </a:t>
            </a:r>
            <a:r>
              <a:rPr lang="en-GB" sz="1000" dirty="0">
                <a:latin typeface="Verdana" pitchFamily="34" charset="0"/>
              </a:rPr>
              <a:t>Trust Analysis.</a:t>
            </a:r>
          </a:p>
        </p:txBody>
      </p:sp>
      <p:sp>
        <p:nvSpPr>
          <p:cNvPr id="59" name="TextBox 58"/>
          <p:cNvSpPr txBox="1"/>
          <p:nvPr/>
        </p:nvSpPr>
        <p:spPr>
          <a:xfrm>
            <a:off x="2568589" y="1331476"/>
            <a:ext cx="4307667" cy="623248"/>
          </a:xfrm>
          <a:prstGeom prst="rect">
            <a:avLst/>
          </a:prstGeom>
          <a:noFill/>
        </p:spPr>
        <p:txBody>
          <a:bodyPr wrap="square" rtlCol="0">
            <a:spAutoFit/>
          </a:bodyPr>
          <a:lstStyle/>
          <a:p>
            <a:pPr marR="0" algn="ctr" defTabSz="914400" rtl="0" eaLnBrk="1" fontAlgn="base" latinLnBrk="0" hangingPunct="1">
              <a:lnSpc>
                <a:spcPct val="100000"/>
              </a:lnSpc>
              <a:spcBef>
                <a:spcPts val="300"/>
              </a:spcBef>
              <a:spcAft>
                <a:spcPct val="0"/>
              </a:spcAft>
              <a:buClr>
                <a:srgbClr val="80C437"/>
              </a:buClr>
              <a:buSzPct val="125000"/>
              <a:tabLst/>
            </a:pPr>
            <a:r>
              <a:rPr kumimoji="0" lang="en-GB" sz="1600" b="1" i="0" u="none" strike="noStrike" kern="0" cap="none" spc="0" normalizeH="0" baseline="0" noProof="0" dirty="0" smtClean="0">
                <a:ln>
                  <a:noFill/>
                </a:ln>
                <a:solidFill>
                  <a:srgbClr val="002A6C"/>
                </a:solidFill>
                <a:effectLst/>
                <a:uLnTx/>
                <a:uFillTx/>
              </a:rPr>
              <a:t>Value addressable in South Africa by SMEs</a:t>
            </a:r>
          </a:p>
          <a:p>
            <a:pPr algn="ctr" fontAlgn="base">
              <a:spcBef>
                <a:spcPts val="300"/>
              </a:spcBef>
              <a:spcAft>
                <a:spcPct val="0"/>
              </a:spcAft>
              <a:buClr>
                <a:srgbClr val="80C437"/>
              </a:buClr>
              <a:buSzPct val="125000"/>
            </a:pPr>
            <a:r>
              <a:rPr lang="en-GB" sz="1600" b="1" kern="0" dirty="0" smtClean="0">
                <a:solidFill>
                  <a:srgbClr val="002A6C"/>
                </a:solidFill>
              </a:rPr>
              <a:t>(millions </a:t>
            </a:r>
            <a:r>
              <a:rPr lang="en-GB" sz="1600" b="1" kern="0" dirty="0">
                <a:solidFill>
                  <a:srgbClr val="002A6C"/>
                </a:solidFill>
              </a:rPr>
              <a:t>$ USD </a:t>
            </a:r>
            <a:r>
              <a:rPr lang="en-GB" sz="1600" b="1" kern="0" dirty="0" smtClean="0">
                <a:solidFill>
                  <a:srgbClr val="002A6C"/>
                </a:solidFill>
              </a:rPr>
              <a:t>over next decade)</a:t>
            </a:r>
            <a:endParaRPr lang="en-GB" sz="1600" b="1" kern="0" dirty="0">
              <a:solidFill>
                <a:srgbClr val="002A6C"/>
              </a:solidFill>
            </a:endParaRPr>
          </a:p>
        </p:txBody>
      </p:sp>
      <p:sp>
        <p:nvSpPr>
          <p:cNvPr id="3" name="TextBox 10"/>
          <p:cNvSpPr txBox="1"/>
          <p:nvPr/>
        </p:nvSpPr>
        <p:spPr>
          <a:xfrm>
            <a:off x="6596608" y="5527257"/>
            <a:ext cx="458780" cy="279797"/>
          </a:xfrm>
          <a:prstGeom prst="rect">
            <a:avLst/>
          </a:prstGeom>
          <a:solidFill>
            <a:schemeClr val="bg2"/>
          </a:solidFill>
        </p:spPr>
        <p:txBody>
          <a:bodyPr wrap="none" rtlCol="0">
            <a:spAutoFit/>
          </a:body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410</a:t>
            </a:r>
          </a:p>
        </p:txBody>
      </p:sp>
      <p:sp>
        <p:nvSpPr>
          <p:cNvPr id="16" name="TextBox 1"/>
          <p:cNvSpPr txBox="1"/>
          <p:nvPr/>
        </p:nvSpPr>
        <p:spPr>
          <a:xfrm>
            <a:off x="152954" y="5085184"/>
            <a:ext cx="498855"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MW</a:t>
            </a:r>
          </a:p>
        </p:txBody>
      </p:sp>
      <p:sp>
        <p:nvSpPr>
          <p:cNvPr id="17" name="TextBox 1"/>
          <p:cNvSpPr txBox="1"/>
          <p:nvPr/>
        </p:nvSpPr>
        <p:spPr>
          <a:xfrm>
            <a:off x="1547664" y="5085183"/>
            <a:ext cx="595035"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1,075</a:t>
            </a:r>
          </a:p>
        </p:txBody>
      </p:sp>
      <p:sp>
        <p:nvSpPr>
          <p:cNvPr id="24" name="TextBox 1"/>
          <p:cNvSpPr txBox="1"/>
          <p:nvPr/>
        </p:nvSpPr>
        <p:spPr>
          <a:xfrm>
            <a:off x="2889084" y="5085184"/>
            <a:ext cx="458780"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400</a:t>
            </a:r>
          </a:p>
        </p:txBody>
      </p:sp>
      <p:sp>
        <p:nvSpPr>
          <p:cNvPr id="26" name="TextBox 1"/>
          <p:cNvSpPr txBox="1"/>
          <p:nvPr/>
        </p:nvSpPr>
        <p:spPr>
          <a:xfrm>
            <a:off x="4088236" y="5085184"/>
            <a:ext cx="595035"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1,470</a:t>
            </a:r>
          </a:p>
        </p:txBody>
      </p:sp>
      <p:sp>
        <p:nvSpPr>
          <p:cNvPr id="28" name="TextBox 1"/>
          <p:cNvSpPr txBox="1"/>
          <p:nvPr/>
        </p:nvSpPr>
        <p:spPr>
          <a:xfrm>
            <a:off x="5265757" y="5085184"/>
            <a:ext cx="595035"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1,540</a:t>
            </a:r>
          </a:p>
        </p:txBody>
      </p:sp>
      <p:sp>
        <p:nvSpPr>
          <p:cNvPr id="29" name="TextBox 1"/>
          <p:cNvSpPr txBox="1"/>
          <p:nvPr/>
        </p:nvSpPr>
        <p:spPr>
          <a:xfrm>
            <a:off x="6652864" y="5085184"/>
            <a:ext cx="367408"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60</a:t>
            </a:r>
          </a:p>
        </p:txBody>
      </p:sp>
      <p:sp>
        <p:nvSpPr>
          <p:cNvPr id="30" name="TextBox 1"/>
          <p:cNvSpPr txBox="1"/>
          <p:nvPr/>
        </p:nvSpPr>
        <p:spPr>
          <a:xfrm>
            <a:off x="7812752" y="5083695"/>
            <a:ext cx="503664" cy="307777"/>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R="0" algn="l" defTabSz="914400" rtl="0" eaLnBrk="1" fontAlgn="base" latinLnBrk="0" hangingPunct="1">
              <a:lnSpc>
                <a:spcPct val="100000"/>
              </a:lnSpc>
              <a:spcBef>
                <a:spcPts val="300"/>
              </a:spcBef>
              <a:spcAft>
                <a:spcPct val="0"/>
              </a:spcAft>
              <a:buClr>
                <a:srgbClr val="80C437"/>
              </a:buClr>
              <a:buSzPct val="125000"/>
              <a:tabLst/>
            </a:pPr>
            <a:r>
              <a:rPr kumimoji="0" lang="en-GB" sz="1400" b="0" i="0" u="none" strike="noStrike" kern="0" cap="none" spc="0" normalizeH="0" baseline="0" noProof="0" dirty="0" smtClean="0">
                <a:ln>
                  <a:noFill/>
                </a:ln>
                <a:solidFill>
                  <a:srgbClr val="002A6C"/>
                </a:solidFill>
                <a:effectLst/>
                <a:uLnTx/>
                <a:uFillTx/>
                <a:latin typeface="+mn-lt"/>
                <a:ea typeface="+mn-ea"/>
                <a:cs typeface="+mn-cs"/>
              </a:rPr>
              <a:t>47.5</a:t>
            </a:r>
          </a:p>
        </p:txBody>
      </p:sp>
    </p:spTree>
    <p:extLst>
      <p:ext uri="{BB962C8B-B14F-4D97-AF65-F5344CB8AC3E}">
        <p14:creationId xmlns:p14="http://schemas.microsoft.com/office/powerpoint/2010/main" val="42796643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25760"/>
            <a:ext cx="7056784" cy="1143000"/>
          </a:xfrm>
        </p:spPr>
        <p:txBody>
          <a:bodyPr/>
          <a:lstStyle/>
          <a:p>
            <a:r>
              <a:rPr lang="en-GB" sz="2300" dirty="0"/>
              <a:t>SMEs could access up to </a:t>
            </a:r>
            <a:r>
              <a:rPr lang="en-GB" sz="2300" dirty="0" smtClean="0"/>
              <a:t>34% </a:t>
            </a:r>
            <a:r>
              <a:rPr lang="en-GB" sz="2300" dirty="0"/>
              <a:t>of the $4.9 </a:t>
            </a:r>
            <a:r>
              <a:rPr lang="en-GB" sz="2300" dirty="0" smtClean="0"/>
              <a:t>billion future </a:t>
            </a:r>
            <a:r>
              <a:rPr lang="en-GB" sz="2300" dirty="0"/>
              <a:t>South African solar PV </a:t>
            </a:r>
            <a:r>
              <a:rPr lang="en-GB" sz="2300" dirty="0" smtClean="0"/>
              <a:t>market</a:t>
            </a:r>
            <a:r>
              <a:rPr lang="en-GB" sz="2300" dirty="0"/>
              <a:t>, especially in the installation phase</a:t>
            </a:r>
          </a:p>
        </p:txBody>
      </p:sp>
      <p:graphicFrame>
        <p:nvGraphicFramePr>
          <p:cNvPr id="4" name="Diagram 18"/>
          <p:cNvGraphicFramePr/>
          <p:nvPr>
            <p:extLst>
              <p:ext uri="{D42A27DB-BD31-4B8C-83A1-F6EECF244321}">
                <p14:modId xmlns:p14="http://schemas.microsoft.com/office/powerpoint/2010/main" val="1402343704"/>
              </p:ext>
            </p:extLst>
          </p:nvPr>
        </p:nvGraphicFramePr>
        <p:xfrm>
          <a:off x="971600" y="1754902"/>
          <a:ext cx="8640960" cy="2808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23"/>
          <p:cNvGrpSpPr/>
          <p:nvPr/>
        </p:nvGrpSpPr>
        <p:grpSpPr>
          <a:xfrm>
            <a:off x="198449" y="1505858"/>
            <a:ext cx="3005399" cy="843022"/>
            <a:chOff x="2555777" y="741369"/>
            <a:chExt cx="2558486" cy="652718"/>
          </a:xfrm>
        </p:grpSpPr>
        <p:sp>
          <p:nvSpPr>
            <p:cNvPr id="6" name="Rounded Rectangle 24"/>
            <p:cNvSpPr/>
            <p:nvPr/>
          </p:nvSpPr>
          <p:spPr bwMode="auto">
            <a:xfrm>
              <a:off x="2555777" y="741369"/>
              <a:ext cx="2558486" cy="652718"/>
            </a:xfrm>
            <a:prstGeom prst="roundRect">
              <a:avLst/>
            </a:prstGeom>
            <a:solidFill>
              <a:schemeClr val="accent1">
                <a:alpha val="90000"/>
              </a:schemeClr>
            </a:solidFill>
            <a:ln>
              <a:noFill/>
            </a:ln>
            <a:effectLst/>
            <a:extLst/>
          </p:spPr>
          <p:txBody>
            <a:bodyPr vert="horz" wrap="square" lIns="36000" tIns="36000" rIns="36000" bIns="360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smtClean="0">
                <a:ln>
                  <a:noFill/>
                </a:ln>
                <a:solidFill>
                  <a:schemeClr val="tx1">
                    <a:alpha val="90000"/>
                  </a:schemeClr>
                </a:solidFill>
                <a:effectLst/>
                <a:latin typeface="Verdana" pitchFamily="34" charset="0"/>
              </a:endParaRPr>
            </a:p>
          </p:txBody>
        </p:sp>
        <p:sp>
          <p:nvSpPr>
            <p:cNvPr id="7" name="TextBox 25"/>
            <p:cNvSpPr txBox="1"/>
            <p:nvPr/>
          </p:nvSpPr>
          <p:spPr>
            <a:xfrm>
              <a:off x="2599530" y="797122"/>
              <a:ext cx="2433936" cy="571918"/>
            </a:xfrm>
            <a:prstGeom prst="rect">
              <a:avLst/>
            </a:prstGeom>
            <a:noFill/>
          </p:spPr>
          <p:txBody>
            <a:bodyPr wrap="square" rtlCol="0">
              <a:spAutoFit/>
            </a:bodyPr>
            <a:lstStyle/>
            <a:p>
              <a:r>
                <a:rPr lang="en-GB" sz="1400" b="1" dirty="0" smtClean="0">
                  <a:solidFill>
                    <a:schemeClr val="bg1"/>
                  </a:solidFill>
                </a:rPr>
                <a:t>Market Size: 1,075MW</a:t>
              </a:r>
            </a:p>
            <a:p>
              <a:r>
                <a:rPr lang="en-GB" sz="1400" b="1" dirty="0" smtClean="0">
                  <a:solidFill>
                    <a:schemeClr val="bg1"/>
                  </a:solidFill>
                </a:rPr>
                <a:t>Investment: $4.9 billion</a:t>
              </a:r>
            </a:p>
            <a:p>
              <a:r>
                <a:rPr lang="en-GB" sz="1400" b="1" dirty="0" smtClean="0">
                  <a:solidFill>
                    <a:schemeClr val="bg1"/>
                  </a:solidFill>
                </a:rPr>
                <a:t>Timeframe:  cumulative to 2023</a:t>
              </a:r>
              <a:endParaRPr lang="en-GB" sz="1400" b="1" dirty="0">
                <a:solidFill>
                  <a:schemeClr val="bg1"/>
                </a:solidFill>
              </a:endParaRPr>
            </a:p>
          </p:txBody>
        </p:sp>
      </p:grpSp>
      <p:sp>
        <p:nvSpPr>
          <p:cNvPr id="8" name="Rounded Rectangle 7"/>
          <p:cNvSpPr/>
          <p:nvPr/>
        </p:nvSpPr>
        <p:spPr bwMode="auto">
          <a:xfrm>
            <a:off x="1259634" y="5260558"/>
            <a:ext cx="2520278" cy="1048762"/>
          </a:xfrm>
          <a:prstGeom prst="roundRect">
            <a:avLst/>
          </a:prstGeom>
          <a:solidFill>
            <a:srgbClr val="003478"/>
          </a:solidFill>
          <a:ln w="38100">
            <a:solidFill>
              <a:schemeClr val="bg1"/>
            </a:solidFill>
          </a:ln>
          <a:effectLst>
            <a:outerShdw blurRad="50800" dist="38100" dir="2700000" algn="tl" rotWithShape="0">
              <a:prstClr val="black">
                <a:alpha val="40000"/>
              </a:prstClr>
            </a:outerShdw>
          </a:effectLst>
          <a:extLst/>
        </p:spPr>
        <p:txBody>
          <a:bodyPr vert="horz" wrap="square" lIns="36000" tIns="36000" rIns="36000" bIns="360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solidFill>
              <a:effectLst/>
              <a:latin typeface="Verdana" pitchFamily="34" charset="0"/>
            </a:endParaRPr>
          </a:p>
        </p:txBody>
      </p:sp>
      <p:sp>
        <p:nvSpPr>
          <p:cNvPr id="9" name="Rounded Rectangle 8"/>
          <p:cNvSpPr/>
          <p:nvPr/>
        </p:nvSpPr>
        <p:spPr bwMode="auto">
          <a:xfrm>
            <a:off x="3995936" y="5260558"/>
            <a:ext cx="2448272" cy="1048762"/>
          </a:xfrm>
          <a:prstGeom prst="roundRect">
            <a:avLst/>
          </a:prstGeom>
          <a:solidFill>
            <a:srgbClr val="003478">
              <a:alpha val="69804"/>
            </a:srgbClr>
          </a:solidFill>
          <a:ln w="38100">
            <a:solidFill>
              <a:schemeClr val="bg1"/>
            </a:solidFill>
          </a:ln>
          <a:effectLst>
            <a:outerShdw blurRad="50800" dist="38100" dir="2700000" algn="tl" rotWithShape="0">
              <a:prstClr val="black">
                <a:alpha val="40000"/>
              </a:prstClr>
            </a:outerShdw>
          </a:effectLst>
          <a:extLst/>
        </p:spPr>
        <p:txBody>
          <a:bodyPr vert="horz" wrap="square" lIns="36000" tIns="36000" rIns="36000" bIns="360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solidFill>
              <a:effectLst/>
              <a:latin typeface="Verdana" pitchFamily="34" charset="0"/>
            </a:endParaRPr>
          </a:p>
        </p:txBody>
      </p:sp>
      <p:sp>
        <p:nvSpPr>
          <p:cNvPr id="10" name="Rounded Rectangle 9"/>
          <p:cNvSpPr/>
          <p:nvPr/>
        </p:nvSpPr>
        <p:spPr bwMode="auto">
          <a:xfrm>
            <a:off x="6710746" y="5260558"/>
            <a:ext cx="2325750" cy="1048762"/>
          </a:xfrm>
          <a:prstGeom prst="roundRect">
            <a:avLst/>
          </a:prstGeom>
          <a:solidFill>
            <a:srgbClr val="003478">
              <a:alpha val="50196"/>
            </a:srgbClr>
          </a:solidFill>
          <a:ln w="38100">
            <a:solidFill>
              <a:schemeClr val="bg1"/>
            </a:solidFill>
          </a:ln>
          <a:effectLst>
            <a:outerShdw blurRad="50800" dist="38100" dir="2700000" algn="tl" rotWithShape="0">
              <a:prstClr val="black">
                <a:alpha val="40000"/>
              </a:prstClr>
            </a:outerShdw>
          </a:effectLst>
          <a:extLst/>
        </p:spPr>
        <p:txBody>
          <a:bodyPr vert="horz" wrap="square" lIns="36000" tIns="36000" rIns="36000" bIns="360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solidFill>
              <a:effectLst/>
              <a:latin typeface="Verdana" pitchFamily="34" charset="0"/>
            </a:endParaRPr>
          </a:p>
        </p:txBody>
      </p:sp>
      <p:sp>
        <p:nvSpPr>
          <p:cNvPr id="11" name="TextBox 10"/>
          <p:cNvSpPr txBox="1"/>
          <p:nvPr/>
        </p:nvSpPr>
        <p:spPr>
          <a:xfrm>
            <a:off x="4053224" y="5355213"/>
            <a:ext cx="2390984" cy="830997"/>
          </a:xfrm>
          <a:prstGeom prst="rect">
            <a:avLst/>
          </a:prstGeom>
          <a:noFill/>
        </p:spPr>
        <p:txBody>
          <a:bodyPr wrap="square" rtlCol="0">
            <a:spAutoFit/>
          </a:bodyPr>
          <a:lstStyle/>
          <a:p>
            <a:r>
              <a:rPr lang="en-GB" smtClean="0">
                <a:solidFill>
                  <a:schemeClr val="bg1"/>
                </a:solidFill>
              </a:rPr>
              <a:t>Medium ( 33</a:t>
            </a:r>
            <a:r>
              <a:rPr lang="en-GB" dirty="0">
                <a:solidFill>
                  <a:schemeClr val="bg1"/>
                </a:solidFill>
              </a:rPr>
              <a:t>% </a:t>
            </a:r>
            <a:r>
              <a:rPr lang="en-GB">
                <a:solidFill>
                  <a:schemeClr val="bg1"/>
                </a:solidFill>
              </a:rPr>
              <a:t>- 66</a:t>
            </a:r>
            <a:r>
              <a:rPr lang="en-GB" dirty="0">
                <a:solidFill>
                  <a:schemeClr val="bg1"/>
                </a:solidFill>
              </a:rPr>
              <a:t>%)</a:t>
            </a:r>
            <a:endParaRPr lang="en-GB" sz="1100" dirty="0">
              <a:solidFill>
                <a:schemeClr val="bg1"/>
              </a:solidFill>
            </a:endParaRPr>
          </a:p>
          <a:p>
            <a:endParaRPr lang="en-GB" sz="1100" dirty="0">
              <a:solidFill>
                <a:schemeClr val="bg1"/>
              </a:solidFill>
            </a:endParaRPr>
          </a:p>
          <a:p>
            <a:r>
              <a:rPr lang="en-GB" b="1">
                <a:solidFill>
                  <a:schemeClr val="bg1"/>
                </a:solidFill>
              </a:rPr>
              <a:t>$1.2 billion</a:t>
            </a:r>
            <a:endParaRPr lang="en-GB" b="1" dirty="0">
              <a:solidFill>
                <a:schemeClr val="bg1"/>
              </a:solidFill>
            </a:endParaRPr>
          </a:p>
        </p:txBody>
      </p:sp>
      <p:sp>
        <p:nvSpPr>
          <p:cNvPr id="12" name="TextBox 11"/>
          <p:cNvSpPr txBox="1"/>
          <p:nvPr/>
        </p:nvSpPr>
        <p:spPr>
          <a:xfrm>
            <a:off x="6710746" y="5313982"/>
            <a:ext cx="2325750" cy="861774"/>
          </a:xfrm>
          <a:prstGeom prst="rect">
            <a:avLst/>
          </a:prstGeom>
          <a:noFill/>
        </p:spPr>
        <p:txBody>
          <a:bodyPr wrap="square" rtlCol="0">
            <a:spAutoFit/>
          </a:bodyPr>
          <a:lstStyle/>
          <a:p>
            <a:r>
              <a:rPr lang="en-GB" smtClean="0">
                <a:solidFill>
                  <a:schemeClr val="bg1"/>
                </a:solidFill>
              </a:rPr>
              <a:t>High( 66</a:t>
            </a:r>
            <a:r>
              <a:rPr lang="en-GB" dirty="0">
                <a:solidFill>
                  <a:schemeClr val="bg1"/>
                </a:solidFill>
              </a:rPr>
              <a:t>% </a:t>
            </a:r>
            <a:r>
              <a:rPr lang="en-GB">
                <a:solidFill>
                  <a:schemeClr val="bg1"/>
                </a:solidFill>
              </a:rPr>
              <a:t>of market</a:t>
            </a:r>
            <a:r>
              <a:rPr lang="en-GB" dirty="0">
                <a:solidFill>
                  <a:schemeClr val="bg1"/>
                </a:solidFill>
              </a:rPr>
              <a:t>)</a:t>
            </a:r>
          </a:p>
          <a:p>
            <a:endParaRPr lang="en-GB" sz="1400" dirty="0">
              <a:solidFill>
                <a:schemeClr val="bg1"/>
              </a:solidFill>
            </a:endParaRPr>
          </a:p>
          <a:p>
            <a:r>
              <a:rPr lang="en-GB" b="1">
                <a:solidFill>
                  <a:schemeClr val="bg1"/>
                </a:solidFill>
              </a:rPr>
              <a:t>$360 million </a:t>
            </a:r>
            <a:endParaRPr lang="en-GB" b="1" dirty="0">
              <a:solidFill>
                <a:schemeClr val="bg1"/>
              </a:solidFill>
            </a:endParaRPr>
          </a:p>
        </p:txBody>
      </p:sp>
      <p:sp>
        <p:nvSpPr>
          <p:cNvPr id="13" name="TextBox 12"/>
          <p:cNvSpPr txBox="1"/>
          <p:nvPr/>
        </p:nvSpPr>
        <p:spPr>
          <a:xfrm>
            <a:off x="1335623" y="5385990"/>
            <a:ext cx="2444289" cy="861774"/>
          </a:xfrm>
          <a:prstGeom prst="rect">
            <a:avLst/>
          </a:prstGeom>
          <a:noFill/>
        </p:spPr>
        <p:txBody>
          <a:bodyPr wrap="square" rtlCol="0">
            <a:spAutoFit/>
          </a:bodyPr>
          <a:lstStyle/>
          <a:p>
            <a:r>
              <a:rPr lang="en-GB" smtClean="0">
                <a:solidFill>
                  <a:schemeClr val="bg1"/>
                </a:solidFill>
              </a:rPr>
              <a:t>Small </a:t>
            </a:r>
            <a:r>
              <a:rPr lang="en-GB" dirty="0">
                <a:solidFill>
                  <a:schemeClr val="bg1"/>
                </a:solidFill>
              </a:rPr>
              <a:t>(&lt;</a:t>
            </a:r>
            <a:r>
              <a:rPr lang="en-GB">
                <a:solidFill>
                  <a:schemeClr val="bg1"/>
                </a:solidFill>
              </a:rPr>
              <a:t> 5%)</a:t>
            </a:r>
            <a:endParaRPr lang="en-GB" dirty="0">
              <a:solidFill>
                <a:schemeClr val="bg1"/>
              </a:solidFill>
            </a:endParaRPr>
          </a:p>
          <a:p>
            <a:endParaRPr lang="en-GB" sz="1400" dirty="0">
              <a:solidFill>
                <a:schemeClr val="bg1"/>
              </a:solidFill>
            </a:endParaRPr>
          </a:p>
          <a:p>
            <a:r>
              <a:rPr lang="en-GB">
                <a:solidFill>
                  <a:schemeClr val="bg1"/>
                </a:solidFill>
              </a:rPr>
              <a:t>$</a:t>
            </a:r>
            <a:r>
              <a:rPr lang="en-GB" b="1">
                <a:solidFill>
                  <a:schemeClr val="bg1"/>
                </a:solidFill>
              </a:rPr>
              <a:t>49 million </a:t>
            </a:r>
            <a:endParaRPr lang="en-GB" b="1" dirty="0">
              <a:solidFill>
                <a:schemeClr val="bg1"/>
              </a:solidFill>
            </a:endParaRPr>
          </a:p>
        </p:txBody>
      </p:sp>
      <p:sp>
        <p:nvSpPr>
          <p:cNvPr id="14" name="TextBox 13"/>
          <p:cNvSpPr txBox="1"/>
          <p:nvPr/>
        </p:nvSpPr>
        <p:spPr>
          <a:xfrm>
            <a:off x="1923420" y="4006805"/>
            <a:ext cx="1048684" cy="646331"/>
          </a:xfrm>
          <a:prstGeom prst="rect">
            <a:avLst/>
          </a:prstGeom>
          <a:solidFill>
            <a:schemeClr val="accent4"/>
          </a:solidFill>
        </p:spPr>
        <p:txBody>
          <a:bodyPr wrap="none" rtlCol="0">
            <a:spAutoFit/>
          </a:bodyPr>
          <a:lstStyle>
            <a:defPPr>
              <a:defRPr lang="en-US"/>
            </a:defPPr>
          </a:lstStyle>
          <a:p>
            <a:pPr algn="ctr"/>
            <a:r>
              <a:rPr lang="en-GB" smtClean="0"/>
              <a:t>40%</a:t>
            </a:r>
            <a:r>
              <a:rPr lang="en-GB"/>
              <a:t/>
            </a:r>
            <a:br>
              <a:rPr lang="en-GB"/>
            </a:br>
            <a:r>
              <a:rPr lang="en-GB"/>
              <a:t>$2 </a:t>
            </a:r>
            <a:r>
              <a:rPr lang="en-GB" smtClean="0"/>
              <a:t>billion</a:t>
            </a:r>
            <a:endParaRPr lang="en-GB" dirty="0"/>
          </a:p>
        </p:txBody>
      </p:sp>
      <p:sp>
        <p:nvSpPr>
          <p:cNvPr id="15" name="TextBox 14"/>
          <p:cNvSpPr txBox="1"/>
          <p:nvPr/>
        </p:nvSpPr>
        <p:spPr>
          <a:xfrm>
            <a:off x="4572362" y="3977858"/>
            <a:ext cx="1223412" cy="646331"/>
          </a:xfrm>
          <a:prstGeom prst="rect">
            <a:avLst/>
          </a:prstGeom>
          <a:solidFill>
            <a:schemeClr val="accent4"/>
          </a:solidFill>
        </p:spPr>
        <p:txBody>
          <a:bodyPr wrap="none" rtlCol="0">
            <a:spAutoFit/>
          </a:bodyPr>
          <a:lstStyle>
            <a:defPPr>
              <a:defRPr lang="en-US"/>
            </a:defPPr>
          </a:lstStyle>
          <a:p>
            <a:pPr algn="ctr"/>
            <a:r>
              <a:rPr lang="en-GB" smtClean="0"/>
              <a:t>50%</a:t>
            </a:r>
            <a:r>
              <a:rPr lang="en-GB"/>
              <a:t/>
            </a:r>
            <a:br>
              <a:rPr lang="en-GB"/>
            </a:br>
            <a:r>
              <a:rPr lang="en-GB"/>
              <a:t>$2.5 </a:t>
            </a:r>
            <a:r>
              <a:rPr lang="en-GB" smtClean="0"/>
              <a:t>billion</a:t>
            </a:r>
            <a:endParaRPr lang="en-GB" dirty="0"/>
          </a:p>
        </p:txBody>
      </p:sp>
      <p:sp>
        <p:nvSpPr>
          <p:cNvPr id="16" name="TextBox 15"/>
          <p:cNvSpPr txBox="1"/>
          <p:nvPr/>
        </p:nvSpPr>
        <p:spPr>
          <a:xfrm>
            <a:off x="7287171" y="3977858"/>
            <a:ext cx="1223412" cy="646331"/>
          </a:xfrm>
          <a:prstGeom prst="rect">
            <a:avLst/>
          </a:prstGeom>
          <a:solidFill>
            <a:schemeClr val="accent4"/>
          </a:solidFill>
        </p:spPr>
        <p:txBody>
          <a:bodyPr wrap="none" rtlCol="0">
            <a:spAutoFit/>
          </a:bodyPr>
          <a:lstStyle/>
          <a:p>
            <a:pPr algn="ctr"/>
            <a:r>
              <a:rPr lang="en-GB" smtClean="0"/>
              <a:t>10%</a:t>
            </a:r>
            <a:r>
              <a:rPr lang="en-GB"/>
              <a:t/>
            </a:r>
            <a:br>
              <a:rPr lang="en-GB"/>
            </a:br>
            <a:r>
              <a:rPr lang="en-GB"/>
              <a:t>$0.4 </a:t>
            </a:r>
            <a:r>
              <a:rPr lang="en-GB" smtClean="0"/>
              <a:t>billion</a:t>
            </a:r>
            <a:endParaRPr lang="en-GB" dirty="0"/>
          </a:p>
        </p:txBody>
      </p:sp>
      <p:sp>
        <p:nvSpPr>
          <p:cNvPr id="17" name="TextBox 16"/>
          <p:cNvSpPr txBox="1"/>
          <p:nvPr/>
        </p:nvSpPr>
        <p:spPr>
          <a:xfrm>
            <a:off x="35496" y="5230940"/>
            <a:ext cx="1281191" cy="646331"/>
          </a:xfrm>
          <a:prstGeom prst="rect">
            <a:avLst/>
          </a:prstGeom>
          <a:noFill/>
        </p:spPr>
        <p:txBody>
          <a:bodyPr wrap="square" rtlCol="0">
            <a:spAutoFit/>
          </a:bodyPr>
          <a:lstStyle/>
          <a:p>
            <a:pPr algn="ctr" fontAlgn="base">
              <a:spcBef>
                <a:spcPts val="300"/>
              </a:spcBef>
              <a:spcAft>
                <a:spcPct val="0"/>
              </a:spcAft>
              <a:buClr>
                <a:srgbClr val="80C437"/>
              </a:buClr>
              <a:buSzPct val="125000"/>
            </a:pPr>
            <a:r>
              <a:rPr lang="en-GB" b="1" kern="0">
                <a:solidFill>
                  <a:srgbClr val="002A6C"/>
                </a:solidFill>
              </a:rPr>
              <a:t>SME share of </a:t>
            </a:r>
            <a:r>
              <a:rPr lang="en-GB" b="1" kern="0" smtClean="0">
                <a:solidFill>
                  <a:srgbClr val="002A6C"/>
                </a:solidFill>
              </a:rPr>
              <a:t>market: </a:t>
            </a:r>
            <a:endParaRPr lang="en-GB" b="1" kern="0" dirty="0">
              <a:solidFill>
                <a:srgbClr val="002A6C"/>
              </a:solidFill>
            </a:endParaRPr>
          </a:p>
        </p:txBody>
      </p:sp>
      <p:sp>
        <p:nvSpPr>
          <p:cNvPr id="18" name="TextBox 17"/>
          <p:cNvSpPr txBox="1"/>
          <p:nvPr/>
        </p:nvSpPr>
        <p:spPr>
          <a:xfrm>
            <a:off x="103188" y="2867684"/>
            <a:ext cx="1141659" cy="369332"/>
          </a:xfrm>
          <a:prstGeom prst="rect">
            <a:avLst/>
          </a:prstGeom>
          <a:noFill/>
        </p:spPr>
        <p:txBody>
          <a:bodyPr wrap="none" rtlCol="0">
            <a:spAutoFit/>
          </a:bodyPr>
          <a:lstStyle/>
          <a:p>
            <a:pPr fontAlgn="base">
              <a:spcBef>
                <a:spcPts val="300"/>
              </a:spcBef>
              <a:spcAft>
                <a:spcPct val="0"/>
              </a:spcAft>
              <a:buClr>
                <a:srgbClr val="80C437"/>
              </a:buClr>
              <a:buSzPct val="125000"/>
            </a:pPr>
            <a:r>
              <a:rPr lang="en-GB" b="1" kern="0">
                <a:solidFill>
                  <a:srgbClr val="002A6C"/>
                </a:solidFill>
              </a:rPr>
              <a:t>Segment</a:t>
            </a:r>
            <a:r>
              <a:rPr lang="en-GB" b="1" kern="0" dirty="0">
                <a:solidFill>
                  <a:srgbClr val="002A6C"/>
                </a:solidFill>
              </a:rPr>
              <a:t>:</a:t>
            </a:r>
            <a:r>
              <a:rPr lang="en-GB" b="1" kern="0">
                <a:solidFill>
                  <a:srgbClr val="002A6C"/>
                </a:solidFill>
              </a:rPr>
              <a:t> </a:t>
            </a:r>
            <a:endParaRPr lang="en-GB" b="1" kern="0" dirty="0">
              <a:solidFill>
                <a:srgbClr val="002A6C"/>
              </a:solidFill>
            </a:endParaRPr>
          </a:p>
        </p:txBody>
      </p:sp>
      <p:sp>
        <p:nvSpPr>
          <p:cNvPr id="19" name="TextBox 26"/>
          <p:cNvSpPr txBox="1"/>
          <p:nvPr/>
        </p:nvSpPr>
        <p:spPr>
          <a:xfrm>
            <a:off x="6000" y="3977858"/>
            <a:ext cx="1335622" cy="646331"/>
          </a:xfrm>
          <a:prstGeom prst="rect">
            <a:avLst/>
          </a:prstGeom>
          <a:noFill/>
        </p:spPr>
        <p:txBody>
          <a:bodyPr wrap="none" rtlCol="0">
            <a:spAutoFit/>
          </a:bodyPr>
          <a:lstStyle/>
          <a:p>
            <a:pPr algn="ctr" fontAlgn="base">
              <a:spcAft>
                <a:spcPct val="0"/>
              </a:spcAft>
              <a:buClr>
                <a:srgbClr val="80C437"/>
              </a:buClr>
              <a:buSzPct val="125000"/>
            </a:pPr>
            <a:r>
              <a:rPr kumimoji="0" lang="en-GB" b="1" i="0" u="none" strike="noStrike" kern="0" cap="none" spc="0" normalizeH="0" baseline="0" noProof="0" dirty="0" smtClean="0">
                <a:ln>
                  <a:noFill/>
                </a:ln>
                <a:solidFill>
                  <a:srgbClr val="002A6C"/>
                </a:solidFill>
                <a:effectLst/>
                <a:uLnTx/>
                <a:uFillTx/>
                <a:latin typeface="+mn-lt"/>
                <a:ea typeface="+mn-ea"/>
                <a:cs typeface="+mn-cs"/>
              </a:rPr>
              <a:t>Split of </a:t>
            </a:r>
            <a:endParaRPr lang="en-GB" b="1" kern="0" dirty="0">
              <a:solidFill>
                <a:srgbClr val="002A6C"/>
              </a:solidFill>
            </a:endParaRPr>
          </a:p>
          <a:p>
            <a:pPr algn="ctr" fontAlgn="base">
              <a:spcAft>
                <a:spcPct val="0"/>
              </a:spcAft>
              <a:buClr>
                <a:srgbClr val="80C437"/>
              </a:buClr>
              <a:buSzPct val="125000"/>
            </a:pPr>
            <a:r>
              <a:rPr kumimoji="0" lang="en-GB" b="1" i="0" u="none" strike="noStrike" kern="0" cap="none" spc="0" normalizeH="0" baseline="0" noProof="0" dirty="0" smtClean="0">
                <a:ln>
                  <a:noFill/>
                </a:ln>
                <a:solidFill>
                  <a:srgbClr val="002A6C"/>
                </a:solidFill>
                <a:effectLst/>
                <a:uLnTx/>
                <a:uFillTx/>
                <a:latin typeface="+mn-lt"/>
                <a:ea typeface="+mn-ea"/>
                <a:cs typeface="+mn-cs"/>
              </a:rPr>
              <a:t>Investment:</a:t>
            </a:r>
            <a:endParaRPr lang="en-GB" b="1" kern="0" dirty="0">
              <a:solidFill>
                <a:srgbClr val="002A6C"/>
              </a:solidFill>
            </a:endParaRPr>
          </a:p>
        </p:txBody>
      </p:sp>
      <p:sp>
        <p:nvSpPr>
          <p:cNvPr id="20" name="TextBox 19"/>
          <p:cNvSpPr txBox="1"/>
          <p:nvPr/>
        </p:nvSpPr>
        <p:spPr>
          <a:xfrm>
            <a:off x="276907" y="5876488"/>
            <a:ext cx="793807" cy="369332"/>
          </a:xfrm>
          <a:prstGeom prst="rect">
            <a:avLst/>
          </a:prstGeom>
          <a:noFill/>
        </p:spPr>
        <p:txBody>
          <a:bodyPr wrap="none" rtlCol="0">
            <a:spAutoFit/>
          </a:bodyPr>
          <a:lstStyle/>
          <a:p>
            <a:pPr fontAlgn="base">
              <a:spcBef>
                <a:spcPts val="300"/>
              </a:spcBef>
              <a:spcAft>
                <a:spcPct val="0"/>
              </a:spcAft>
              <a:buClr>
                <a:srgbClr val="80C437"/>
              </a:buClr>
              <a:buSzPct val="125000"/>
            </a:pPr>
            <a:r>
              <a:rPr lang="en-GB" b="1" kern="0" dirty="0" smtClean="0">
                <a:solidFill>
                  <a:srgbClr val="002A6C"/>
                </a:solidFill>
              </a:rPr>
              <a:t>Value:</a:t>
            </a:r>
            <a:endParaRPr lang="en-GB" b="1" kern="0" dirty="0">
              <a:solidFill>
                <a:srgbClr val="002A6C"/>
              </a:solidFill>
            </a:endParaRPr>
          </a:p>
        </p:txBody>
      </p:sp>
      <p:sp>
        <p:nvSpPr>
          <p:cNvPr id="3" name="Rectangle 2"/>
          <p:cNvSpPr/>
          <p:nvPr/>
        </p:nvSpPr>
        <p:spPr bwMode="auto">
          <a:xfrm>
            <a:off x="6001" y="6453336"/>
            <a:ext cx="9138000" cy="404664"/>
          </a:xfrm>
          <a:prstGeom prst="rect">
            <a:avLst/>
          </a:prstGeom>
          <a:solidFill>
            <a:schemeClr val="bg1"/>
          </a:solidFill>
          <a:ln>
            <a:noFill/>
          </a:ln>
          <a:effectLst/>
          <a:ex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fontAlgn="base">
              <a:spcBef>
                <a:spcPct val="0"/>
              </a:spcBef>
              <a:spcAft>
                <a:spcPct val="0"/>
              </a:spcAft>
            </a:pPr>
            <a:r>
              <a:rPr lang="en-GB" sz="1000" dirty="0" smtClean="0">
                <a:latin typeface="Verdana" pitchFamily="34" charset="0"/>
              </a:rPr>
              <a:t>Source: </a:t>
            </a:r>
            <a:r>
              <a:rPr lang="en-GB" sz="1000" dirty="0">
                <a:latin typeface="Verdana" pitchFamily="34" charset="0"/>
              </a:rPr>
              <a:t>South African Department of Energy (2012), National Renewable Energy Laboratory (2012), International Energy Agency (2010), International Renewable Energy Agency (2012), Solar Plaza (2012), Carbon Trust Analysis.</a:t>
            </a:r>
          </a:p>
        </p:txBody>
      </p:sp>
      <p:sp>
        <p:nvSpPr>
          <p:cNvPr id="25" name="TextBox 26"/>
          <p:cNvSpPr txBox="1"/>
          <p:nvPr/>
        </p:nvSpPr>
        <p:spPr>
          <a:xfrm>
            <a:off x="341829" y="4725144"/>
            <a:ext cx="663964" cy="369332"/>
          </a:xfrm>
          <a:prstGeom prst="rect">
            <a:avLst/>
          </a:prstGeom>
          <a:noFill/>
        </p:spPr>
        <p:txBody>
          <a:bodyPr wrap="none" rtlCol="0">
            <a:spAutoFit/>
          </a:bodyPr>
          <a:lstStyle/>
          <a:p>
            <a:pPr marR="0" algn="l" defTabSz="914400" rtl="0" eaLnBrk="1" fontAlgn="base" latinLnBrk="0" hangingPunct="1">
              <a:lnSpc>
                <a:spcPct val="100000"/>
              </a:lnSpc>
              <a:spcAft>
                <a:spcPct val="0"/>
              </a:spcAft>
              <a:buClr>
                <a:srgbClr val="80C437"/>
              </a:buClr>
              <a:buSzPct val="125000"/>
              <a:tabLst/>
            </a:pPr>
            <a:r>
              <a:rPr kumimoji="0" lang="en-GB" b="1" i="0" u="none" strike="noStrike" kern="0" cap="none" spc="0" normalizeH="0" baseline="0" noProof="0" dirty="0" smtClean="0">
                <a:ln>
                  <a:noFill/>
                </a:ln>
                <a:solidFill>
                  <a:srgbClr val="002A6C"/>
                </a:solidFill>
                <a:effectLst/>
                <a:uLnTx/>
                <a:uFillTx/>
                <a:latin typeface="+mn-lt"/>
                <a:ea typeface="+mn-ea"/>
                <a:cs typeface="+mn-cs"/>
              </a:rPr>
              <a:t>Jobs:</a:t>
            </a:r>
          </a:p>
        </p:txBody>
      </p:sp>
      <p:sp>
        <p:nvSpPr>
          <p:cNvPr id="26" name="TextBox 21"/>
          <p:cNvSpPr txBox="1"/>
          <p:nvPr/>
        </p:nvSpPr>
        <p:spPr>
          <a:xfrm>
            <a:off x="1923420" y="4734148"/>
            <a:ext cx="1048685" cy="369332"/>
          </a:xfrm>
          <a:prstGeom prst="rect">
            <a:avLst/>
          </a:prstGeom>
          <a:solidFill>
            <a:schemeClr val="accent4"/>
          </a:solidFill>
        </p:spPr>
        <p:txBody>
          <a:bodyPr wrap="square" rtlCol="0">
            <a:spAutoFit/>
          </a:bodyPr>
          <a:lstStyle>
            <a:defPPr>
              <a:defRPr lang="en-US"/>
            </a:defPPr>
          </a:lstStyle>
          <a:p>
            <a:pPr algn="ctr"/>
            <a:r>
              <a:rPr lang="en-GB" dirty="0" smtClean="0"/>
              <a:t>10,750</a:t>
            </a:r>
            <a:endParaRPr lang="en-GB" dirty="0"/>
          </a:p>
        </p:txBody>
      </p:sp>
      <p:sp>
        <p:nvSpPr>
          <p:cNvPr id="27" name="TextBox 22"/>
          <p:cNvSpPr txBox="1"/>
          <p:nvPr/>
        </p:nvSpPr>
        <p:spPr>
          <a:xfrm>
            <a:off x="4572361" y="4734148"/>
            <a:ext cx="1223413" cy="369332"/>
          </a:xfrm>
          <a:prstGeom prst="rect">
            <a:avLst/>
          </a:prstGeom>
          <a:solidFill>
            <a:schemeClr val="accent4"/>
          </a:solidFill>
        </p:spPr>
        <p:txBody>
          <a:bodyPr wrap="square" rtlCol="0">
            <a:spAutoFit/>
          </a:bodyPr>
          <a:lstStyle>
            <a:defPPr>
              <a:defRPr lang="en-US"/>
            </a:defPPr>
          </a:lstStyle>
          <a:p>
            <a:pPr algn="ctr"/>
            <a:r>
              <a:rPr lang="en-GB" dirty="0" smtClean="0"/>
              <a:t>21,500</a:t>
            </a:r>
            <a:endParaRPr lang="en-GB" dirty="0"/>
          </a:p>
        </p:txBody>
      </p:sp>
      <p:sp>
        <p:nvSpPr>
          <p:cNvPr id="28" name="TextBox 23"/>
          <p:cNvSpPr txBox="1"/>
          <p:nvPr/>
        </p:nvSpPr>
        <p:spPr>
          <a:xfrm>
            <a:off x="7287169" y="4734148"/>
            <a:ext cx="1223413" cy="369332"/>
          </a:xfrm>
          <a:prstGeom prst="rect">
            <a:avLst/>
          </a:prstGeom>
          <a:solidFill>
            <a:schemeClr val="accent4"/>
          </a:solidFill>
        </p:spPr>
        <p:txBody>
          <a:bodyPr wrap="square" rtlCol="0">
            <a:spAutoFit/>
          </a:bodyPr>
          <a:lstStyle>
            <a:defPPr>
              <a:defRPr lang="en-US"/>
            </a:defPPr>
          </a:lstStyle>
          <a:p>
            <a:pPr algn="ctr"/>
            <a:r>
              <a:rPr lang="en-GB" dirty="0" smtClean="0"/>
              <a:t>1,075</a:t>
            </a:r>
            <a:endParaRPr lang="en-GB" dirty="0"/>
          </a:p>
        </p:txBody>
      </p:sp>
    </p:spTree>
    <p:extLst>
      <p:ext uri="{BB962C8B-B14F-4D97-AF65-F5344CB8AC3E}">
        <p14:creationId xmlns:p14="http://schemas.microsoft.com/office/powerpoint/2010/main" val="21076686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lide Number Placeholder 3"/>
          <p:cNvSpPr>
            <a:spLocks noGrp="1"/>
          </p:cNvSpPr>
          <p:nvPr>
            <p:ph type="sldNum" sz="quarter" idx="12"/>
          </p:nvPr>
        </p:nvSpPr>
        <p:spPr>
          <a:noFill/>
        </p:spPr>
        <p:txBody>
          <a:bodyPr/>
          <a:lstStyle>
            <a:lvl1pPr eaLnBrk="0" hangingPunct="0">
              <a:defRPr sz="1000">
                <a:solidFill>
                  <a:schemeClr val="tx1"/>
                </a:solidFill>
                <a:latin typeface="Verdana" pitchFamily="34" charset="0"/>
              </a:defRPr>
            </a:lvl1pPr>
            <a:lvl2pPr marL="742950" indent="-285750" eaLnBrk="0" hangingPunct="0">
              <a:defRPr sz="1000">
                <a:solidFill>
                  <a:schemeClr val="tx1"/>
                </a:solidFill>
                <a:latin typeface="Verdana" pitchFamily="34" charset="0"/>
              </a:defRPr>
            </a:lvl2pPr>
            <a:lvl3pPr marL="1143000" indent="-228600" eaLnBrk="0" hangingPunct="0">
              <a:defRPr sz="1000">
                <a:solidFill>
                  <a:schemeClr val="tx1"/>
                </a:solidFill>
                <a:latin typeface="Verdana" pitchFamily="34" charset="0"/>
              </a:defRPr>
            </a:lvl3pPr>
            <a:lvl4pPr marL="1600200" indent="-228600" eaLnBrk="0" hangingPunct="0">
              <a:defRPr sz="1000">
                <a:solidFill>
                  <a:schemeClr val="tx1"/>
                </a:solidFill>
                <a:latin typeface="Verdana" pitchFamily="34" charset="0"/>
              </a:defRPr>
            </a:lvl4pPr>
            <a:lvl5pPr marL="2057400" indent="-228600" eaLnBrk="0" hangingPunct="0">
              <a:defRPr sz="1000">
                <a:solidFill>
                  <a:schemeClr val="tx1"/>
                </a:solidFill>
                <a:latin typeface="Verdana" pitchFamily="34" charset="0"/>
              </a:defRPr>
            </a:lvl5pPr>
            <a:lvl6pPr marL="2514600" indent="-228600" algn="ctr" eaLnBrk="0" fontAlgn="base" hangingPunct="0">
              <a:spcBef>
                <a:spcPct val="0"/>
              </a:spcBef>
              <a:spcAft>
                <a:spcPct val="0"/>
              </a:spcAft>
              <a:defRPr sz="1000">
                <a:solidFill>
                  <a:schemeClr val="tx1"/>
                </a:solidFill>
                <a:latin typeface="Verdana" pitchFamily="34" charset="0"/>
              </a:defRPr>
            </a:lvl6pPr>
            <a:lvl7pPr marL="2971800" indent="-228600" algn="ctr" eaLnBrk="0" fontAlgn="base" hangingPunct="0">
              <a:spcBef>
                <a:spcPct val="0"/>
              </a:spcBef>
              <a:spcAft>
                <a:spcPct val="0"/>
              </a:spcAft>
              <a:defRPr sz="1000">
                <a:solidFill>
                  <a:schemeClr val="tx1"/>
                </a:solidFill>
                <a:latin typeface="Verdana" pitchFamily="34" charset="0"/>
              </a:defRPr>
            </a:lvl7pPr>
            <a:lvl8pPr marL="3429000" indent="-228600" algn="ctr" eaLnBrk="0" fontAlgn="base" hangingPunct="0">
              <a:spcBef>
                <a:spcPct val="0"/>
              </a:spcBef>
              <a:spcAft>
                <a:spcPct val="0"/>
              </a:spcAft>
              <a:defRPr sz="1000">
                <a:solidFill>
                  <a:schemeClr val="tx1"/>
                </a:solidFill>
                <a:latin typeface="Verdana" pitchFamily="34" charset="0"/>
              </a:defRPr>
            </a:lvl8pPr>
            <a:lvl9pPr marL="3886200" indent="-228600" algn="ctr" eaLnBrk="0" fontAlgn="base" hangingPunct="0">
              <a:spcBef>
                <a:spcPct val="0"/>
              </a:spcBef>
              <a:spcAft>
                <a:spcPct val="0"/>
              </a:spcAft>
              <a:defRPr sz="1000">
                <a:solidFill>
                  <a:schemeClr val="tx1"/>
                </a:solidFill>
                <a:latin typeface="Verdana" pitchFamily="34" charset="0"/>
              </a:defRPr>
            </a:lvl9pPr>
          </a:lstStyle>
          <a:p>
            <a:pPr marL="0" indent="0" eaLnBrk="1" hangingPunct="1">
              <a:buFont typeface="Calisto MT" pitchFamily="18" charset="0"/>
              <a:buNone/>
            </a:pPr>
            <a:fld id="{CFE041FF-36B3-4CE0-98A8-9694438C1B21}" type="slidenum">
              <a:rPr lang="en-GB" smtClean="0">
                <a:solidFill>
                  <a:srgbClr val="003478"/>
                </a:solidFill>
                <a:latin typeface="Calibri" pitchFamily="34" charset="0"/>
              </a:rPr>
              <a:pPr marL="0" indent="0" eaLnBrk="1" hangingPunct="1">
                <a:buFont typeface="Calisto MT" pitchFamily="18" charset="0"/>
                <a:buNone/>
              </a:pPr>
              <a:t>13</a:t>
            </a:fld>
            <a:endParaRPr lang="en-GB" dirty="0" smtClean="0">
              <a:solidFill>
                <a:srgbClr val="003478"/>
              </a:solidFill>
              <a:latin typeface="Calibri" pitchFamily="34" charset="0"/>
            </a:endParaRPr>
          </a:p>
        </p:txBody>
      </p:sp>
      <p:sp>
        <p:nvSpPr>
          <p:cNvPr id="6" name="Rectangle 2"/>
          <p:cNvSpPr>
            <a:spLocks noGrp="1" noChangeArrowheads="1"/>
          </p:cNvSpPr>
          <p:nvPr>
            <p:ph type="title"/>
          </p:nvPr>
        </p:nvSpPr>
        <p:spPr>
          <a:xfrm>
            <a:off x="179512" y="285973"/>
            <a:ext cx="7087765" cy="766763"/>
          </a:xfrm>
          <a:extLst>
            <a:ext uri="{91240B29-F687-4F45-9708-019B960494DF}">
              <a14:hiddenLine xmlns:a14="http://schemas.microsoft.com/office/drawing/2010/main" w="9525" algn="ctr">
                <a:solidFill>
                  <a:schemeClr val="tx1"/>
                </a:solidFill>
                <a:miter lim="800000"/>
                <a:headEnd/>
                <a:tailEnd/>
              </a14:hiddenLine>
            </a:ext>
          </a:extLst>
        </p:spPr>
        <p:txBody>
          <a:bodyPr/>
          <a:lstStyle/>
          <a:p>
            <a:pPr>
              <a:defRPr/>
            </a:pPr>
            <a:r>
              <a:rPr lang="en-GB" sz="2300" kern="1200" dirty="0" smtClean="0">
                <a:solidFill>
                  <a:schemeClr val="tx1"/>
                </a:solidFill>
                <a:ea typeface="+mn-ea"/>
                <a:cs typeface="+mn-cs"/>
              </a:rPr>
              <a:t>Closing Thoughts</a:t>
            </a:r>
            <a:endParaRPr lang="en-US" sz="2300" kern="1200" dirty="0">
              <a:solidFill>
                <a:schemeClr val="tx1"/>
              </a:solidFill>
              <a:ea typeface="+mn-ea"/>
              <a:cs typeface="+mn-cs"/>
            </a:endParaRPr>
          </a:p>
        </p:txBody>
      </p:sp>
      <p:sp>
        <p:nvSpPr>
          <p:cNvPr id="8" name="Content Placeholder 5"/>
          <p:cNvSpPr txBox="1">
            <a:spLocks/>
          </p:cNvSpPr>
          <p:nvPr/>
        </p:nvSpPr>
        <p:spPr bwMode="auto">
          <a:xfrm>
            <a:off x="395536" y="1412776"/>
            <a:ext cx="8352730" cy="460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66700" indent="-266700" algn="l" rtl="0" eaLnBrk="1" fontAlgn="base" hangingPunct="1">
              <a:spcBef>
                <a:spcPct val="20000"/>
              </a:spcBef>
              <a:spcAft>
                <a:spcPct val="0"/>
              </a:spcAft>
              <a:buClr>
                <a:srgbClr val="92D050"/>
              </a:buClr>
              <a:buSzPct val="125000"/>
              <a:buFont typeface="Calisto MT" pitchFamily="18" charset="0"/>
              <a:buChar char="›"/>
              <a:defRPr sz="3200" baseline="0">
                <a:solidFill>
                  <a:srgbClr val="003478"/>
                </a:solidFill>
                <a:latin typeface="Calibri" pitchFamily="34" charset="0"/>
                <a:ea typeface="+mn-ea"/>
                <a:cs typeface="Calibri" pitchFamily="34" charset="0"/>
              </a:defRPr>
            </a:lvl1pPr>
            <a:lvl2pPr marL="554038" indent="-285750" algn="l" rtl="0" eaLnBrk="1" fontAlgn="base" hangingPunct="1">
              <a:spcBef>
                <a:spcPct val="20000"/>
              </a:spcBef>
              <a:spcAft>
                <a:spcPct val="0"/>
              </a:spcAft>
              <a:buClr>
                <a:srgbClr val="92D050"/>
              </a:buClr>
              <a:buSzPct val="125000"/>
              <a:buFont typeface="Calisto MT" pitchFamily="18" charset="0"/>
              <a:buChar char="›"/>
              <a:defRPr sz="2800" baseline="0">
                <a:solidFill>
                  <a:srgbClr val="003478"/>
                </a:solidFill>
                <a:latin typeface="Calibri" pitchFamily="34" charset="0"/>
                <a:cs typeface="Calibri" pitchFamily="34" charset="0"/>
              </a:defRPr>
            </a:lvl2pPr>
            <a:lvl3pPr marL="808038" indent="-252413" algn="l" rtl="0" eaLnBrk="1" fontAlgn="base" hangingPunct="1">
              <a:spcBef>
                <a:spcPct val="20000"/>
              </a:spcBef>
              <a:spcAft>
                <a:spcPct val="0"/>
              </a:spcAft>
              <a:buClr>
                <a:srgbClr val="92D050"/>
              </a:buClr>
              <a:buSzPct val="125000"/>
              <a:buFont typeface="Calisto MT" pitchFamily="18" charset="0"/>
              <a:buChar char="›"/>
              <a:defRPr sz="2400" baseline="0">
                <a:solidFill>
                  <a:srgbClr val="003478"/>
                </a:solidFill>
                <a:latin typeface="Calibri" pitchFamily="34" charset="0"/>
                <a:cs typeface="Calibri" pitchFamily="34" charset="0"/>
              </a:defRPr>
            </a:lvl3pPr>
            <a:lvl4pPr marL="1720850" indent="-285750" algn="l" rtl="0" eaLnBrk="1" fontAlgn="base" hangingPunct="1">
              <a:spcBef>
                <a:spcPct val="20000"/>
              </a:spcBef>
              <a:spcAft>
                <a:spcPct val="0"/>
              </a:spcAft>
              <a:buClr>
                <a:srgbClr val="92D050"/>
              </a:buClr>
              <a:buSzPct val="125000"/>
              <a:buFont typeface="Calisto MT" pitchFamily="18" charset="0"/>
              <a:buChar char="›"/>
              <a:defRPr sz="2000" baseline="0">
                <a:solidFill>
                  <a:schemeClr val="tx1"/>
                </a:solidFill>
                <a:latin typeface="Calibri" pitchFamily="34" charset="0"/>
                <a:cs typeface="Calibri" pitchFamily="34" charset="0"/>
              </a:defRPr>
            </a:lvl4pPr>
            <a:lvl5pPr marL="2128838" indent="-285750" algn="l" rtl="0" eaLnBrk="1" fontAlgn="base" hangingPunct="1">
              <a:spcBef>
                <a:spcPct val="20000"/>
              </a:spcBef>
              <a:spcAft>
                <a:spcPct val="0"/>
              </a:spcAft>
              <a:buClr>
                <a:srgbClr val="92D050"/>
              </a:buClr>
              <a:buSzPct val="125000"/>
              <a:buFont typeface="Calisto MT" pitchFamily="18" charset="0"/>
              <a:buChar char="›"/>
              <a:defRPr sz="1600" baseline="0">
                <a:solidFill>
                  <a:schemeClr val="tx1"/>
                </a:solidFill>
                <a:latin typeface="Calibri" pitchFamily="34" charset="0"/>
                <a:cs typeface="Calibri" pitchFamily="34" charset="0"/>
              </a:defRPr>
            </a:lvl5pPr>
            <a:lvl6pPr marL="2528888" indent="-228600" algn="l" rtl="0" eaLnBrk="1" fontAlgn="base" hangingPunct="1">
              <a:spcBef>
                <a:spcPct val="20000"/>
              </a:spcBef>
              <a:spcAft>
                <a:spcPct val="0"/>
              </a:spcAft>
              <a:buBlip>
                <a:blip r:embed="rId3"/>
              </a:buBlip>
              <a:defRPr sz="1600">
                <a:solidFill>
                  <a:schemeClr val="tx1"/>
                </a:solidFill>
                <a:latin typeface="+mn-lt"/>
              </a:defRPr>
            </a:lvl6pPr>
            <a:lvl7pPr marL="2986088" indent="-228600" algn="l" rtl="0" eaLnBrk="1" fontAlgn="base" hangingPunct="1">
              <a:spcBef>
                <a:spcPct val="20000"/>
              </a:spcBef>
              <a:spcAft>
                <a:spcPct val="0"/>
              </a:spcAft>
              <a:buBlip>
                <a:blip r:embed="rId3"/>
              </a:buBlip>
              <a:defRPr sz="1600">
                <a:solidFill>
                  <a:schemeClr val="tx1"/>
                </a:solidFill>
                <a:latin typeface="+mn-lt"/>
              </a:defRPr>
            </a:lvl7pPr>
            <a:lvl8pPr marL="3443288" indent="-228600" algn="l" rtl="0" eaLnBrk="1" fontAlgn="base" hangingPunct="1">
              <a:spcBef>
                <a:spcPct val="20000"/>
              </a:spcBef>
              <a:spcAft>
                <a:spcPct val="0"/>
              </a:spcAft>
              <a:buBlip>
                <a:blip r:embed="rId3"/>
              </a:buBlip>
              <a:defRPr sz="1600">
                <a:solidFill>
                  <a:schemeClr val="tx1"/>
                </a:solidFill>
                <a:latin typeface="+mn-lt"/>
              </a:defRPr>
            </a:lvl8pPr>
            <a:lvl9pPr marL="3900488" indent="-228600" algn="l" rtl="0" eaLnBrk="1" fontAlgn="base" hangingPunct="1">
              <a:spcBef>
                <a:spcPct val="20000"/>
              </a:spcBef>
              <a:spcAft>
                <a:spcPct val="0"/>
              </a:spcAft>
              <a:buBlip>
                <a:blip r:embed="rId3"/>
              </a:buBlip>
              <a:defRPr sz="1600">
                <a:solidFill>
                  <a:schemeClr val="tx1"/>
                </a:solidFill>
                <a:latin typeface="+mn-lt"/>
              </a:defRPr>
            </a:lvl9pPr>
          </a:lstStyle>
          <a:p>
            <a:pPr marL="285750" lvl="2" indent="-285750">
              <a:buSzPct val="75000"/>
              <a:buFont typeface="Wingdings" pitchFamily="2" charset="2"/>
              <a:buChar char="Ø"/>
              <a:defRPr/>
            </a:pPr>
            <a:r>
              <a:rPr lang="en-GB" sz="2100" dirty="0" err="1" smtClean="0">
                <a:solidFill>
                  <a:schemeClr val="tx1"/>
                </a:solidFill>
                <a:latin typeface="+mj-lt"/>
                <a:cs typeface="+mn-cs"/>
              </a:rPr>
              <a:t>Cleantech</a:t>
            </a:r>
            <a:r>
              <a:rPr lang="en-GB" sz="2100" dirty="0" smtClean="0">
                <a:solidFill>
                  <a:schemeClr val="tx1"/>
                </a:solidFill>
                <a:latin typeface="+mj-lt"/>
                <a:cs typeface="+mn-cs"/>
              </a:rPr>
              <a:t> is a key driver of economic growth and is well suited to SMEs</a:t>
            </a:r>
          </a:p>
          <a:p>
            <a:pPr marL="285750" lvl="2" indent="-285750">
              <a:buSzPct val="75000"/>
              <a:buFont typeface="Wingdings" pitchFamily="2" charset="2"/>
              <a:buChar char="Ø"/>
              <a:defRPr/>
            </a:pPr>
            <a:endParaRPr lang="en-GB" sz="2100" dirty="0" smtClean="0">
              <a:solidFill>
                <a:schemeClr val="tx1"/>
              </a:solidFill>
              <a:latin typeface="+mj-lt"/>
              <a:cs typeface="+mn-cs"/>
            </a:endParaRPr>
          </a:p>
          <a:p>
            <a:pPr marL="285750" lvl="2" indent="-285750">
              <a:buSzPct val="75000"/>
              <a:buFont typeface="Wingdings" pitchFamily="2" charset="2"/>
              <a:buChar char="Ø"/>
              <a:defRPr/>
            </a:pPr>
            <a:r>
              <a:rPr lang="en-GB" sz="2100" dirty="0" smtClean="0">
                <a:solidFill>
                  <a:schemeClr val="tx1"/>
                </a:solidFill>
                <a:latin typeface="+mj-lt"/>
                <a:cs typeface="+mn-cs"/>
              </a:rPr>
              <a:t>Africa is planning to invest heavily in renewables</a:t>
            </a:r>
            <a:endParaRPr lang="en-GB" sz="2100" dirty="0">
              <a:solidFill>
                <a:schemeClr val="tx1"/>
              </a:solidFill>
              <a:latin typeface="+mj-lt"/>
              <a:cs typeface="+mn-cs"/>
            </a:endParaRPr>
          </a:p>
          <a:p>
            <a:pPr marL="285750" lvl="2" indent="-285750">
              <a:buSzPct val="75000"/>
              <a:buFont typeface="Wingdings" pitchFamily="2" charset="2"/>
              <a:buChar char="Ø"/>
              <a:defRPr/>
            </a:pPr>
            <a:endParaRPr lang="en-GB" sz="2100" dirty="0">
              <a:solidFill>
                <a:schemeClr val="tx1"/>
              </a:solidFill>
              <a:latin typeface="+mj-lt"/>
              <a:cs typeface="+mn-cs"/>
            </a:endParaRPr>
          </a:p>
          <a:p>
            <a:pPr marL="285750" lvl="2" indent="-285750">
              <a:buSzPct val="75000"/>
              <a:buFont typeface="Wingdings" pitchFamily="2" charset="2"/>
              <a:buChar char="Ø"/>
              <a:defRPr/>
            </a:pPr>
            <a:r>
              <a:rPr lang="en-GB" sz="2100" dirty="0" smtClean="0">
                <a:solidFill>
                  <a:schemeClr val="tx1"/>
                </a:solidFill>
              </a:rPr>
              <a:t>Small hydro, geothermal, solar PV and wind are the largest markets in Sub-Saharan Africa</a:t>
            </a:r>
          </a:p>
          <a:p>
            <a:pPr marL="285750" lvl="2" indent="-285750">
              <a:buSzPct val="75000"/>
              <a:buFont typeface="Wingdings" pitchFamily="2" charset="2"/>
              <a:buChar char="Ø"/>
              <a:defRPr/>
            </a:pPr>
            <a:endParaRPr lang="en-GB" sz="2100" dirty="0">
              <a:solidFill>
                <a:schemeClr val="tx1"/>
              </a:solidFill>
            </a:endParaRPr>
          </a:p>
          <a:p>
            <a:pPr marL="285750" lvl="2" indent="-285750">
              <a:buSzPct val="75000"/>
              <a:buFont typeface="Wingdings" pitchFamily="2" charset="2"/>
              <a:buChar char="Ø"/>
              <a:defRPr/>
            </a:pPr>
            <a:r>
              <a:rPr lang="en-GB" sz="2100" dirty="0" smtClean="0">
                <a:solidFill>
                  <a:schemeClr val="tx1"/>
                </a:solidFill>
              </a:rPr>
              <a:t>Installation and O&amp;M are likely to be better suited to SME strengths than major equipment manufacture</a:t>
            </a:r>
          </a:p>
          <a:p>
            <a:pPr marL="285750" lvl="2" indent="-285750">
              <a:buSzPct val="75000"/>
              <a:buFont typeface="Wingdings" pitchFamily="2" charset="2"/>
              <a:buChar char="Ø"/>
              <a:defRPr/>
            </a:pPr>
            <a:endParaRPr lang="en-GB" sz="2100" dirty="0">
              <a:solidFill>
                <a:schemeClr val="tx1"/>
              </a:solidFill>
            </a:endParaRPr>
          </a:p>
          <a:p>
            <a:pPr marL="285750" lvl="2" indent="-285750">
              <a:buSzPct val="75000"/>
              <a:buFont typeface="Wingdings" pitchFamily="2" charset="2"/>
              <a:buChar char="Ø"/>
              <a:defRPr/>
            </a:pPr>
            <a:r>
              <a:rPr lang="en-GB" sz="2100" dirty="0" smtClean="0">
                <a:solidFill>
                  <a:schemeClr val="tx1"/>
                </a:solidFill>
              </a:rPr>
              <a:t>Here in South Africa, investment in solar PV alone could create over 30,000 jobs and opportunities worth over $1.5bn for SMEs over the next decade</a:t>
            </a:r>
          </a:p>
          <a:p>
            <a:pPr marL="285750" lvl="2" indent="-285750">
              <a:buSzPct val="75000"/>
              <a:buFont typeface="Wingdings" pitchFamily="2" charset="2"/>
              <a:buChar char="Ø"/>
              <a:defRPr/>
            </a:pPr>
            <a:endParaRPr lang="en-GB" sz="2100" dirty="0">
              <a:solidFill>
                <a:schemeClr val="tx1"/>
              </a:solidFill>
            </a:endParaRPr>
          </a:p>
          <a:p>
            <a:pPr marL="285750" lvl="2" indent="-285750">
              <a:buSzPct val="75000"/>
              <a:buFont typeface="Wingdings" pitchFamily="2" charset="2"/>
              <a:buChar char="Ø"/>
              <a:defRPr/>
            </a:pPr>
            <a:endParaRPr lang="en-GB" sz="2100" dirty="0" smtClean="0">
              <a:solidFill>
                <a:schemeClr val="tx1"/>
              </a:solidFill>
            </a:endParaRPr>
          </a:p>
          <a:p>
            <a:pPr marL="285750" lvl="2" indent="-285750">
              <a:buSzPct val="75000"/>
              <a:buFont typeface="Wingdings" pitchFamily="2" charset="2"/>
              <a:buChar char="Ø"/>
              <a:defRPr/>
            </a:pPr>
            <a:endParaRPr lang="en-GB" sz="2100" dirty="0">
              <a:solidFill>
                <a:schemeClr val="tx1"/>
              </a:solidFill>
            </a:endParaRPr>
          </a:p>
          <a:p>
            <a:pPr marL="285750" lvl="2" indent="-285750">
              <a:buSzPct val="75000"/>
              <a:buFont typeface="Wingdings" pitchFamily="2" charset="2"/>
              <a:buChar char="Ø"/>
              <a:defRPr/>
            </a:pPr>
            <a:endParaRPr lang="en-GB" sz="2100" dirty="0">
              <a:solidFill>
                <a:schemeClr val="tx1"/>
              </a:solidFill>
            </a:endParaRPr>
          </a:p>
          <a:p>
            <a:pPr marL="285750" lvl="2" indent="-285750">
              <a:buSzPct val="75000"/>
              <a:buFont typeface="Wingdings" pitchFamily="2" charset="2"/>
              <a:buChar char="Ø"/>
              <a:defRPr/>
            </a:pPr>
            <a:endParaRPr lang="en-GB" sz="2000" dirty="0">
              <a:solidFill>
                <a:schemeClr val="tx1"/>
              </a:solidFill>
            </a:endParaRPr>
          </a:p>
          <a:p>
            <a:pPr marL="266700" lvl="2" indent="0">
              <a:buSzPct val="75000"/>
              <a:buNone/>
              <a:defRPr/>
            </a:pPr>
            <a:endParaRPr lang="en-GB" sz="2000" dirty="0">
              <a:solidFill>
                <a:schemeClr val="tx1"/>
              </a:solidFill>
            </a:endParaRPr>
          </a:p>
        </p:txBody>
      </p:sp>
    </p:spTree>
    <p:extLst>
      <p:ext uri="{BB962C8B-B14F-4D97-AF65-F5344CB8AC3E}">
        <p14:creationId xmlns:p14="http://schemas.microsoft.com/office/powerpoint/2010/main" val="1591922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8776" y="2348880"/>
            <a:ext cx="6835551" cy="720725"/>
          </a:xfrm>
        </p:spPr>
        <p:txBody>
          <a:bodyPr/>
          <a:lstStyle/>
          <a:p>
            <a:r>
              <a:rPr lang="en-GB" b="1" dirty="0" smtClean="0"/>
              <a:t>Contact Details</a:t>
            </a:r>
          </a:p>
          <a:p>
            <a:r>
              <a:rPr lang="en-GB" sz="2200" dirty="0" smtClean="0"/>
              <a:t>James Rawlins</a:t>
            </a:r>
          </a:p>
          <a:p>
            <a:r>
              <a:rPr lang="en-GB" sz="2200" dirty="0" smtClean="0"/>
              <a:t>Phone: +44 (0)207 832 4553</a:t>
            </a:r>
          </a:p>
          <a:p>
            <a:r>
              <a:rPr lang="en-GB" sz="2200" dirty="0" smtClean="0"/>
              <a:t>Email: james.rawlins@carbontrust.com</a:t>
            </a:r>
          </a:p>
          <a:p>
            <a:endParaRPr lang="en-GB" sz="2200" dirty="0"/>
          </a:p>
        </p:txBody>
      </p:sp>
    </p:spTree>
    <p:extLst>
      <p:ext uri="{BB962C8B-B14F-4D97-AF65-F5344CB8AC3E}">
        <p14:creationId xmlns:p14="http://schemas.microsoft.com/office/powerpoint/2010/main" val="23635317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2"/>
</p:tagLst>
</file>

<file path=ppt/theme/theme1.xml><?xml version="1.0" encoding="utf-8"?>
<a:theme xmlns:a="http://schemas.openxmlformats.org/drawingml/2006/main" name="Carbon Trust Template 2012">
  <a:themeElements>
    <a:clrScheme name="Carbon Trust">
      <a:dk1>
        <a:srgbClr val="003478"/>
      </a:dk1>
      <a:lt1>
        <a:srgbClr val="FFFFFF"/>
      </a:lt1>
      <a:dk2>
        <a:srgbClr val="0096D7"/>
      </a:dk2>
      <a:lt2>
        <a:srgbClr val="8EBAE5"/>
      </a:lt2>
      <a:accent1>
        <a:srgbClr val="003478"/>
      </a:accent1>
      <a:accent2>
        <a:srgbClr val="0096D7"/>
      </a:accent2>
      <a:accent3>
        <a:srgbClr val="7F7F7F"/>
      </a:accent3>
      <a:accent4>
        <a:srgbClr val="8EBAE5"/>
      </a:accent4>
      <a:accent5>
        <a:srgbClr val="032F52"/>
      </a:accent5>
      <a:accent6>
        <a:srgbClr val="80C437"/>
      </a:accent6>
      <a:hlink>
        <a:srgbClr val="032F52"/>
      </a:hlink>
      <a:folHlink>
        <a:srgbClr val="003478"/>
      </a:folHlink>
    </a:clrScheme>
    <a:fontScheme name="Carbon Trus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a:noFill/>
        </a:ln>
        <a:effectLst/>
        <a:extLst/>
      </a:spPr>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1000" b="0" i="0" u="none" strike="noStrike" cap="none" normalizeH="0" baseline="0" dirty="0" err="1"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36000" tIns="36000" rIns="36000" bIns="3600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0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marL="266700" marR="0" indent="-266700" algn="l" defTabSz="914400" rtl="0" eaLnBrk="1" fontAlgn="base" latinLnBrk="0" hangingPunct="1">
          <a:lnSpc>
            <a:spcPct val="100000"/>
          </a:lnSpc>
          <a:spcBef>
            <a:spcPts val="300"/>
          </a:spcBef>
          <a:spcAft>
            <a:spcPct val="0"/>
          </a:spcAft>
          <a:buClr>
            <a:srgbClr val="80C437"/>
          </a:buClr>
          <a:buSzPct val="125000"/>
          <a:buFont typeface="Calisto MT" pitchFamily="18" charset="0"/>
          <a:buChar char="›"/>
          <a:tabLst/>
          <a:defRPr kumimoji="0" sz="2400" b="0" i="0" u="none" strike="noStrike" kern="0" cap="none" spc="0" normalizeH="0" baseline="0" noProof="0" dirty="0" smtClean="0">
            <a:ln>
              <a:noFill/>
            </a:ln>
            <a:solidFill>
              <a:srgbClr val="002A6C"/>
            </a:solidFill>
            <a:effectLst/>
            <a:uLnTx/>
            <a:uFillTx/>
            <a:latin typeface="+mn-lt"/>
            <a:ea typeface="+mn-ea"/>
            <a:cs typeface="+mn-cs"/>
          </a:defRPr>
        </a:defPPr>
      </a:lstStyle>
    </a:txDef>
  </a:objectDefaults>
  <a:extraClrSchemeLst>
    <a:extraClrScheme>
      <a:clrScheme name="ENGLISH One to One template 1">
        <a:dk1>
          <a:srgbClr val="002A6C"/>
        </a:dk1>
        <a:lt1>
          <a:srgbClr val="FFFFFF"/>
        </a:lt1>
        <a:dk2>
          <a:srgbClr val="002A6C"/>
        </a:dk2>
        <a:lt2>
          <a:srgbClr val="74B9E8"/>
        </a:lt2>
        <a:accent1>
          <a:srgbClr val="003478"/>
        </a:accent1>
        <a:accent2>
          <a:srgbClr val="009ADA"/>
        </a:accent2>
        <a:accent3>
          <a:srgbClr val="FFFFFF"/>
        </a:accent3>
        <a:accent4>
          <a:srgbClr val="00225B"/>
        </a:accent4>
        <a:accent5>
          <a:srgbClr val="AAAEBE"/>
        </a:accent5>
        <a:accent6>
          <a:srgbClr val="008BC5"/>
        </a:accent6>
        <a:hlink>
          <a:srgbClr val="8EBAE5"/>
        </a:hlink>
        <a:folHlink>
          <a:srgbClr val="B5384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1B2A69BE4CB54082E5213D5FCFE8BA" ma:contentTypeVersion="" ma:contentTypeDescription="Create a new document." ma:contentTypeScope="" ma:versionID="f12d09cf0f9386dca39cea8f4b68858d">
  <xsd:schema xmlns:xsd="http://www.w3.org/2001/XMLSchema" xmlns:xs="http://www.w3.org/2001/XMLSchema" xmlns:p="http://schemas.microsoft.com/office/2006/metadata/properties" targetNamespace="http://schemas.microsoft.com/office/2006/metadata/properties" ma:root="true" ma:fieldsID="f3e687d5f98ee29b9cfcc2ff24550dc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1506A6-C38A-4C8F-B522-5F59E56FD852}">
  <ds:schemaRefs>
    <ds:schemaRef ds:uri="http://schemas.microsoft.com/office/2006/documentManagement/types"/>
    <ds:schemaRef ds:uri="http://www.w3.org/XML/1998/namespace"/>
    <ds:schemaRef ds:uri="http://purl.org/dc/elements/1.1/"/>
    <ds:schemaRef ds:uri="http://schemas.microsoft.com/office/2006/metadata/properties"/>
    <ds:schemaRef ds:uri="http://purl.org/dc/dcmitype/"/>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06728A7C-C05B-43F3-B7BF-EBAE79EBDA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0AD8D3D4-799C-479D-BCF5-0C082A7035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Carbon Trust Template 2012</Template>
  <TotalTime>24756</TotalTime>
  <Words>1926</Words>
  <Application>Microsoft Office PowerPoint</Application>
  <PresentationFormat>On-screen Show (4:3)</PresentationFormat>
  <Paragraphs>246</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Carbon Trust Template 2012</vt:lpstr>
      <vt:lpstr> Is there a market for clean technology SMEs?  The opportunity for SMEs in cleantech industries in developing countries  </vt:lpstr>
      <vt:lpstr>Cleantech offers exciting opportunities to create growth and jobs at both national and company level</vt:lpstr>
      <vt:lpstr>infoDev’s Climate Technology Program is helping developing countries seize this opportunity</vt:lpstr>
      <vt:lpstr>The Carbon Trust has direct experience of the importance of SMEs in the UK’s cleantech sector</vt:lpstr>
      <vt:lpstr>Developing countries will invest over $1.7 trillion in renewable energy over the next 10 years</vt:lpstr>
      <vt:lpstr>Planned investment in renewables in Sub-Saharan Africa is on a par with many other regions of the developing world</vt:lpstr>
      <vt:lpstr>We have broken down the value chain of these technologies to identify the most promising segments for SMEs to target</vt:lpstr>
      <vt:lpstr>We estimate that by targeting the most promising segments, SMEs could access up to $960 billion of the global renewables market over the next decade</vt:lpstr>
      <vt:lpstr>In Sub-Saharan Africa the largest opportunities for SMEs are likely to be in solar PV, small hydro, geothermal and onshore wind</vt:lpstr>
      <vt:lpstr>Within Sub-Saharan Africa the most attractive sectors and segments for SMEs vary by region depending on national resources and plans</vt:lpstr>
      <vt:lpstr>In South Africa, solar energy and wind could be real drivers of green growth and green jobs </vt:lpstr>
      <vt:lpstr>SMEs could access up to 34% of the $4.9 billion future South African solar PV market, especially in the installation phase</vt:lpstr>
      <vt:lpstr>Closing Thoughts</vt:lpstr>
      <vt:lpstr>PowerPoint Presentation</vt:lpstr>
    </vt:vector>
  </TitlesOfParts>
  <Company>Carbon Trust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Daniel Buira</dc:creator>
  <cp:lastModifiedBy>Jonathan d'Entremont Coony</cp:lastModifiedBy>
  <cp:revision>626</cp:revision>
  <cp:lastPrinted>2012-11-15T16:06:46Z</cp:lastPrinted>
  <dcterms:created xsi:type="dcterms:W3CDTF">2012-08-08T15:14:27Z</dcterms:created>
  <dcterms:modified xsi:type="dcterms:W3CDTF">2013-05-29T08:18:49Z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0x010100E31B2A69BE4CB54082E5213D5FCFE8BA</vt:lpwstr>
  </property>
</Properties>
</file>