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1"/>
  </p:notesMasterIdLst>
  <p:sldIdLst>
    <p:sldId id="258" r:id="rId2"/>
    <p:sldId id="275" r:id="rId3"/>
    <p:sldId id="272" r:id="rId4"/>
    <p:sldId id="261" r:id="rId5"/>
    <p:sldId id="273" r:id="rId6"/>
    <p:sldId id="265" r:id="rId7"/>
    <p:sldId id="267" r:id="rId8"/>
    <p:sldId id="264" r:id="rId9"/>
    <p:sldId id="27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CC83F69-A107-AA45-8A4E-C8DF1310F94B}">
          <p14:sldIdLst>
            <p14:sldId id="258"/>
            <p14:sldId id="275"/>
            <p14:sldId id="272"/>
            <p14:sldId id="261"/>
            <p14:sldId id="273"/>
            <p14:sldId id="265"/>
            <p14:sldId id="267"/>
            <p14:sldId id="264"/>
            <p14:sldId id="27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46" autoAdjust="0"/>
    <p:restoredTop sz="94660"/>
  </p:normalViewPr>
  <p:slideViewPr>
    <p:cSldViewPr>
      <p:cViewPr>
        <p:scale>
          <a:sx n="150" d="100"/>
          <a:sy n="150" d="100"/>
        </p:scale>
        <p:origin x="1110" y="16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93846-47EE-4DEB-8129-14F4BD2EFAF0}" type="datetimeFigureOut">
              <a:rPr lang="en-GB" smtClean="0"/>
              <a:pPr/>
              <a:t>30/05/2013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A404C-4FE7-41D2-AFBE-FD0E06181CE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355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A404C-4FE7-41D2-AFBE-FD0E06181CEE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4234D6-5566-48C7-9FA6-2DEE11BC21E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A404C-4FE7-41D2-AFBE-FD0E06181CEE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A404C-4FE7-41D2-AFBE-FD0E06181CEE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A404C-4FE7-41D2-AFBE-FD0E06181CEE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A404C-4FE7-41D2-AFBE-FD0E06181CEE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A404C-4FE7-41D2-AFBE-FD0E06181CEE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A404C-4FE7-41D2-AFBE-FD0E06181CEE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A404C-4FE7-41D2-AFBE-FD0E06181CEE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691BBB3-88F9-4E2E-B559-A1B754F363A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  <a:prstGeom prst="rect">
            <a:avLst/>
          </a:prstGeom>
        </p:spPr>
        <p:txBody>
          <a:bodyPr/>
          <a:lstStyle/>
          <a:p>
            <a:fld id="{D564E5B1-BC4C-4D34-AB28-07DC7ADC2B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7467600" cy="54833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691BBB3-88F9-4E2E-B559-A1B754F363A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rtlCol="0"/>
          <a:lstStyle/>
          <a:p>
            <a:fld id="{D564E5B1-BC4C-4D34-AB28-07DC7ADC2B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691BBB3-88F9-4E2E-B559-A1B754F363A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  <a:prstGeom prst="rect">
            <a:avLst/>
          </a:prstGeom>
        </p:spPr>
        <p:txBody>
          <a:bodyPr/>
          <a:lstStyle/>
          <a:p>
            <a:fld id="{D564E5B1-BC4C-4D34-AB28-07DC7ADC2B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BBB3-88F9-4E2E-B559-A1B754F363A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D564E5B1-BC4C-4D34-AB28-07DC7ADC2B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3657600" cy="5181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990600"/>
            <a:ext cx="3578352" cy="5181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56515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BBB3-88F9-4E2E-B559-A1B754F363A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D564E5B1-BC4C-4D34-AB28-07DC7ADC2B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1828800"/>
            <a:ext cx="36576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43400" y="1828800"/>
            <a:ext cx="3686175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99060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99060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91BBB3-88F9-4E2E-B559-A1B754F363A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rtlCol="0"/>
          <a:lstStyle/>
          <a:p>
            <a:fld id="{D564E5B1-BC4C-4D34-AB28-07DC7ADC2B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BBB3-88F9-4E2E-B559-A1B754F363A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D564E5B1-BC4C-4D34-AB28-07DC7ADC2B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691BBB3-88F9-4E2E-B559-A1B754F363A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rtlCol="0"/>
          <a:lstStyle/>
          <a:p>
            <a:fld id="{D564E5B1-BC4C-4D34-AB28-07DC7ADC2B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91BBB3-88F9-4E2E-B559-A1B754F363A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rtlCol="0"/>
          <a:lstStyle/>
          <a:p>
            <a:fld id="{D564E5B1-BC4C-4D34-AB28-07DC7ADC2B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BBB3-88F9-4E2E-B559-A1B754F363A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D564E5B1-BC4C-4D34-AB28-07DC7ADC2B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BBB3-88F9-4E2E-B559-A1B754F363A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D564E5B1-BC4C-4D34-AB28-07DC7ADC2B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7467600" cy="54833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691BBB3-88F9-4E2E-B559-A1B754F363A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pic>
        <p:nvPicPr>
          <p:cNvPr id="15" name="Picture 14" descr="CIC Ethiopia Logo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5791200" y="5791200"/>
            <a:ext cx="2286000" cy="81698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Climate Innovation Centers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Ethiopia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14450"/>
            <a:ext cx="9144000" cy="55435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133600" y="228600"/>
            <a:ext cx="6092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FFFF00"/>
                </a:solidFill>
              </a:rPr>
              <a:t>HoA</a:t>
            </a:r>
            <a:r>
              <a:rPr lang="en-US" sz="2400" dirty="0" smtClean="0">
                <a:solidFill>
                  <a:srgbClr val="FFFF00"/>
                </a:solidFill>
              </a:rPr>
              <a:t>-REC building in the </a:t>
            </a:r>
            <a:r>
              <a:rPr lang="en-US" sz="2400" dirty="0" err="1" smtClean="0">
                <a:solidFill>
                  <a:srgbClr val="FFFF00"/>
                </a:solidFill>
              </a:rPr>
              <a:t>Gullele</a:t>
            </a:r>
            <a:r>
              <a:rPr lang="en-US" sz="2400" dirty="0" smtClean="0">
                <a:solidFill>
                  <a:srgbClr val="FFFF00"/>
                </a:solidFill>
              </a:rPr>
              <a:t> Botanic Garden 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19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xmlns:p14="http://schemas.microsoft.com/office/powerpoint/2010/main"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 CIC in Ethiopia?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The Challenge: 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New technologies are essential to reduce the long-term cost of climate change and achieve Green Growth in Ethiopia; however, many barriers remain. </a:t>
            </a:r>
            <a:endParaRPr lang="en-US" dirty="0" smtClean="0">
              <a:solidFill>
                <a:schemeClr val="accent5"/>
              </a:solidFill>
            </a:endParaRPr>
          </a:p>
          <a:p>
            <a:pPr>
              <a:lnSpc>
                <a:spcPct val="110000"/>
              </a:lnSpc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The Solution: 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A Climate Innovation Center (CIC) that finances and supports Ethiopian innovators, entrepreneurs and SMEs, that can help overcome these barriers and assist in creating climate solutions that meet local needs.</a:t>
            </a:r>
          </a:p>
          <a:p>
            <a:pPr>
              <a:lnSpc>
                <a:spcPct val="110000"/>
              </a:lnSpc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The Outcomes: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Growing private sector opportunities in Ethiopia to mitigate and adapt to climate change will increasingly become an important driver of employment and economic development.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335846"/>
            <a:ext cx="4572000" cy="37061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Barriers to overcome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Technology </a:t>
            </a:r>
            <a:r>
              <a:rPr lang="en-US" dirty="0" smtClean="0"/>
              <a:t>(by </a:t>
            </a:r>
            <a:r>
              <a:rPr lang="en-US" i="1" dirty="0" smtClean="0"/>
              <a:t>Supporting local and adapted technology innovation)</a:t>
            </a:r>
          </a:p>
          <a:p>
            <a:r>
              <a:rPr lang="en-US" b="1" dirty="0" smtClean="0"/>
              <a:t>Company</a:t>
            </a:r>
            <a:r>
              <a:rPr lang="en-US" dirty="0" smtClean="0"/>
              <a:t> (by </a:t>
            </a:r>
            <a:r>
              <a:rPr lang="en-US" i="1" dirty="0" smtClean="0"/>
              <a:t>Building workforce capacity and a pipeline of sustainable new ventures)</a:t>
            </a:r>
            <a:endParaRPr lang="en-US" b="1" i="1" dirty="0" smtClean="0"/>
          </a:p>
          <a:p>
            <a:r>
              <a:rPr lang="en-US" b="1" dirty="0" smtClean="0"/>
              <a:t>Finance</a:t>
            </a:r>
            <a:r>
              <a:rPr lang="en-US" dirty="0" smtClean="0"/>
              <a:t> (by </a:t>
            </a:r>
            <a:r>
              <a:rPr lang="en-US" i="1" dirty="0" smtClean="0"/>
              <a:t>Ensuring access to flexible risk capital)</a:t>
            </a:r>
          </a:p>
          <a:p>
            <a:r>
              <a:rPr lang="en-US" b="1" dirty="0" smtClean="0"/>
              <a:t>Markets</a:t>
            </a:r>
            <a:r>
              <a:rPr lang="en-US" dirty="0" smtClean="0"/>
              <a:t> (by </a:t>
            </a:r>
            <a:r>
              <a:rPr lang="en-US" i="1" dirty="0" smtClean="0"/>
              <a:t>Creating new and expanding local and global market opportunities)</a:t>
            </a:r>
          </a:p>
          <a:p>
            <a:r>
              <a:rPr lang="en-US" b="1" dirty="0" smtClean="0"/>
              <a:t>Policy</a:t>
            </a:r>
            <a:r>
              <a:rPr lang="en-US" dirty="0" smtClean="0"/>
              <a:t> (by </a:t>
            </a:r>
            <a:r>
              <a:rPr lang="en-US" i="1" dirty="0" smtClean="0"/>
              <a:t>Informing, linking and transforming innovative policy mechanisms), and </a:t>
            </a:r>
          </a:p>
          <a:p>
            <a:r>
              <a:rPr lang="en-US" b="1" dirty="0" smtClean="0"/>
              <a:t>Women/Girl-led Innovation (</a:t>
            </a:r>
            <a:r>
              <a:rPr lang="en-US" dirty="0" smtClean="0"/>
              <a:t>by Empowering women and girls to be leaders in climate technology innovation)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09600" y="914400"/>
            <a:ext cx="7848600" cy="5147218"/>
            <a:chOff x="152400" y="76200"/>
            <a:chExt cx="8763000" cy="6751320"/>
          </a:xfrm>
        </p:grpSpPr>
        <p:sp>
          <p:nvSpPr>
            <p:cNvPr id="3" name="Rectangle 2"/>
            <p:cNvSpPr/>
            <p:nvPr/>
          </p:nvSpPr>
          <p:spPr bwMode="auto">
            <a:xfrm>
              <a:off x="4589362" y="76200"/>
              <a:ext cx="2107557" cy="4572000"/>
            </a:xfrm>
            <a:prstGeom prst="rect">
              <a:avLst/>
            </a:prstGeom>
            <a:solidFill>
              <a:srgbClr val="FDCD99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60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" name="Rectangle 3"/>
            <p:cNvSpPr/>
            <p:nvPr/>
          </p:nvSpPr>
          <p:spPr bwMode="auto">
            <a:xfrm>
              <a:off x="4755747" y="910592"/>
              <a:ext cx="1777478" cy="364976"/>
            </a:xfrm>
            <a:prstGeom prst="rect">
              <a:avLst/>
            </a:prstGeom>
            <a:solidFill>
              <a:srgbClr val="F28104"/>
            </a:solidFill>
            <a:ln w="9525" cap="flat" cmpd="sng" algn="ctr">
              <a:solidFill>
                <a:srgbClr val="F28104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entury Gothic" pitchFamily="34" charset="0"/>
                  <a:cs typeface="Arial" charset="0"/>
                </a:rPr>
                <a:t>Policy Advocacy</a:t>
              </a: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381000" y="5307376"/>
              <a:ext cx="2590800" cy="1050276"/>
            </a:xfrm>
            <a:prstGeom prst="rect">
              <a:avLst/>
            </a:prstGeom>
            <a:solidFill>
              <a:schemeClr val="accent4"/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100" b="0" dirty="0" smtClean="0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Workforce Development</a:t>
              </a:r>
              <a:endParaRPr lang="en-US" sz="1100" b="0" dirty="0">
                <a:solidFill>
                  <a:prstClr val="white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457200" y="5593080"/>
              <a:ext cx="2438400" cy="27432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800" b="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University Partnerships</a:t>
              </a:r>
              <a:endParaRPr lang="en-US" sz="800" b="0" dirty="0">
                <a:solidFill>
                  <a:prstClr val="black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52400" y="4724400"/>
              <a:ext cx="8763000" cy="48474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667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 smtClean="0">
                  <a:solidFill>
                    <a:srgbClr val="FFFFFF"/>
                  </a:solidFill>
                  <a:latin typeface="Century Gothic" pitchFamily="34" charset="0"/>
                </a:rPr>
                <a:t>Regional  Partnerships</a:t>
              </a:r>
              <a:endParaRPr lang="en-US" sz="1400" b="0" dirty="0" smtClean="0">
                <a:solidFill>
                  <a:srgbClr val="FFFFFF"/>
                </a:solidFill>
                <a:latin typeface="Century Gothic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3238500" y="5307376"/>
              <a:ext cx="2590800" cy="1050276"/>
            </a:xfrm>
            <a:prstGeom prst="rect">
              <a:avLst/>
            </a:prstGeom>
            <a:solidFill>
              <a:schemeClr val="accent4"/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100" dirty="0" smtClean="0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Women and Girls</a:t>
              </a: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457200" y="5974080"/>
              <a:ext cx="2438400" cy="27432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800" b="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Technical &amp; Business  Courses</a:t>
              </a:r>
              <a:endParaRPr lang="en-US" sz="800" b="0" dirty="0">
                <a:solidFill>
                  <a:prstClr val="black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6096000" y="5307376"/>
              <a:ext cx="2590800" cy="1050276"/>
            </a:xfrm>
            <a:prstGeom prst="rect">
              <a:avLst/>
            </a:prstGeom>
            <a:solidFill>
              <a:schemeClr val="accent4"/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100" dirty="0" smtClean="0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Access to Facilities</a:t>
              </a:r>
              <a:endParaRPr lang="en-US" sz="1100" dirty="0">
                <a:solidFill>
                  <a:prstClr val="white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6172200" y="5595652"/>
              <a:ext cx="2438400" cy="27432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800" b="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Incubators and Networking Space</a:t>
              </a:r>
              <a:endParaRPr lang="en-US" sz="800" b="0" dirty="0">
                <a:solidFill>
                  <a:prstClr val="black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6172200" y="5974080"/>
              <a:ext cx="2438400" cy="27432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80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Facility Provider Agreements</a:t>
              </a:r>
              <a:endParaRPr lang="en-US" sz="800" b="0" dirty="0">
                <a:solidFill>
                  <a:prstClr val="black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152400" y="76200"/>
              <a:ext cx="2107557" cy="457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60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370881" y="76200"/>
              <a:ext cx="2107557" cy="4572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600" dirty="0" smtClean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54891" y="76200"/>
              <a:ext cx="2102574" cy="700889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667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600" dirty="0" smtClean="0">
                  <a:solidFill>
                    <a:srgbClr val="FFFFFF"/>
                  </a:solidFill>
                  <a:latin typeface="Century Gothic" pitchFamily="34" charset="0"/>
                </a:rPr>
                <a:t>Access to Finance</a:t>
              </a:r>
              <a:endParaRPr lang="en-US" sz="1600" dirty="0">
                <a:solidFill>
                  <a:srgbClr val="FFFFFF"/>
                </a:solidFill>
                <a:latin typeface="Century Gothic" pitchFamily="34" charset="0"/>
              </a:endParaRPr>
            </a:p>
          </p:txBody>
        </p:sp>
        <p:sp>
          <p:nvSpPr>
            <p:cNvPr id="16" name="Rectangle 26"/>
            <p:cNvSpPr>
              <a:spLocks noChangeArrowheads="1"/>
            </p:cNvSpPr>
            <p:nvPr/>
          </p:nvSpPr>
          <p:spPr bwMode="auto">
            <a:xfrm>
              <a:off x="318786" y="910591"/>
              <a:ext cx="1774785" cy="99440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accent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dirty="0" smtClean="0">
                  <a:solidFill>
                    <a:srgbClr val="FFFFFF"/>
                  </a:solidFill>
                  <a:latin typeface="Century Gothic" pitchFamily="34" charset="0"/>
                </a:rPr>
                <a:t>Technology Adaption Fund</a:t>
              </a:r>
              <a:endParaRPr lang="en-US" sz="1100" b="0" dirty="0">
                <a:solidFill>
                  <a:srgbClr val="FFFFFF"/>
                </a:solidFill>
                <a:latin typeface="Century Gothic" pitchFamily="34" charset="0"/>
              </a:endParaRPr>
            </a:p>
          </p:txBody>
        </p:sp>
        <p:sp>
          <p:nvSpPr>
            <p:cNvPr id="17" name="Rectangle 27"/>
            <p:cNvSpPr>
              <a:spLocks noChangeArrowheads="1"/>
            </p:cNvSpPr>
            <p:nvPr/>
          </p:nvSpPr>
          <p:spPr bwMode="auto">
            <a:xfrm>
              <a:off x="318786" y="2090165"/>
              <a:ext cx="1774785" cy="1034035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accent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b="0" dirty="0" smtClean="0">
                  <a:solidFill>
                    <a:srgbClr val="FFFFFF"/>
                  </a:solidFill>
                  <a:latin typeface="Century Gothic" pitchFamily="34" charset="0"/>
                </a:rPr>
                <a:t>Innovation Catalyst Fund</a:t>
              </a:r>
              <a:endParaRPr lang="en-US" sz="1100" b="0" dirty="0">
                <a:solidFill>
                  <a:srgbClr val="FFFFFF"/>
                </a:solidFill>
                <a:latin typeface="Century Gothic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407633" y="1371600"/>
              <a:ext cx="1552937" cy="457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80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Initial Stage Financing</a:t>
              </a:r>
            </a:p>
            <a:p>
              <a:pPr algn="ctr">
                <a:defRPr/>
              </a:pPr>
              <a:r>
                <a:rPr lang="en-US" sz="800" dirty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Proof of </a:t>
              </a:r>
              <a:r>
                <a:rPr lang="en-US" sz="80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Concept</a:t>
              </a:r>
              <a:endParaRPr lang="en-US" sz="800" dirty="0">
                <a:solidFill>
                  <a:prstClr val="black"/>
                </a:solidFill>
                <a:latin typeface="Century Gothic" pitchFamily="34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800" b="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 Grants: USD 0-75k</a:t>
              </a:r>
              <a:endParaRPr lang="en-US" sz="800" b="0" dirty="0">
                <a:solidFill>
                  <a:prstClr val="black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429710" y="2590800"/>
              <a:ext cx="1552937" cy="457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800" b="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Initial Stage Financing</a:t>
              </a:r>
            </a:p>
            <a:p>
              <a:pPr algn="ctr">
                <a:defRPr/>
              </a:pPr>
              <a:r>
                <a:rPr lang="en-US" sz="800" b="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Seed Capital </a:t>
              </a:r>
              <a:endParaRPr lang="en-US" sz="800" b="0" dirty="0">
                <a:solidFill>
                  <a:prstClr val="black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2537267" y="927280"/>
              <a:ext cx="1774785" cy="189212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100" dirty="0" smtClean="0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Mentor Networks</a:t>
              </a:r>
              <a:endParaRPr lang="en-US" sz="1100" b="0" dirty="0">
                <a:solidFill>
                  <a:prstClr val="white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2648191" y="1219200"/>
              <a:ext cx="1552937" cy="30038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800" b="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Diaspora-Investor Network</a:t>
              </a:r>
              <a:endParaRPr lang="en-US" sz="800" b="0" dirty="0">
                <a:solidFill>
                  <a:prstClr val="black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2648191" y="1600200"/>
              <a:ext cx="1552937" cy="30038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800" b="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Business Mentor </a:t>
              </a:r>
            </a:p>
            <a:p>
              <a:pPr algn="ctr">
                <a:defRPr/>
              </a:pPr>
              <a:r>
                <a:rPr lang="en-US" sz="800" b="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Network</a:t>
              </a:r>
              <a:endParaRPr lang="en-US" sz="800" b="0" dirty="0">
                <a:solidFill>
                  <a:prstClr val="black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373372" y="76200"/>
              <a:ext cx="2102574" cy="700889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667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600" dirty="0" smtClean="0">
                  <a:solidFill>
                    <a:srgbClr val="FFFFFF"/>
                  </a:solidFill>
                  <a:latin typeface="Century Gothic" pitchFamily="34" charset="0"/>
                </a:rPr>
                <a:t>Access to Mentoring</a:t>
              </a:r>
              <a:endParaRPr lang="en-US" sz="1600" dirty="0">
                <a:solidFill>
                  <a:srgbClr val="FFFFFF"/>
                </a:solidFill>
                <a:latin typeface="Century Gothic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4589362" y="76200"/>
              <a:ext cx="2107557" cy="700889"/>
            </a:xfrm>
            <a:prstGeom prst="rect">
              <a:avLst/>
            </a:prstGeom>
            <a:gradFill>
              <a:gsLst>
                <a:gs pos="0">
                  <a:srgbClr val="B96303"/>
                </a:gs>
                <a:gs pos="80000">
                  <a:schemeClr val="accent5">
                    <a:hueOff val="1032497"/>
                    <a:satOff val="-9620"/>
                    <a:lumOff val="617"/>
                    <a:alphaOff val="0"/>
                    <a:shade val="93000"/>
                    <a:satMod val="130000"/>
                  </a:schemeClr>
                </a:gs>
                <a:gs pos="100000">
                  <a:schemeClr val="accent5">
                    <a:hueOff val="1032497"/>
                    <a:satOff val="-9620"/>
                    <a:lumOff val="617"/>
                    <a:alphaOff val="0"/>
                    <a:shade val="94000"/>
                    <a:satMod val="135000"/>
                  </a:schemeClr>
                </a:gs>
              </a:gsLst>
            </a:gra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1032497"/>
                <a:satOff val="-9620"/>
                <a:lumOff val="617"/>
                <a:alphaOff val="0"/>
              </a:schemeClr>
            </a:fillRef>
            <a:effectRef idx="2">
              <a:schemeClr val="accent5">
                <a:hueOff val="1032497"/>
                <a:satOff val="-9620"/>
                <a:lumOff val="617"/>
                <a:alphaOff val="0"/>
              </a:schemeClr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667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600" dirty="0" smtClean="0">
                  <a:solidFill>
                    <a:srgbClr val="FFFFFF"/>
                  </a:solidFill>
                  <a:latin typeface="Century Gothic" pitchFamily="34" charset="0"/>
                </a:rPr>
                <a:t>Access to Policy Support</a:t>
              </a:r>
              <a:endParaRPr lang="en-US" sz="1600" b="0" dirty="0" smtClean="0">
                <a:solidFill>
                  <a:srgbClr val="FFFFFF"/>
                </a:solidFill>
                <a:latin typeface="Century Gothic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537267" y="3011050"/>
              <a:ext cx="1774785" cy="148475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100" dirty="0" smtClean="0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Investment Advisory</a:t>
              </a:r>
              <a:endParaRPr lang="en-US" sz="1100" b="0" dirty="0">
                <a:solidFill>
                  <a:prstClr val="white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2648191" y="3659199"/>
              <a:ext cx="1552937" cy="30038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800" b="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Financial Planning</a:t>
              </a:r>
              <a:endParaRPr lang="en-US" sz="800" b="0" dirty="0">
                <a:solidFill>
                  <a:prstClr val="black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648191" y="3292066"/>
              <a:ext cx="1552937" cy="30038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800" b="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Business Planning</a:t>
              </a:r>
              <a:endParaRPr lang="en-US" sz="800" b="0" dirty="0">
                <a:solidFill>
                  <a:prstClr val="black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4755748" y="1475462"/>
              <a:ext cx="1774785" cy="2085861"/>
            </a:xfrm>
            <a:prstGeom prst="rect">
              <a:avLst/>
            </a:prstGeom>
            <a:solidFill>
              <a:srgbClr val="F28104"/>
            </a:solidFill>
            <a:ln w="9525" cap="flat" cmpd="sng" algn="ctr">
              <a:solidFill>
                <a:srgbClr val="F28104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 smtClean="0">
                  <a:solidFill>
                    <a:schemeClr val="bg1"/>
                  </a:solidFill>
                  <a:latin typeface="Century Gothic" pitchFamily="34" charset="0"/>
                  <a:cs typeface="Arial" charset="0"/>
                </a:rPr>
                <a:t>International Knowledge Transfer</a:t>
              </a: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4866672" y="2074607"/>
              <a:ext cx="1552937" cy="30038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latin typeface="Century Gothic" pitchFamily="34" charset="0"/>
                  <a:cs typeface="Arial" charset="0"/>
                </a:rPr>
                <a:t>Fellowship Programs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effectLst/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6807843" y="76200"/>
              <a:ext cx="2107557" cy="45720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60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6807843" y="76200"/>
              <a:ext cx="2107557" cy="70088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dirty="0" smtClean="0">
                  <a:solidFill>
                    <a:srgbClr val="FFFFFF"/>
                  </a:solidFill>
                  <a:latin typeface="Century Gothic" pitchFamily="34" charset="0"/>
                </a:rPr>
                <a:t>Access to Information</a:t>
              </a:r>
              <a:endParaRPr lang="en-US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3" name="Rectangle 56"/>
            <p:cNvSpPr>
              <a:spLocks noChangeArrowheads="1"/>
            </p:cNvSpPr>
            <p:nvPr/>
          </p:nvSpPr>
          <p:spPr bwMode="auto">
            <a:xfrm>
              <a:off x="6974229" y="1828800"/>
              <a:ext cx="1774785" cy="1212338"/>
            </a:xfrm>
            <a:prstGeom prst="rect">
              <a:avLst/>
            </a:prstGeom>
            <a:solidFill>
              <a:schemeClr val="accent5"/>
            </a:solidFill>
            <a:ln w="9525" algn="ctr">
              <a:solidFill>
                <a:schemeClr val="accent5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b="0" dirty="0" smtClean="0">
                  <a:solidFill>
                    <a:srgbClr val="FFFFFF"/>
                  </a:solidFill>
                  <a:latin typeface="Century Gothic" pitchFamily="34" charset="0"/>
                </a:rPr>
                <a:t>Technology Information</a:t>
              </a:r>
              <a:endParaRPr lang="en-US" sz="1100" b="0" dirty="0">
                <a:solidFill>
                  <a:srgbClr val="FFFFFF"/>
                </a:solidFill>
                <a:latin typeface="Century Gothic" pitchFamily="34" charset="0"/>
              </a:endParaRPr>
            </a:p>
          </p:txBody>
        </p:sp>
        <p:sp>
          <p:nvSpPr>
            <p:cNvPr id="34" name="Rectangle 61"/>
            <p:cNvSpPr>
              <a:spLocks noChangeArrowheads="1"/>
            </p:cNvSpPr>
            <p:nvPr/>
          </p:nvSpPr>
          <p:spPr bwMode="auto">
            <a:xfrm>
              <a:off x="6974229" y="910592"/>
              <a:ext cx="1774785" cy="765808"/>
            </a:xfrm>
            <a:prstGeom prst="rect">
              <a:avLst/>
            </a:prstGeom>
            <a:solidFill>
              <a:schemeClr val="accent5"/>
            </a:solidFill>
            <a:ln w="9525" algn="ctr">
              <a:solidFill>
                <a:schemeClr val="accent5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b="0" dirty="0" smtClean="0">
                  <a:solidFill>
                    <a:srgbClr val="FFFFFF"/>
                  </a:solidFill>
                  <a:latin typeface="Century Gothic" pitchFamily="34" charset="0"/>
                </a:rPr>
                <a:t>Market Analytics</a:t>
              </a:r>
              <a:endParaRPr lang="en-US" sz="1100" b="0" dirty="0">
                <a:solidFill>
                  <a:srgbClr val="FFFFFF"/>
                </a:solidFill>
                <a:latin typeface="Century Gothic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2648191" y="1981200"/>
              <a:ext cx="1552937" cy="30038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800" b="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Technical Expert Network</a:t>
              </a:r>
              <a:endParaRPr lang="en-US" sz="800" b="0" dirty="0">
                <a:solidFill>
                  <a:prstClr val="black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37" name="Rectangle 58"/>
            <p:cNvSpPr>
              <a:spLocks noChangeArrowheads="1"/>
            </p:cNvSpPr>
            <p:nvPr/>
          </p:nvSpPr>
          <p:spPr bwMode="auto">
            <a:xfrm>
              <a:off x="7085153" y="2279138"/>
              <a:ext cx="1552937" cy="300381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dirty="0" smtClean="0">
                  <a:solidFill>
                    <a:srgbClr val="000000"/>
                  </a:solidFill>
                  <a:latin typeface="Century Gothic" pitchFamily="34" charset="0"/>
                </a:rPr>
                <a:t>Technology/IP database</a:t>
              </a:r>
              <a:endParaRPr lang="en-US" sz="800" b="0" dirty="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6974229" y="3200400"/>
              <a:ext cx="1774785" cy="1317871"/>
            </a:xfrm>
            <a:prstGeom prst="rect">
              <a:avLst/>
            </a:prstGeom>
            <a:solidFill>
              <a:schemeClr val="accent5"/>
            </a:solidFill>
            <a:ln w="9525" algn="ctr">
              <a:solidFill>
                <a:schemeClr val="accent5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100" dirty="0" smtClean="0">
                  <a:solidFill>
                    <a:srgbClr val="FFFFFF"/>
                  </a:solidFill>
                  <a:latin typeface="Century Gothic" pitchFamily="34" charset="0"/>
                </a:rPr>
                <a:t>Branding </a:t>
              </a:r>
              <a:r>
                <a:rPr lang="en-US" sz="1100" dirty="0">
                  <a:solidFill>
                    <a:srgbClr val="FFFFFF"/>
                  </a:solidFill>
                  <a:latin typeface="Century Gothic" pitchFamily="34" charset="0"/>
                </a:rPr>
                <a:t>&amp; Awareness</a:t>
              </a:r>
            </a:p>
          </p:txBody>
        </p:sp>
        <p:sp>
          <p:nvSpPr>
            <p:cNvPr id="39" name="Rectangle 58"/>
            <p:cNvSpPr>
              <a:spLocks noChangeArrowheads="1"/>
            </p:cNvSpPr>
            <p:nvPr/>
          </p:nvSpPr>
          <p:spPr bwMode="auto">
            <a:xfrm>
              <a:off x="7085153" y="3684490"/>
              <a:ext cx="1552937" cy="300381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dirty="0" smtClean="0">
                  <a:solidFill>
                    <a:srgbClr val="000000"/>
                  </a:solidFill>
                  <a:latin typeface="Century Gothic" pitchFamily="34" charset="0"/>
                </a:rPr>
                <a:t>CIC Outreach</a:t>
              </a:r>
              <a:endParaRPr lang="en-US" sz="800" b="0" dirty="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0" name="Rectangle 58"/>
            <p:cNvSpPr>
              <a:spLocks noChangeArrowheads="1"/>
            </p:cNvSpPr>
            <p:nvPr/>
          </p:nvSpPr>
          <p:spPr bwMode="auto">
            <a:xfrm>
              <a:off x="7085153" y="2646271"/>
              <a:ext cx="1552937" cy="300381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dirty="0" smtClean="0">
                  <a:solidFill>
                    <a:srgbClr val="000000"/>
                  </a:solidFill>
                  <a:latin typeface="Century Gothic" pitchFamily="34" charset="0"/>
                </a:rPr>
                <a:t>Consumer Information</a:t>
              </a:r>
              <a:endParaRPr lang="en-US" sz="800" b="0" dirty="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1" name="Rectangle 58"/>
            <p:cNvSpPr>
              <a:spLocks noChangeArrowheads="1"/>
            </p:cNvSpPr>
            <p:nvPr/>
          </p:nvSpPr>
          <p:spPr bwMode="auto">
            <a:xfrm>
              <a:off x="7085153" y="4061071"/>
              <a:ext cx="1552937" cy="300381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dirty="0" smtClean="0">
                  <a:solidFill>
                    <a:srgbClr val="000000"/>
                  </a:solidFill>
                  <a:latin typeface="Century Gothic" pitchFamily="34" charset="0"/>
                </a:rPr>
                <a:t>Certification Program</a:t>
              </a:r>
              <a:endParaRPr lang="en-US" sz="800" b="0" dirty="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648191" y="4043019"/>
              <a:ext cx="1552937" cy="30038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800" b="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Seminar Series, Conferences &amp; trainings</a:t>
              </a:r>
              <a:endParaRPr lang="en-US" sz="800" b="0" dirty="0">
                <a:solidFill>
                  <a:prstClr val="black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2648191" y="2362200"/>
              <a:ext cx="1552937" cy="30038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800" b="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Annual </a:t>
              </a:r>
              <a:r>
                <a:rPr lang="en-US" sz="80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 Innovator &amp; M</a:t>
              </a:r>
              <a:r>
                <a:rPr lang="en-US" sz="800" b="0" dirty="0" smtClean="0">
                  <a:solidFill>
                    <a:prstClr val="black"/>
                  </a:solidFill>
                  <a:latin typeface="Century Gothic" pitchFamily="34" charset="0"/>
                  <a:cs typeface="Arial" charset="0"/>
                </a:rPr>
                <a:t>entor Awards</a:t>
              </a:r>
              <a:endParaRPr lang="en-US" sz="800" b="0" dirty="0">
                <a:solidFill>
                  <a:prstClr val="black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4866672" y="2474935"/>
              <a:ext cx="1552937" cy="30038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latin typeface="Century Gothic" pitchFamily="34" charset="0"/>
                  <a:cs typeface="Arial" charset="0"/>
                </a:rPr>
                <a:t>National Climate Innovation Events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effectLst/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4866672" y="2874725"/>
              <a:ext cx="1552937" cy="30038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latin typeface="Century Gothic" pitchFamily="34" charset="0"/>
                  <a:cs typeface="Arial" charset="0"/>
                </a:rPr>
                <a:t>Worldwide CIC Network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effectLst/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47" name="Rectangle 62"/>
            <p:cNvSpPr>
              <a:spLocks noChangeArrowheads="1"/>
            </p:cNvSpPr>
            <p:nvPr/>
          </p:nvSpPr>
          <p:spPr bwMode="auto">
            <a:xfrm>
              <a:off x="7085153" y="1219200"/>
              <a:ext cx="1552937" cy="300381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b="0" dirty="0" smtClean="0">
                  <a:solidFill>
                    <a:srgbClr val="000000"/>
                  </a:solidFill>
                  <a:latin typeface="Century Gothic" pitchFamily="34" charset="0"/>
                </a:rPr>
                <a:t>Market and Sector </a:t>
              </a:r>
            </a:p>
            <a:p>
              <a:pPr algn="ctr"/>
              <a:r>
                <a:rPr lang="en-US" sz="800" dirty="0" smtClean="0">
                  <a:solidFill>
                    <a:srgbClr val="000000"/>
                  </a:solidFill>
                  <a:latin typeface="Century Gothic" pitchFamily="34" charset="0"/>
                </a:rPr>
                <a:t>T</a:t>
              </a:r>
              <a:r>
                <a:rPr lang="en-US" sz="800" b="0" dirty="0" smtClean="0">
                  <a:solidFill>
                    <a:srgbClr val="000000"/>
                  </a:solidFill>
                  <a:latin typeface="Century Gothic" pitchFamily="34" charset="0"/>
                </a:rPr>
                <a:t>rend Reports</a:t>
              </a:r>
              <a:endParaRPr lang="en-US" sz="800" b="0" dirty="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3314700" y="6088812"/>
              <a:ext cx="2438400" cy="1828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800" dirty="0" smtClean="0">
                  <a:latin typeface="Century Gothic" pitchFamily="34" charset="0"/>
                </a:rPr>
                <a:t>Equal Rights Education</a:t>
              </a:r>
              <a:endParaRPr lang="en-US" sz="800" dirty="0">
                <a:solidFill>
                  <a:prstClr val="black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3314700" y="5824252"/>
              <a:ext cx="2438400" cy="1828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800" dirty="0" smtClean="0">
                  <a:latin typeface="Century Gothic" pitchFamily="34" charset="0"/>
                </a:rPr>
                <a:t>Women-led Businesses</a:t>
              </a:r>
              <a:endParaRPr lang="en-US" sz="800" b="0" dirty="0">
                <a:solidFill>
                  <a:prstClr val="black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314700" y="5568254"/>
              <a:ext cx="2438400" cy="1828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800" dirty="0" smtClean="0">
                  <a:latin typeface="Century Gothic" pitchFamily="34" charset="0"/>
                </a:rPr>
                <a:t>CIC Activity Awareness</a:t>
              </a:r>
              <a:endParaRPr lang="en-US" sz="800" b="0" dirty="0">
                <a:solidFill>
                  <a:prstClr val="black"/>
                </a:solidFill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51" name="5-Point Star 50"/>
            <p:cNvSpPr/>
            <p:nvPr/>
          </p:nvSpPr>
          <p:spPr>
            <a:xfrm>
              <a:off x="3980895" y="1622904"/>
              <a:ext cx="152400" cy="152400"/>
            </a:xfrm>
            <a:prstGeom prst="star5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2" name="5-Point Star 51"/>
            <p:cNvSpPr/>
            <p:nvPr/>
          </p:nvSpPr>
          <p:spPr>
            <a:xfrm>
              <a:off x="3980895" y="3352799"/>
              <a:ext cx="152400" cy="152400"/>
            </a:xfrm>
            <a:prstGeom prst="star5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3" name="5-Point Star 52"/>
            <p:cNvSpPr/>
            <p:nvPr/>
          </p:nvSpPr>
          <p:spPr>
            <a:xfrm>
              <a:off x="3980895" y="4021640"/>
              <a:ext cx="152400" cy="152400"/>
            </a:xfrm>
            <a:prstGeom prst="star5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5" name="5-Point Star 54"/>
            <p:cNvSpPr/>
            <p:nvPr/>
          </p:nvSpPr>
          <p:spPr>
            <a:xfrm>
              <a:off x="8458200" y="1275568"/>
              <a:ext cx="152400" cy="152400"/>
            </a:xfrm>
            <a:prstGeom prst="star5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6" name="5-Point Star 55"/>
            <p:cNvSpPr/>
            <p:nvPr/>
          </p:nvSpPr>
          <p:spPr>
            <a:xfrm>
              <a:off x="8458200" y="3733800"/>
              <a:ext cx="152400" cy="152400"/>
            </a:xfrm>
            <a:prstGeom prst="star5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228600" y="6553200"/>
              <a:ext cx="2971800" cy="274320"/>
              <a:chOff x="228600" y="6583680"/>
              <a:chExt cx="2971800" cy="274320"/>
            </a:xfrm>
          </p:grpSpPr>
          <p:sp>
            <p:nvSpPr>
              <p:cNvPr id="58" name="5-Point Star 57"/>
              <p:cNvSpPr/>
              <p:nvPr/>
            </p:nvSpPr>
            <p:spPr>
              <a:xfrm>
                <a:off x="228600" y="6629400"/>
                <a:ext cx="152400" cy="152400"/>
              </a:xfrm>
              <a:prstGeom prst="star5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9" name="Rectangle 58"/>
              <p:cNvSpPr/>
              <p:nvPr/>
            </p:nvSpPr>
            <p:spPr bwMode="auto">
              <a:xfrm>
                <a:off x="381000" y="6583680"/>
                <a:ext cx="2819400" cy="274320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sz="800" b="0" dirty="0" smtClean="0">
                    <a:solidFill>
                      <a:prstClr val="black"/>
                    </a:solidFill>
                    <a:latin typeface="Century Gothic" pitchFamily="34" charset="0"/>
                    <a:cs typeface="Arial" charset="0"/>
                  </a:rPr>
                  <a:t>Include mainstreamed gender </a:t>
                </a:r>
                <a:r>
                  <a:rPr lang="en-US" sz="800" dirty="0" smtClean="0">
                    <a:solidFill>
                      <a:prstClr val="black"/>
                    </a:solidFill>
                    <a:latin typeface="Century Gothic" pitchFamily="34" charset="0"/>
                    <a:cs typeface="Arial" charset="0"/>
                  </a:rPr>
                  <a:t>p</a:t>
                </a:r>
                <a:r>
                  <a:rPr lang="en-US" sz="800" b="0" dirty="0" smtClean="0">
                    <a:solidFill>
                      <a:prstClr val="black"/>
                    </a:solidFill>
                    <a:latin typeface="Century Gothic" pitchFamily="34" charset="0"/>
                    <a:cs typeface="Arial" charset="0"/>
                  </a:rPr>
                  <a:t>rograms</a:t>
                </a:r>
                <a:endParaRPr lang="en-US" sz="800" b="0" dirty="0">
                  <a:solidFill>
                    <a:prstClr val="black"/>
                  </a:solidFill>
                  <a:latin typeface="Century Gothic" pitchFamily="34" charset="0"/>
                  <a:cs typeface="Arial" charset="0"/>
                </a:endParaRPr>
              </a:p>
            </p:txBody>
          </p:sp>
        </p:grpSp>
      </p:grpSp>
      <p:sp>
        <p:nvSpPr>
          <p:cNvPr id="60" name="Title 1"/>
          <p:cNvSpPr txBox="1">
            <a:spLocks/>
          </p:cNvSpPr>
          <p:nvPr/>
        </p:nvSpPr>
        <p:spPr>
          <a:xfrm>
            <a:off x="457200" y="274638"/>
            <a:ext cx="7467600" cy="56356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CIC services</a:t>
            </a:r>
            <a:endParaRPr kumimoji="0" lang="en-US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 smtClean="0"/>
              <a:t>Funding up to ETB 1,000,000 (</a:t>
            </a:r>
            <a:r>
              <a:rPr lang="en-US" dirty="0" smtClean="0">
                <a:latin typeface="Arial"/>
                <a:cs typeface="Arial"/>
              </a:rPr>
              <a:t>~</a:t>
            </a:r>
            <a:r>
              <a:rPr lang="en-US" dirty="0" smtClean="0"/>
              <a:t>$50,000) to develop, launch and/or scale a product or service</a:t>
            </a:r>
          </a:p>
          <a:p>
            <a:pPr lvl="0"/>
            <a:r>
              <a:rPr lang="en-US" dirty="0" smtClean="0"/>
              <a:t>Showcasing at the official Ethiopia CIC Launch and related media events</a:t>
            </a:r>
          </a:p>
          <a:p>
            <a:pPr lvl="0"/>
            <a:r>
              <a:rPr lang="en-US" dirty="0" smtClean="0"/>
              <a:t>Preferred entrance into the Climate Innovation Center program and access to a full range of advisory, partnership and  support services and follow-on funding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Eligible Sectors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 smtClean="0"/>
              <a:t>sustainable agribusiness</a:t>
            </a:r>
          </a:p>
          <a:p>
            <a:pPr lvl="0"/>
            <a:r>
              <a:rPr lang="en-US" dirty="0" smtClean="0"/>
              <a:t>bio-fuels and bio-mass</a:t>
            </a:r>
          </a:p>
          <a:p>
            <a:pPr lvl="0"/>
            <a:r>
              <a:rPr lang="en-US" dirty="0" smtClean="0"/>
              <a:t>transportation technologies</a:t>
            </a:r>
          </a:p>
          <a:p>
            <a:pPr lvl="0"/>
            <a:r>
              <a:rPr lang="en-US" dirty="0" smtClean="0"/>
              <a:t>micro-hydropower</a:t>
            </a:r>
          </a:p>
          <a:p>
            <a:pPr lvl="0"/>
            <a:r>
              <a:rPr lang="en-US" dirty="0" smtClean="0"/>
              <a:t>energy efficiency</a:t>
            </a:r>
          </a:p>
          <a:p>
            <a:pPr lvl="0"/>
            <a:r>
              <a:rPr lang="en-US" dirty="0" smtClean="0"/>
              <a:t>other clean tech or clean tech support businesses</a:t>
            </a:r>
          </a:p>
          <a:p>
            <a:r>
              <a:rPr lang="en-US" dirty="0" smtClean="0"/>
              <a:t>Women owned businesses and companies that promote women-led innovation or job creation are strongly encouraged to apply. </a:t>
            </a:r>
          </a:p>
          <a:p>
            <a:pPr lvl="0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Criterion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 smtClean="0"/>
              <a:t>Level of Innovativeness</a:t>
            </a:r>
          </a:p>
          <a:p>
            <a:pPr lvl="0"/>
            <a:r>
              <a:rPr lang="en-US" dirty="0" smtClean="0"/>
              <a:t>Technology priority and appropriateness for country</a:t>
            </a:r>
          </a:p>
          <a:p>
            <a:pPr lvl="0"/>
            <a:r>
              <a:rPr lang="en-US" dirty="0" smtClean="0"/>
              <a:t>Competitive advantage</a:t>
            </a:r>
          </a:p>
          <a:p>
            <a:pPr lvl="0"/>
            <a:r>
              <a:rPr lang="en-US" dirty="0" smtClean="0"/>
              <a:t>Market &amp; growth potential</a:t>
            </a:r>
          </a:p>
          <a:p>
            <a:pPr lvl="0"/>
            <a:r>
              <a:rPr lang="en-US" dirty="0" smtClean="0"/>
              <a:t>Uniqueness of business model</a:t>
            </a:r>
          </a:p>
          <a:p>
            <a:pPr lvl="0"/>
            <a:r>
              <a:rPr lang="en-US" dirty="0" smtClean="0"/>
              <a:t>Quantifiable environmental benefits</a:t>
            </a:r>
          </a:p>
          <a:p>
            <a:pPr lvl="0"/>
            <a:r>
              <a:rPr lang="en-US" dirty="0" smtClean="0"/>
              <a:t>Impact on gender and social inclusion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step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Concept Plan</a:t>
            </a:r>
          </a:p>
          <a:p>
            <a:r>
              <a:rPr lang="en-US" dirty="0" smtClean="0"/>
              <a:t>Basic Information</a:t>
            </a:r>
          </a:p>
          <a:p>
            <a:r>
              <a:rPr lang="en-US" dirty="0" smtClean="0"/>
              <a:t>Clean-tech Sector</a:t>
            </a:r>
          </a:p>
          <a:p>
            <a:r>
              <a:rPr lang="en-US" dirty="0" smtClean="0"/>
              <a:t>Impact (market and nonmarket)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/>
              <a:t>Deadline: </a:t>
            </a:r>
            <a:r>
              <a:rPr lang="en-US" dirty="0" smtClean="0"/>
              <a:t>April 4</a:t>
            </a:r>
            <a:r>
              <a:rPr lang="en-US" baseline="30000" dirty="0" smtClean="0"/>
              <a:t>th</a:t>
            </a:r>
            <a:r>
              <a:rPr lang="en-US" dirty="0" smtClean="0"/>
              <a:t>, 2013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Business Plan</a:t>
            </a:r>
          </a:p>
          <a:p>
            <a:r>
              <a:rPr lang="en-US" dirty="0" smtClean="0"/>
              <a:t>Technical Assistance</a:t>
            </a:r>
          </a:p>
          <a:p>
            <a:r>
              <a:rPr lang="en-US" dirty="0" smtClean="0"/>
              <a:t>Problem Statement</a:t>
            </a:r>
          </a:p>
          <a:p>
            <a:r>
              <a:rPr lang="en-US" dirty="0" smtClean="0"/>
              <a:t>Launch presentation 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/>
              <a:t>Deadline: </a:t>
            </a:r>
            <a:r>
              <a:rPr lang="en-US" dirty="0" smtClean="0"/>
              <a:t>May 30</a:t>
            </a:r>
            <a:r>
              <a:rPr lang="en-US" baseline="30000" dirty="0" smtClean="0"/>
              <a:t>th</a:t>
            </a:r>
            <a:r>
              <a:rPr lang="en-US" dirty="0" smtClean="0"/>
              <a:t>, 2013</a:t>
            </a:r>
          </a:p>
          <a:p>
            <a:pPr>
              <a:buNone/>
            </a:pPr>
            <a:r>
              <a:rPr lang="en-US" sz="1800" i="1" dirty="0" smtClean="0"/>
              <a:t>(Only for successful Phase 1 applicants)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Phase 1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Phase 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4508</TotalTime>
  <Words>501</Words>
  <Application>Microsoft Office PowerPoint</Application>
  <PresentationFormat>On-screen Show (4:3)</PresentationFormat>
  <Paragraphs>110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Oriel</vt:lpstr>
      <vt:lpstr>Climate Innovation Centers</vt:lpstr>
      <vt:lpstr>PowerPoint Presentation</vt:lpstr>
      <vt:lpstr>Why a CIC in Ethiopia?</vt:lpstr>
      <vt:lpstr>Barriers to overcome</vt:lpstr>
      <vt:lpstr>PowerPoint Presentation</vt:lpstr>
      <vt:lpstr>Benefits</vt:lpstr>
      <vt:lpstr>Eligible Sectors</vt:lpstr>
      <vt:lpstr>Evaluation Criterion </vt:lpstr>
      <vt:lpstr>Two step process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innovation Center Ethiopia</dc:title>
  <dc:creator>Bitanya</dc:creator>
  <cp:lastModifiedBy>PC 2</cp:lastModifiedBy>
  <cp:revision>19</cp:revision>
  <dcterms:created xsi:type="dcterms:W3CDTF">2013-03-04T08:56:07Z</dcterms:created>
  <dcterms:modified xsi:type="dcterms:W3CDTF">2013-05-30T08:29:29Z</dcterms:modified>
</cp:coreProperties>
</file>