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6"/>
  </p:notesMasterIdLst>
  <p:handoutMasterIdLst>
    <p:handoutMasterId r:id="rId17"/>
  </p:handoutMasterIdLst>
  <p:sldIdLst>
    <p:sldId id="596" r:id="rId2"/>
    <p:sldId id="812" r:id="rId3"/>
    <p:sldId id="818" r:id="rId4"/>
    <p:sldId id="819" r:id="rId5"/>
    <p:sldId id="815" r:id="rId6"/>
    <p:sldId id="816" r:id="rId7"/>
    <p:sldId id="810" r:id="rId8"/>
    <p:sldId id="821" r:id="rId9"/>
    <p:sldId id="809" r:id="rId10"/>
    <p:sldId id="811" r:id="rId11"/>
    <p:sldId id="813" r:id="rId12"/>
    <p:sldId id="817" r:id="rId13"/>
    <p:sldId id="820" r:id="rId14"/>
    <p:sldId id="785" r:id="rId15"/>
  </p:sldIdLst>
  <p:sldSz cx="9144000" cy="6858000" type="screen4x3"/>
  <p:notesSz cx="6797675" cy="9926638"/>
  <p:defaultTextStyle>
    <a:defPPr>
      <a:defRPr lang="en-US"/>
    </a:defPPr>
    <a:lvl1pPr algn="l" rtl="0" fontAlgn="base">
      <a:spcBef>
        <a:spcPct val="0"/>
      </a:spcBef>
      <a:spcAft>
        <a:spcPct val="0"/>
      </a:spcAft>
      <a:defRPr sz="2400" b="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24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4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4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400" b="1" kern="1200">
        <a:solidFill>
          <a:schemeClr val="tx1"/>
        </a:solidFill>
        <a:latin typeface="Arial" pitchFamily="34" charset="0"/>
        <a:ea typeface="+mn-ea"/>
        <a:cs typeface="Arial" pitchFamily="34" charset="0"/>
      </a:defRPr>
    </a:lvl5pPr>
    <a:lvl6pPr marL="2286000" algn="l" defTabSz="914400" rtl="0" eaLnBrk="1" latinLnBrk="0" hangingPunct="1">
      <a:defRPr sz="2400" b="1" kern="1200">
        <a:solidFill>
          <a:schemeClr val="tx1"/>
        </a:solidFill>
        <a:latin typeface="Arial" pitchFamily="34" charset="0"/>
        <a:ea typeface="+mn-ea"/>
        <a:cs typeface="Arial" pitchFamily="34" charset="0"/>
      </a:defRPr>
    </a:lvl6pPr>
    <a:lvl7pPr marL="2743200" algn="l" defTabSz="914400" rtl="0" eaLnBrk="1" latinLnBrk="0" hangingPunct="1">
      <a:defRPr sz="2400" b="1" kern="1200">
        <a:solidFill>
          <a:schemeClr val="tx1"/>
        </a:solidFill>
        <a:latin typeface="Arial" pitchFamily="34" charset="0"/>
        <a:ea typeface="+mn-ea"/>
        <a:cs typeface="Arial" pitchFamily="34" charset="0"/>
      </a:defRPr>
    </a:lvl7pPr>
    <a:lvl8pPr marL="3200400" algn="l" defTabSz="914400" rtl="0" eaLnBrk="1" latinLnBrk="0" hangingPunct="1">
      <a:defRPr sz="2400" b="1" kern="1200">
        <a:solidFill>
          <a:schemeClr val="tx1"/>
        </a:solidFill>
        <a:latin typeface="Arial" pitchFamily="34" charset="0"/>
        <a:ea typeface="+mn-ea"/>
        <a:cs typeface="Arial" pitchFamily="34" charset="0"/>
      </a:defRPr>
    </a:lvl8pPr>
    <a:lvl9pPr marL="3657600" algn="l" defTabSz="914400" rtl="0" eaLnBrk="1" latinLnBrk="0" hangingPunct="1">
      <a:defRPr sz="2400" b="1"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mbileni" initials="c"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6B21"/>
    <a:srgbClr val="009A46"/>
    <a:srgbClr val="FF0066"/>
    <a:srgbClr val="FF9966"/>
    <a:srgbClr val="00642D"/>
    <a:srgbClr val="009242"/>
    <a:srgbClr val="FF8243"/>
    <a:srgbClr val="FFCC66"/>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23" autoAdjust="0"/>
    <p:restoredTop sz="84767" autoAdjust="0"/>
  </p:normalViewPr>
  <p:slideViewPr>
    <p:cSldViewPr>
      <p:cViewPr>
        <p:scale>
          <a:sx n="66" d="100"/>
          <a:sy n="66" d="100"/>
        </p:scale>
        <p:origin x="-1314" y="-72"/>
      </p:cViewPr>
      <p:guideLst>
        <p:guide orient="horz" pos="1344"/>
        <p:guide pos="431"/>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EBAF1A-7857-4EFE-A467-BE989F7A943B}" type="doc">
      <dgm:prSet loTypeId="urn:microsoft.com/office/officeart/2005/8/layout/arrow5" loCatId="relationship" qsTypeId="urn:microsoft.com/office/officeart/2005/8/quickstyle/simple1" qsCatId="simple" csTypeId="urn:microsoft.com/office/officeart/2005/8/colors/accent0_2" csCatId="mainScheme" phldr="1"/>
      <dgm:spPr/>
    </dgm:pt>
    <dgm:pt modelId="{10BCFD55-01AB-46BF-88AF-5C0DACBE7312}">
      <dgm:prSet phldrT="[Text]"/>
      <dgm:spPr/>
      <dgm:t>
        <a:bodyPr/>
        <a:lstStyle/>
        <a:p>
          <a:r>
            <a:rPr lang="en-US" b="1" dirty="0" smtClean="0"/>
            <a:t>Gauteng Department of Economic Development through Gauteng Growth and Development Agency </a:t>
          </a:r>
        </a:p>
        <a:p>
          <a:r>
            <a:rPr lang="en-US" b="0" dirty="0" smtClean="0"/>
            <a:t>Programme funder</a:t>
          </a:r>
          <a:endParaRPr lang="en-US" b="1" dirty="0"/>
        </a:p>
      </dgm:t>
    </dgm:pt>
    <dgm:pt modelId="{FBFD33E0-0DF5-4541-B380-1BF9DE8696D1}" type="parTrans" cxnId="{B167867B-4EC7-4D68-9332-43628F9EAD36}">
      <dgm:prSet/>
      <dgm:spPr/>
      <dgm:t>
        <a:bodyPr/>
        <a:lstStyle/>
        <a:p>
          <a:endParaRPr lang="en-US"/>
        </a:p>
      </dgm:t>
    </dgm:pt>
    <dgm:pt modelId="{03F19851-7458-437E-A817-FBB2C718DF29}" type="sibTrans" cxnId="{B167867B-4EC7-4D68-9332-43628F9EAD36}">
      <dgm:prSet/>
      <dgm:spPr/>
      <dgm:t>
        <a:bodyPr/>
        <a:lstStyle/>
        <a:p>
          <a:endParaRPr lang="en-US"/>
        </a:p>
      </dgm:t>
    </dgm:pt>
    <dgm:pt modelId="{C8007833-C0F7-4D46-BDC1-E9B4315BE336}">
      <dgm:prSet phldrT="[Text]"/>
      <dgm:spPr/>
      <dgm:t>
        <a:bodyPr/>
        <a:lstStyle/>
        <a:p>
          <a:r>
            <a:rPr lang="en-US" b="1" dirty="0" smtClean="0"/>
            <a:t>InfoDev’s Climate Technology Programme (CTP)</a:t>
          </a:r>
        </a:p>
        <a:p>
          <a:r>
            <a:rPr lang="en-US" i="1" dirty="0" smtClean="0"/>
            <a:t>Aim: to accelerate climate innovation in developing countries</a:t>
          </a:r>
          <a:endParaRPr lang="en-US" dirty="0"/>
        </a:p>
      </dgm:t>
    </dgm:pt>
    <dgm:pt modelId="{202D39E7-9C96-4C62-9A0D-304EE09943FF}" type="parTrans" cxnId="{05C7A929-03FB-4F7A-AFD9-1B2B45D2B502}">
      <dgm:prSet/>
      <dgm:spPr/>
      <dgm:t>
        <a:bodyPr/>
        <a:lstStyle/>
        <a:p>
          <a:endParaRPr lang="en-US"/>
        </a:p>
      </dgm:t>
    </dgm:pt>
    <dgm:pt modelId="{D5E26DE5-719D-47A3-B864-3FFA9D6896C9}" type="sibTrans" cxnId="{05C7A929-03FB-4F7A-AFD9-1B2B45D2B502}">
      <dgm:prSet/>
      <dgm:spPr/>
      <dgm:t>
        <a:bodyPr/>
        <a:lstStyle/>
        <a:p>
          <a:endParaRPr lang="en-US"/>
        </a:p>
      </dgm:t>
    </dgm:pt>
    <dgm:pt modelId="{7A411B3D-DA79-4969-8061-F3F5A3FF37D4}" type="pres">
      <dgm:prSet presAssocID="{B4EBAF1A-7857-4EFE-A467-BE989F7A943B}" presName="diagram" presStyleCnt="0">
        <dgm:presLayoutVars>
          <dgm:dir/>
          <dgm:resizeHandles val="exact"/>
        </dgm:presLayoutVars>
      </dgm:prSet>
      <dgm:spPr/>
    </dgm:pt>
    <dgm:pt modelId="{B274CB03-50A3-42B7-B34A-863F9AA02EB9}" type="pres">
      <dgm:prSet presAssocID="{C8007833-C0F7-4D46-BDC1-E9B4315BE336}" presName="arrow" presStyleLbl="node1" presStyleIdx="0" presStyleCnt="2">
        <dgm:presLayoutVars>
          <dgm:bulletEnabled val="1"/>
        </dgm:presLayoutVars>
      </dgm:prSet>
      <dgm:spPr/>
      <dgm:t>
        <a:bodyPr/>
        <a:lstStyle/>
        <a:p>
          <a:endParaRPr lang="en-ZA"/>
        </a:p>
      </dgm:t>
    </dgm:pt>
    <dgm:pt modelId="{214C3A63-B69F-45B1-8996-8182AFD467E5}" type="pres">
      <dgm:prSet presAssocID="{10BCFD55-01AB-46BF-88AF-5C0DACBE7312}" presName="arrow" presStyleLbl="node1" presStyleIdx="1" presStyleCnt="2">
        <dgm:presLayoutVars>
          <dgm:bulletEnabled val="1"/>
        </dgm:presLayoutVars>
      </dgm:prSet>
      <dgm:spPr/>
      <dgm:t>
        <a:bodyPr/>
        <a:lstStyle/>
        <a:p>
          <a:endParaRPr lang="en-ZA"/>
        </a:p>
      </dgm:t>
    </dgm:pt>
  </dgm:ptLst>
  <dgm:cxnLst>
    <dgm:cxn modelId="{05C7A929-03FB-4F7A-AFD9-1B2B45D2B502}" srcId="{B4EBAF1A-7857-4EFE-A467-BE989F7A943B}" destId="{C8007833-C0F7-4D46-BDC1-E9B4315BE336}" srcOrd="0" destOrd="0" parTransId="{202D39E7-9C96-4C62-9A0D-304EE09943FF}" sibTransId="{D5E26DE5-719D-47A3-B864-3FFA9D6896C9}"/>
    <dgm:cxn modelId="{7B9A8C65-97BB-4BAE-81EB-FC790571A506}" type="presOf" srcId="{B4EBAF1A-7857-4EFE-A467-BE989F7A943B}" destId="{7A411B3D-DA79-4969-8061-F3F5A3FF37D4}" srcOrd="0" destOrd="0" presId="urn:microsoft.com/office/officeart/2005/8/layout/arrow5"/>
    <dgm:cxn modelId="{618B279E-D659-4B1E-AFA3-0BABE128B952}" type="presOf" srcId="{C8007833-C0F7-4D46-BDC1-E9B4315BE336}" destId="{B274CB03-50A3-42B7-B34A-863F9AA02EB9}" srcOrd="0" destOrd="0" presId="urn:microsoft.com/office/officeart/2005/8/layout/arrow5"/>
    <dgm:cxn modelId="{756063B6-C3A9-4826-A89E-BB3100C9DCE0}" type="presOf" srcId="{10BCFD55-01AB-46BF-88AF-5C0DACBE7312}" destId="{214C3A63-B69F-45B1-8996-8182AFD467E5}" srcOrd="0" destOrd="0" presId="urn:microsoft.com/office/officeart/2005/8/layout/arrow5"/>
    <dgm:cxn modelId="{B167867B-4EC7-4D68-9332-43628F9EAD36}" srcId="{B4EBAF1A-7857-4EFE-A467-BE989F7A943B}" destId="{10BCFD55-01AB-46BF-88AF-5C0DACBE7312}" srcOrd="1" destOrd="0" parTransId="{FBFD33E0-0DF5-4541-B380-1BF9DE8696D1}" sibTransId="{03F19851-7458-437E-A817-FBB2C718DF29}"/>
    <dgm:cxn modelId="{CA905102-8EB6-4C3C-B32E-52E93C492C6F}" type="presParOf" srcId="{7A411B3D-DA79-4969-8061-F3F5A3FF37D4}" destId="{B274CB03-50A3-42B7-B34A-863F9AA02EB9}" srcOrd="0" destOrd="0" presId="urn:microsoft.com/office/officeart/2005/8/layout/arrow5"/>
    <dgm:cxn modelId="{4F87B9F9-F3C4-4BAD-8F9C-6555EDEC29A7}" type="presParOf" srcId="{7A411B3D-DA79-4969-8061-F3F5A3FF37D4}" destId="{214C3A63-B69F-45B1-8996-8182AFD467E5}"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5C267B-E10C-4AE4-9EB8-B7161D84840E}" type="doc">
      <dgm:prSet loTypeId="urn:microsoft.com/office/officeart/2005/8/layout/list1" loCatId="list" qsTypeId="urn:microsoft.com/office/officeart/2005/8/quickstyle/simple3" qsCatId="simple" csTypeId="urn:microsoft.com/office/officeart/2005/8/colors/accent0_1" csCatId="mainScheme" phldr="1"/>
      <dgm:spPr/>
      <dgm:t>
        <a:bodyPr/>
        <a:lstStyle/>
        <a:p>
          <a:endParaRPr lang="en-US"/>
        </a:p>
      </dgm:t>
    </dgm:pt>
    <dgm:pt modelId="{EC0F0134-6F3D-46B9-AF97-AE3C29368B78}">
      <dgm:prSet phldrT="[Text]"/>
      <dgm:spPr/>
      <dgm:t>
        <a:bodyPr/>
        <a:lstStyle/>
        <a:p>
          <a:r>
            <a:rPr lang="en-ZA" b="1" dirty="0" smtClean="0"/>
            <a:t>Majority of South Africa’s citizenry</a:t>
          </a:r>
        </a:p>
      </dgm:t>
    </dgm:pt>
    <dgm:pt modelId="{42A113E3-BB12-4E14-863B-BE959098D2B3}" type="parTrans" cxnId="{CC1A576F-ED8D-4DCE-9FE6-299F2ED57EB2}">
      <dgm:prSet/>
      <dgm:spPr/>
      <dgm:t>
        <a:bodyPr/>
        <a:lstStyle/>
        <a:p>
          <a:endParaRPr lang="en-US"/>
        </a:p>
      </dgm:t>
    </dgm:pt>
    <dgm:pt modelId="{3E917571-E908-48FD-9CAE-03386DB45068}" type="sibTrans" cxnId="{CC1A576F-ED8D-4DCE-9FE6-299F2ED57EB2}">
      <dgm:prSet/>
      <dgm:spPr/>
      <dgm:t>
        <a:bodyPr/>
        <a:lstStyle/>
        <a:p>
          <a:endParaRPr lang="en-US"/>
        </a:p>
      </dgm:t>
    </dgm:pt>
    <dgm:pt modelId="{7EAF0856-62AB-4EDF-8DBB-AED64C775200}">
      <dgm:prSet/>
      <dgm:spPr/>
      <dgm:t>
        <a:bodyPr/>
        <a:lstStyle/>
        <a:p>
          <a:r>
            <a:rPr lang="en-ZA" dirty="0" smtClean="0"/>
            <a:t>are most vulnerable to climate change</a:t>
          </a:r>
          <a:endParaRPr lang="en-ZA" dirty="0"/>
        </a:p>
      </dgm:t>
    </dgm:pt>
    <dgm:pt modelId="{3D398E31-BC5E-40FE-921C-7375521A2B9D}" type="parTrans" cxnId="{D41D7801-E31E-4B25-AE5C-6ED42E4570AE}">
      <dgm:prSet/>
      <dgm:spPr/>
      <dgm:t>
        <a:bodyPr/>
        <a:lstStyle/>
        <a:p>
          <a:endParaRPr lang="en-US"/>
        </a:p>
      </dgm:t>
    </dgm:pt>
    <dgm:pt modelId="{3C94B266-CCB1-4D78-BA67-266FC46D456B}" type="sibTrans" cxnId="{D41D7801-E31E-4B25-AE5C-6ED42E4570AE}">
      <dgm:prSet/>
      <dgm:spPr/>
      <dgm:t>
        <a:bodyPr/>
        <a:lstStyle/>
        <a:p>
          <a:endParaRPr lang="en-US"/>
        </a:p>
      </dgm:t>
    </dgm:pt>
    <dgm:pt modelId="{2C474B20-B0E1-47C4-8C55-6BD30D8B2BEA}">
      <dgm:prSet/>
      <dgm:spPr/>
      <dgm:t>
        <a:bodyPr/>
        <a:lstStyle/>
        <a:p>
          <a:r>
            <a:rPr lang="en-ZA" dirty="0" smtClean="0"/>
            <a:t>least likely to benefit from green economy in terms of high-skills jobs or industrialization</a:t>
          </a:r>
          <a:endParaRPr lang="en-ZA" dirty="0"/>
        </a:p>
      </dgm:t>
    </dgm:pt>
    <dgm:pt modelId="{50A654D2-224C-49AA-99AD-26C23B9E30DD}" type="parTrans" cxnId="{F62A5699-ABB5-4A98-B182-4CEF3947C0CD}">
      <dgm:prSet/>
      <dgm:spPr/>
      <dgm:t>
        <a:bodyPr/>
        <a:lstStyle/>
        <a:p>
          <a:endParaRPr lang="en-US"/>
        </a:p>
      </dgm:t>
    </dgm:pt>
    <dgm:pt modelId="{DB272681-BB77-4B73-9B9D-6AD92BB2C441}" type="sibTrans" cxnId="{F62A5699-ABB5-4A98-B182-4CEF3947C0CD}">
      <dgm:prSet/>
      <dgm:spPr/>
      <dgm:t>
        <a:bodyPr/>
        <a:lstStyle/>
        <a:p>
          <a:endParaRPr lang="en-US"/>
        </a:p>
      </dgm:t>
    </dgm:pt>
    <dgm:pt modelId="{A509B49C-2F68-419A-AC67-0258DBD1A81C}">
      <dgm:prSet/>
      <dgm:spPr/>
      <dgm:t>
        <a:bodyPr/>
        <a:lstStyle/>
        <a:p>
          <a:r>
            <a:rPr lang="en-ZA" b="1" dirty="0" smtClean="0"/>
            <a:t>CIC role is to</a:t>
          </a:r>
          <a:endParaRPr lang="en-ZA" b="1" dirty="0"/>
        </a:p>
      </dgm:t>
    </dgm:pt>
    <dgm:pt modelId="{9B929366-AB31-4B22-AB4E-6ED6A79BE2C8}" type="parTrans" cxnId="{C9D8AF28-16EA-4B82-93B1-B02AB9B766A7}">
      <dgm:prSet/>
      <dgm:spPr/>
      <dgm:t>
        <a:bodyPr/>
        <a:lstStyle/>
        <a:p>
          <a:endParaRPr lang="en-US"/>
        </a:p>
      </dgm:t>
    </dgm:pt>
    <dgm:pt modelId="{B64582D2-4C22-47A6-93DC-C7FD56B17945}" type="sibTrans" cxnId="{C9D8AF28-16EA-4B82-93B1-B02AB9B766A7}">
      <dgm:prSet/>
      <dgm:spPr/>
      <dgm:t>
        <a:bodyPr/>
        <a:lstStyle/>
        <a:p>
          <a:endParaRPr lang="en-US"/>
        </a:p>
      </dgm:t>
    </dgm:pt>
    <dgm:pt modelId="{9A0E5B65-6704-49C4-839D-7371B25D08E8}">
      <dgm:prSet/>
      <dgm:spPr/>
      <dgm:t>
        <a:bodyPr/>
        <a:lstStyle/>
        <a:p>
          <a:r>
            <a:rPr lang="en-ZA" dirty="0" smtClean="0"/>
            <a:t>seek opportunities for participation from and to impact, historically disadvantaged communities incl. youth, rural and urban poor, and  women</a:t>
          </a:r>
          <a:endParaRPr lang="en-ZA" dirty="0"/>
        </a:p>
      </dgm:t>
    </dgm:pt>
    <dgm:pt modelId="{F43A51FF-3A96-4F02-B5C1-51D8788236C2}" type="parTrans" cxnId="{27DCAAF3-E33D-4F33-851C-3DF74EFD2A45}">
      <dgm:prSet/>
      <dgm:spPr/>
      <dgm:t>
        <a:bodyPr/>
        <a:lstStyle/>
        <a:p>
          <a:endParaRPr lang="en-US"/>
        </a:p>
      </dgm:t>
    </dgm:pt>
    <dgm:pt modelId="{768AD3E1-621F-439C-8EC0-7A01906B3BAF}" type="sibTrans" cxnId="{27DCAAF3-E33D-4F33-851C-3DF74EFD2A45}">
      <dgm:prSet/>
      <dgm:spPr/>
      <dgm:t>
        <a:bodyPr/>
        <a:lstStyle/>
        <a:p>
          <a:endParaRPr lang="en-US"/>
        </a:p>
      </dgm:t>
    </dgm:pt>
    <dgm:pt modelId="{E43DC13A-CE82-489D-8A03-1191D76D3A9B}">
      <dgm:prSet/>
      <dgm:spPr/>
      <dgm:t>
        <a:bodyPr/>
        <a:lstStyle/>
        <a:p>
          <a:r>
            <a:rPr lang="en-ZA" smtClean="0"/>
            <a:t>support technologies </a:t>
          </a:r>
          <a:r>
            <a:rPr lang="en-ZA" dirty="0" smtClean="0"/>
            <a:t>and businesses that </a:t>
          </a:r>
          <a:r>
            <a:rPr lang="en-ZA" smtClean="0"/>
            <a:t>serve the needs </a:t>
          </a:r>
          <a:r>
            <a:rPr lang="en-ZA" dirty="0" smtClean="0"/>
            <a:t>of </a:t>
          </a:r>
          <a:r>
            <a:rPr lang="en-ZA" smtClean="0"/>
            <a:t>disadvantaged groups </a:t>
          </a:r>
          <a:endParaRPr lang="en-ZA" dirty="0"/>
        </a:p>
      </dgm:t>
    </dgm:pt>
    <dgm:pt modelId="{4A0BA98D-A578-40E9-A724-0329E179025F}" type="parTrans" cxnId="{86261999-A90F-480F-95A1-02CA78442CB5}">
      <dgm:prSet/>
      <dgm:spPr/>
      <dgm:t>
        <a:bodyPr/>
        <a:lstStyle/>
        <a:p>
          <a:endParaRPr lang="en-US"/>
        </a:p>
      </dgm:t>
    </dgm:pt>
    <dgm:pt modelId="{6101705E-889E-4A96-AEC3-F548600AFC1F}" type="sibTrans" cxnId="{86261999-A90F-480F-95A1-02CA78442CB5}">
      <dgm:prSet/>
      <dgm:spPr/>
      <dgm:t>
        <a:bodyPr/>
        <a:lstStyle/>
        <a:p>
          <a:endParaRPr lang="en-US"/>
        </a:p>
      </dgm:t>
    </dgm:pt>
    <dgm:pt modelId="{5E6E31BE-78A5-4160-8543-97E1A0204AA4}">
      <dgm:prSet/>
      <dgm:spPr/>
      <dgm:t>
        <a:bodyPr/>
        <a:lstStyle/>
        <a:p>
          <a:r>
            <a:rPr lang="en-ZA" dirty="0" smtClean="0"/>
            <a:t>ensure inclusive growth in policy advocacy activities and financial inclusion and empowerment of the social economy</a:t>
          </a:r>
          <a:endParaRPr lang="en-ZA" dirty="0"/>
        </a:p>
      </dgm:t>
    </dgm:pt>
    <dgm:pt modelId="{DB626883-1CBD-4EA5-95F5-7D4F81D8CD9E}" type="parTrans" cxnId="{047D83B6-8D97-4154-A4EE-EFC9950C797B}">
      <dgm:prSet/>
      <dgm:spPr/>
      <dgm:t>
        <a:bodyPr/>
        <a:lstStyle/>
        <a:p>
          <a:endParaRPr lang="en-US"/>
        </a:p>
      </dgm:t>
    </dgm:pt>
    <dgm:pt modelId="{4DD86AAF-9A81-4352-A842-D798C22E0405}" type="sibTrans" cxnId="{047D83B6-8D97-4154-A4EE-EFC9950C797B}">
      <dgm:prSet/>
      <dgm:spPr/>
      <dgm:t>
        <a:bodyPr/>
        <a:lstStyle/>
        <a:p>
          <a:endParaRPr lang="en-US"/>
        </a:p>
      </dgm:t>
    </dgm:pt>
    <dgm:pt modelId="{8D15810D-559A-4DCF-A05C-D2167A9FF52C}">
      <dgm:prSet/>
      <dgm:spPr/>
      <dgm:t>
        <a:bodyPr/>
        <a:lstStyle/>
        <a:p>
          <a:r>
            <a:rPr lang="en-ZA" dirty="0" smtClean="0"/>
            <a:t>subjected to ecological issues that are a matter of livelihood and survival</a:t>
          </a:r>
          <a:endParaRPr lang="en-ZA" dirty="0"/>
        </a:p>
      </dgm:t>
    </dgm:pt>
    <dgm:pt modelId="{4FD34F29-1E49-4AB7-A0E5-4764AC3FF2FB}" type="parTrans" cxnId="{18328AE1-9AC4-4248-8E27-E385FAC5AAE4}">
      <dgm:prSet/>
      <dgm:spPr/>
      <dgm:t>
        <a:bodyPr/>
        <a:lstStyle/>
        <a:p>
          <a:endParaRPr lang="en-US"/>
        </a:p>
      </dgm:t>
    </dgm:pt>
    <dgm:pt modelId="{43153167-BA6E-43D5-8BC5-DD760B5073A5}" type="sibTrans" cxnId="{18328AE1-9AC4-4248-8E27-E385FAC5AAE4}">
      <dgm:prSet/>
      <dgm:spPr/>
      <dgm:t>
        <a:bodyPr/>
        <a:lstStyle/>
        <a:p>
          <a:endParaRPr lang="en-US"/>
        </a:p>
      </dgm:t>
    </dgm:pt>
    <dgm:pt modelId="{D22C0D7F-AE01-4FB9-90E3-3FE4686076D4}" type="pres">
      <dgm:prSet presAssocID="{0B5C267B-E10C-4AE4-9EB8-B7161D84840E}" presName="linear" presStyleCnt="0">
        <dgm:presLayoutVars>
          <dgm:dir/>
          <dgm:animLvl val="lvl"/>
          <dgm:resizeHandles val="exact"/>
        </dgm:presLayoutVars>
      </dgm:prSet>
      <dgm:spPr/>
      <dgm:t>
        <a:bodyPr/>
        <a:lstStyle/>
        <a:p>
          <a:endParaRPr lang="en-ZA"/>
        </a:p>
      </dgm:t>
    </dgm:pt>
    <dgm:pt modelId="{CE7D73F8-B999-4C0F-8187-ECBEA4EC29AA}" type="pres">
      <dgm:prSet presAssocID="{EC0F0134-6F3D-46B9-AF97-AE3C29368B78}" presName="parentLin" presStyleCnt="0"/>
      <dgm:spPr/>
    </dgm:pt>
    <dgm:pt modelId="{6049084F-C27F-47E7-9E8B-0A6F5A63DD2B}" type="pres">
      <dgm:prSet presAssocID="{EC0F0134-6F3D-46B9-AF97-AE3C29368B78}" presName="parentLeftMargin" presStyleLbl="node1" presStyleIdx="0" presStyleCnt="2"/>
      <dgm:spPr/>
      <dgm:t>
        <a:bodyPr/>
        <a:lstStyle/>
        <a:p>
          <a:endParaRPr lang="en-ZA"/>
        </a:p>
      </dgm:t>
    </dgm:pt>
    <dgm:pt modelId="{D76615C0-49B0-4045-89B9-F4F82DBBC7BA}" type="pres">
      <dgm:prSet presAssocID="{EC0F0134-6F3D-46B9-AF97-AE3C29368B78}" presName="parentText" presStyleLbl="node1" presStyleIdx="0" presStyleCnt="2">
        <dgm:presLayoutVars>
          <dgm:chMax val="0"/>
          <dgm:bulletEnabled val="1"/>
        </dgm:presLayoutVars>
      </dgm:prSet>
      <dgm:spPr/>
      <dgm:t>
        <a:bodyPr/>
        <a:lstStyle/>
        <a:p>
          <a:endParaRPr lang="en-US"/>
        </a:p>
      </dgm:t>
    </dgm:pt>
    <dgm:pt modelId="{A972B213-C0EA-44A2-8AA1-127F7BF87F80}" type="pres">
      <dgm:prSet presAssocID="{EC0F0134-6F3D-46B9-AF97-AE3C29368B78}" presName="negativeSpace" presStyleCnt="0"/>
      <dgm:spPr/>
    </dgm:pt>
    <dgm:pt modelId="{369D13A9-71B6-4E6C-8D5E-1071BB1E3CEF}" type="pres">
      <dgm:prSet presAssocID="{EC0F0134-6F3D-46B9-AF97-AE3C29368B78}" presName="childText" presStyleLbl="conFgAcc1" presStyleIdx="0" presStyleCnt="2">
        <dgm:presLayoutVars>
          <dgm:bulletEnabled val="1"/>
        </dgm:presLayoutVars>
      </dgm:prSet>
      <dgm:spPr/>
      <dgm:t>
        <a:bodyPr/>
        <a:lstStyle/>
        <a:p>
          <a:endParaRPr lang="en-US"/>
        </a:p>
      </dgm:t>
    </dgm:pt>
    <dgm:pt modelId="{9F244C33-21FA-4EC3-A2EE-F4812C388422}" type="pres">
      <dgm:prSet presAssocID="{3E917571-E908-48FD-9CAE-03386DB45068}" presName="spaceBetweenRectangles" presStyleCnt="0"/>
      <dgm:spPr/>
    </dgm:pt>
    <dgm:pt modelId="{ED9DC436-5771-41DF-B5A3-0553DDB559C8}" type="pres">
      <dgm:prSet presAssocID="{A509B49C-2F68-419A-AC67-0258DBD1A81C}" presName="parentLin" presStyleCnt="0"/>
      <dgm:spPr/>
    </dgm:pt>
    <dgm:pt modelId="{9624184F-A587-4675-9570-B7482BA83268}" type="pres">
      <dgm:prSet presAssocID="{A509B49C-2F68-419A-AC67-0258DBD1A81C}" presName="parentLeftMargin" presStyleLbl="node1" presStyleIdx="0" presStyleCnt="2"/>
      <dgm:spPr/>
      <dgm:t>
        <a:bodyPr/>
        <a:lstStyle/>
        <a:p>
          <a:endParaRPr lang="en-ZA"/>
        </a:p>
      </dgm:t>
    </dgm:pt>
    <dgm:pt modelId="{8FF08E54-CA4B-45A8-8EC6-6F7140B6C613}" type="pres">
      <dgm:prSet presAssocID="{A509B49C-2F68-419A-AC67-0258DBD1A81C}" presName="parentText" presStyleLbl="node1" presStyleIdx="1" presStyleCnt="2">
        <dgm:presLayoutVars>
          <dgm:chMax val="0"/>
          <dgm:bulletEnabled val="1"/>
        </dgm:presLayoutVars>
      </dgm:prSet>
      <dgm:spPr/>
      <dgm:t>
        <a:bodyPr/>
        <a:lstStyle/>
        <a:p>
          <a:endParaRPr lang="en-US"/>
        </a:p>
      </dgm:t>
    </dgm:pt>
    <dgm:pt modelId="{B71485F1-03C9-4E12-A93D-92131015CAFD}" type="pres">
      <dgm:prSet presAssocID="{A509B49C-2F68-419A-AC67-0258DBD1A81C}" presName="negativeSpace" presStyleCnt="0"/>
      <dgm:spPr/>
    </dgm:pt>
    <dgm:pt modelId="{EFC3142D-3EDA-4B59-A3E0-EAEB0A57540D}" type="pres">
      <dgm:prSet presAssocID="{A509B49C-2F68-419A-AC67-0258DBD1A81C}" presName="childText" presStyleLbl="conFgAcc1" presStyleIdx="1" presStyleCnt="2">
        <dgm:presLayoutVars>
          <dgm:bulletEnabled val="1"/>
        </dgm:presLayoutVars>
      </dgm:prSet>
      <dgm:spPr/>
      <dgm:t>
        <a:bodyPr/>
        <a:lstStyle/>
        <a:p>
          <a:endParaRPr lang="en-ZA"/>
        </a:p>
      </dgm:t>
    </dgm:pt>
  </dgm:ptLst>
  <dgm:cxnLst>
    <dgm:cxn modelId="{CC1A576F-ED8D-4DCE-9FE6-299F2ED57EB2}" srcId="{0B5C267B-E10C-4AE4-9EB8-B7161D84840E}" destId="{EC0F0134-6F3D-46B9-AF97-AE3C29368B78}" srcOrd="0" destOrd="0" parTransId="{42A113E3-BB12-4E14-863B-BE959098D2B3}" sibTransId="{3E917571-E908-48FD-9CAE-03386DB45068}"/>
    <dgm:cxn modelId="{18328AE1-9AC4-4248-8E27-E385FAC5AAE4}" srcId="{EC0F0134-6F3D-46B9-AF97-AE3C29368B78}" destId="{8D15810D-559A-4DCF-A05C-D2167A9FF52C}" srcOrd="1" destOrd="0" parTransId="{4FD34F29-1E49-4AB7-A0E5-4764AC3FF2FB}" sibTransId="{43153167-BA6E-43D5-8BC5-DD760B5073A5}"/>
    <dgm:cxn modelId="{76DD6F79-C220-49BF-A43E-136CF45BB4B1}" type="presOf" srcId="{7EAF0856-62AB-4EDF-8DBB-AED64C775200}" destId="{369D13A9-71B6-4E6C-8D5E-1071BB1E3CEF}" srcOrd="0" destOrd="0" presId="urn:microsoft.com/office/officeart/2005/8/layout/list1"/>
    <dgm:cxn modelId="{047D83B6-8D97-4154-A4EE-EFC9950C797B}" srcId="{A509B49C-2F68-419A-AC67-0258DBD1A81C}" destId="{5E6E31BE-78A5-4160-8543-97E1A0204AA4}" srcOrd="2" destOrd="0" parTransId="{DB626883-1CBD-4EA5-95F5-7D4F81D8CD9E}" sibTransId="{4DD86AAF-9A81-4352-A842-D798C22E0405}"/>
    <dgm:cxn modelId="{CB331A9D-8D41-4D50-9644-A2837BED8CC9}" type="presOf" srcId="{0B5C267B-E10C-4AE4-9EB8-B7161D84840E}" destId="{D22C0D7F-AE01-4FB9-90E3-3FE4686076D4}" srcOrd="0" destOrd="0" presId="urn:microsoft.com/office/officeart/2005/8/layout/list1"/>
    <dgm:cxn modelId="{60C9DABE-2472-44C8-9A46-E511A78119C3}" type="presOf" srcId="{A509B49C-2F68-419A-AC67-0258DBD1A81C}" destId="{9624184F-A587-4675-9570-B7482BA83268}" srcOrd="0" destOrd="0" presId="urn:microsoft.com/office/officeart/2005/8/layout/list1"/>
    <dgm:cxn modelId="{C9D8AF28-16EA-4B82-93B1-B02AB9B766A7}" srcId="{0B5C267B-E10C-4AE4-9EB8-B7161D84840E}" destId="{A509B49C-2F68-419A-AC67-0258DBD1A81C}" srcOrd="1" destOrd="0" parTransId="{9B929366-AB31-4B22-AB4E-6ED6A79BE2C8}" sibTransId="{B64582D2-4C22-47A6-93DC-C7FD56B17945}"/>
    <dgm:cxn modelId="{F9EF4D76-8C98-4DD5-B5B3-C33811602FB4}" type="presOf" srcId="{A509B49C-2F68-419A-AC67-0258DBD1A81C}" destId="{8FF08E54-CA4B-45A8-8EC6-6F7140B6C613}" srcOrd="1" destOrd="0" presId="urn:microsoft.com/office/officeart/2005/8/layout/list1"/>
    <dgm:cxn modelId="{27DCAAF3-E33D-4F33-851C-3DF74EFD2A45}" srcId="{A509B49C-2F68-419A-AC67-0258DBD1A81C}" destId="{9A0E5B65-6704-49C4-839D-7371B25D08E8}" srcOrd="0" destOrd="0" parTransId="{F43A51FF-3A96-4F02-B5C1-51D8788236C2}" sibTransId="{768AD3E1-621F-439C-8EC0-7A01906B3BAF}"/>
    <dgm:cxn modelId="{571CBA68-B77C-4485-B530-BBB822DD8D14}" type="presOf" srcId="{2C474B20-B0E1-47C4-8C55-6BD30D8B2BEA}" destId="{369D13A9-71B6-4E6C-8D5E-1071BB1E3CEF}" srcOrd="0" destOrd="2" presId="urn:microsoft.com/office/officeart/2005/8/layout/list1"/>
    <dgm:cxn modelId="{86261999-A90F-480F-95A1-02CA78442CB5}" srcId="{A509B49C-2F68-419A-AC67-0258DBD1A81C}" destId="{E43DC13A-CE82-489D-8A03-1191D76D3A9B}" srcOrd="1" destOrd="0" parTransId="{4A0BA98D-A578-40E9-A724-0329E179025F}" sibTransId="{6101705E-889E-4A96-AEC3-F548600AFC1F}"/>
    <dgm:cxn modelId="{94ED65AB-07C5-4534-BD44-1170F9D3380D}" type="presOf" srcId="{9A0E5B65-6704-49C4-839D-7371B25D08E8}" destId="{EFC3142D-3EDA-4B59-A3E0-EAEB0A57540D}" srcOrd="0" destOrd="0" presId="urn:microsoft.com/office/officeart/2005/8/layout/list1"/>
    <dgm:cxn modelId="{45270CA5-1C9B-447B-BC94-8D91B1168DC6}" type="presOf" srcId="{8D15810D-559A-4DCF-A05C-D2167A9FF52C}" destId="{369D13A9-71B6-4E6C-8D5E-1071BB1E3CEF}" srcOrd="0" destOrd="1" presId="urn:microsoft.com/office/officeart/2005/8/layout/list1"/>
    <dgm:cxn modelId="{A4EE638C-4F47-4D9C-BF67-BA0FC5C40E73}" type="presOf" srcId="{E43DC13A-CE82-489D-8A03-1191D76D3A9B}" destId="{EFC3142D-3EDA-4B59-A3E0-EAEB0A57540D}" srcOrd="0" destOrd="1" presId="urn:microsoft.com/office/officeart/2005/8/layout/list1"/>
    <dgm:cxn modelId="{F62A5699-ABB5-4A98-B182-4CEF3947C0CD}" srcId="{EC0F0134-6F3D-46B9-AF97-AE3C29368B78}" destId="{2C474B20-B0E1-47C4-8C55-6BD30D8B2BEA}" srcOrd="2" destOrd="0" parTransId="{50A654D2-224C-49AA-99AD-26C23B9E30DD}" sibTransId="{DB272681-BB77-4B73-9B9D-6AD92BB2C441}"/>
    <dgm:cxn modelId="{804AFE87-64F4-47A7-99A6-4533F3A83A80}" type="presOf" srcId="{5E6E31BE-78A5-4160-8543-97E1A0204AA4}" destId="{EFC3142D-3EDA-4B59-A3E0-EAEB0A57540D}" srcOrd="0" destOrd="2" presId="urn:microsoft.com/office/officeart/2005/8/layout/list1"/>
    <dgm:cxn modelId="{47485B31-12D2-40BF-8758-F66AB9CD2DBB}" type="presOf" srcId="{EC0F0134-6F3D-46B9-AF97-AE3C29368B78}" destId="{6049084F-C27F-47E7-9E8B-0A6F5A63DD2B}" srcOrd="0" destOrd="0" presId="urn:microsoft.com/office/officeart/2005/8/layout/list1"/>
    <dgm:cxn modelId="{D41D7801-E31E-4B25-AE5C-6ED42E4570AE}" srcId="{EC0F0134-6F3D-46B9-AF97-AE3C29368B78}" destId="{7EAF0856-62AB-4EDF-8DBB-AED64C775200}" srcOrd="0" destOrd="0" parTransId="{3D398E31-BC5E-40FE-921C-7375521A2B9D}" sibTransId="{3C94B266-CCB1-4D78-BA67-266FC46D456B}"/>
    <dgm:cxn modelId="{F6FFA778-F74B-4351-BB1E-331C2A375883}" type="presOf" srcId="{EC0F0134-6F3D-46B9-AF97-AE3C29368B78}" destId="{D76615C0-49B0-4045-89B9-F4F82DBBC7BA}" srcOrd="1" destOrd="0" presId="urn:microsoft.com/office/officeart/2005/8/layout/list1"/>
    <dgm:cxn modelId="{D5BE6D78-E996-44B8-9BB9-3EB3CCEA25DA}" type="presParOf" srcId="{D22C0D7F-AE01-4FB9-90E3-3FE4686076D4}" destId="{CE7D73F8-B999-4C0F-8187-ECBEA4EC29AA}" srcOrd="0" destOrd="0" presId="urn:microsoft.com/office/officeart/2005/8/layout/list1"/>
    <dgm:cxn modelId="{5683029A-8D56-431A-AFB7-0E3876FD61ED}" type="presParOf" srcId="{CE7D73F8-B999-4C0F-8187-ECBEA4EC29AA}" destId="{6049084F-C27F-47E7-9E8B-0A6F5A63DD2B}" srcOrd="0" destOrd="0" presId="urn:microsoft.com/office/officeart/2005/8/layout/list1"/>
    <dgm:cxn modelId="{CB12BDE4-4F4D-43C1-B459-EE3ED307A3E8}" type="presParOf" srcId="{CE7D73F8-B999-4C0F-8187-ECBEA4EC29AA}" destId="{D76615C0-49B0-4045-89B9-F4F82DBBC7BA}" srcOrd="1" destOrd="0" presId="urn:microsoft.com/office/officeart/2005/8/layout/list1"/>
    <dgm:cxn modelId="{BFA00BC1-35BE-4A07-BFCF-DA85AE5B85A7}" type="presParOf" srcId="{D22C0D7F-AE01-4FB9-90E3-3FE4686076D4}" destId="{A972B213-C0EA-44A2-8AA1-127F7BF87F80}" srcOrd="1" destOrd="0" presId="urn:microsoft.com/office/officeart/2005/8/layout/list1"/>
    <dgm:cxn modelId="{FE9864FA-CA1C-4332-8A66-46A9CB7D816A}" type="presParOf" srcId="{D22C0D7F-AE01-4FB9-90E3-3FE4686076D4}" destId="{369D13A9-71B6-4E6C-8D5E-1071BB1E3CEF}" srcOrd="2" destOrd="0" presId="urn:microsoft.com/office/officeart/2005/8/layout/list1"/>
    <dgm:cxn modelId="{0B7278BE-431C-421B-B1CA-6D9AB271EE0E}" type="presParOf" srcId="{D22C0D7F-AE01-4FB9-90E3-3FE4686076D4}" destId="{9F244C33-21FA-4EC3-A2EE-F4812C388422}" srcOrd="3" destOrd="0" presId="urn:microsoft.com/office/officeart/2005/8/layout/list1"/>
    <dgm:cxn modelId="{7E91EC3A-C1DB-454B-AC28-D942CB71AA30}" type="presParOf" srcId="{D22C0D7F-AE01-4FB9-90E3-3FE4686076D4}" destId="{ED9DC436-5771-41DF-B5A3-0553DDB559C8}" srcOrd="4" destOrd="0" presId="urn:microsoft.com/office/officeart/2005/8/layout/list1"/>
    <dgm:cxn modelId="{07C6C750-A1F6-4B2C-820A-D3E318747319}" type="presParOf" srcId="{ED9DC436-5771-41DF-B5A3-0553DDB559C8}" destId="{9624184F-A587-4675-9570-B7482BA83268}" srcOrd="0" destOrd="0" presId="urn:microsoft.com/office/officeart/2005/8/layout/list1"/>
    <dgm:cxn modelId="{8A3F3023-8E58-4AC5-935E-8EFA3AD98008}" type="presParOf" srcId="{ED9DC436-5771-41DF-B5A3-0553DDB559C8}" destId="{8FF08E54-CA4B-45A8-8EC6-6F7140B6C613}" srcOrd="1" destOrd="0" presId="urn:microsoft.com/office/officeart/2005/8/layout/list1"/>
    <dgm:cxn modelId="{57A7D232-5FB1-470E-9FBC-100EA4702A77}" type="presParOf" srcId="{D22C0D7F-AE01-4FB9-90E3-3FE4686076D4}" destId="{B71485F1-03C9-4E12-A93D-92131015CAFD}" srcOrd="5" destOrd="0" presId="urn:microsoft.com/office/officeart/2005/8/layout/list1"/>
    <dgm:cxn modelId="{D8CFAA0A-260A-4584-BEE5-240C835DB9C8}" type="presParOf" srcId="{D22C0D7F-AE01-4FB9-90E3-3FE4686076D4}" destId="{EFC3142D-3EDA-4B59-A3E0-EAEB0A57540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74CB03-50A3-42B7-B34A-863F9AA02EB9}">
      <dsp:nvSpPr>
        <dsp:cNvPr id="0" name=""/>
        <dsp:cNvSpPr/>
      </dsp:nvSpPr>
      <dsp:spPr>
        <a:xfrm rot="16200000">
          <a:off x="2374" y="776"/>
          <a:ext cx="2086679" cy="2086679"/>
        </a:xfrm>
        <a:prstGeom prst="downArrow">
          <a:avLst>
            <a:gd name="adj1" fmla="val 50000"/>
            <a:gd name="adj2" fmla="val 35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US" sz="1000" b="1" kern="1200" dirty="0" smtClean="0"/>
            <a:t>InfoDev’s Climate Technology Programme (CTP)</a:t>
          </a:r>
        </a:p>
        <a:p>
          <a:pPr lvl="0" algn="ctr" defTabSz="444500">
            <a:lnSpc>
              <a:spcPct val="90000"/>
            </a:lnSpc>
            <a:spcBef>
              <a:spcPct val="0"/>
            </a:spcBef>
            <a:spcAft>
              <a:spcPct val="35000"/>
            </a:spcAft>
          </a:pPr>
          <a:r>
            <a:rPr lang="en-US" sz="1000" i="1" kern="1200" dirty="0" smtClean="0"/>
            <a:t>Aim: to accelerate climate innovation in developing countries</a:t>
          </a:r>
          <a:endParaRPr lang="en-US" sz="1000" kern="1200" dirty="0"/>
        </a:p>
      </dsp:txBody>
      <dsp:txXfrm rot="5400000">
        <a:off x="2375" y="522446"/>
        <a:ext cx="1721510" cy="1043339"/>
      </dsp:txXfrm>
    </dsp:sp>
    <dsp:sp modelId="{214C3A63-B69F-45B1-8996-8182AFD467E5}">
      <dsp:nvSpPr>
        <dsp:cNvPr id="0" name=""/>
        <dsp:cNvSpPr/>
      </dsp:nvSpPr>
      <dsp:spPr>
        <a:xfrm rot="5400000">
          <a:off x="6731418" y="776"/>
          <a:ext cx="2086679" cy="2086679"/>
        </a:xfrm>
        <a:prstGeom prst="downArrow">
          <a:avLst>
            <a:gd name="adj1" fmla="val 50000"/>
            <a:gd name="adj2" fmla="val 35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US" sz="1000" b="1" kern="1200" dirty="0" smtClean="0"/>
            <a:t>Gauteng Department of Economic Development through Gauteng Growth and Development Agency </a:t>
          </a:r>
        </a:p>
        <a:p>
          <a:pPr lvl="0" algn="ctr" defTabSz="444500">
            <a:lnSpc>
              <a:spcPct val="90000"/>
            </a:lnSpc>
            <a:spcBef>
              <a:spcPct val="0"/>
            </a:spcBef>
            <a:spcAft>
              <a:spcPct val="35000"/>
            </a:spcAft>
          </a:pPr>
          <a:r>
            <a:rPr lang="en-US" sz="1000" b="0" kern="1200" dirty="0" smtClean="0"/>
            <a:t>Programme funder</a:t>
          </a:r>
          <a:endParaRPr lang="en-US" sz="1000" b="1" kern="1200" dirty="0"/>
        </a:p>
      </dsp:txBody>
      <dsp:txXfrm rot="-5400000">
        <a:off x="7096588" y="522445"/>
        <a:ext cx="1721510" cy="10433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9D13A9-71B6-4E6C-8D5E-1071BB1E3CEF}">
      <dsp:nvSpPr>
        <dsp:cNvPr id="0" name=""/>
        <dsp:cNvSpPr/>
      </dsp:nvSpPr>
      <dsp:spPr>
        <a:xfrm>
          <a:off x="0" y="530255"/>
          <a:ext cx="8662988" cy="1445850"/>
        </a:xfrm>
        <a:prstGeom prst="rect">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72344" tIns="354076" rIns="672344" bIns="120904" numCol="1" spcCol="1270" anchor="t" anchorCtr="0">
          <a:noAutofit/>
        </a:bodyPr>
        <a:lstStyle/>
        <a:p>
          <a:pPr marL="171450" lvl="1" indent="-171450" algn="l" defTabSz="755650">
            <a:lnSpc>
              <a:spcPct val="90000"/>
            </a:lnSpc>
            <a:spcBef>
              <a:spcPct val="0"/>
            </a:spcBef>
            <a:spcAft>
              <a:spcPct val="15000"/>
            </a:spcAft>
            <a:buChar char="••"/>
          </a:pPr>
          <a:r>
            <a:rPr lang="en-ZA" sz="1700" kern="1200" dirty="0" smtClean="0"/>
            <a:t>are most vulnerable to climate change</a:t>
          </a:r>
          <a:endParaRPr lang="en-ZA" sz="1700" kern="1200" dirty="0"/>
        </a:p>
        <a:p>
          <a:pPr marL="171450" lvl="1" indent="-171450" algn="l" defTabSz="755650">
            <a:lnSpc>
              <a:spcPct val="90000"/>
            </a:lnSpc>
            <a:spcBef>
              <a:spcPct val="0"/>
            </a:spcBef>
            <a:spcAft>
              <a:spcPct val="15000"/>
            </a:spcAft>
            <a:buChar char="••"/>
          </a:pPr>
          <a:r>
            <a:rPr lang="en-ZA" sz="1700" kern="1200" dirty="0" smtClean="0"/>
            <a:t>subjected to ecological issues that are a matter of livelihood and survival</a:t>
          </a:r>
          <a:endParaRPr lang="en-ZA" sz="1700" kern="1200" dirty="0"/>
        </a:p>
        <a:p>
          <a:pPr marL="171450" lvl="1" indent="-171450" algn="l" defTabSz="755650">
            <a:lnSpc>
              <a:spcPct val="90000"/>
            </a:lnSpc>
            <a:spcBef>
              <a:spcPct val="0"/>
            </a:spcBef>
            <a:spcAft>
              <a:spcPct val="15000"/>
            </a:spcAft>
            <a:buChar char="••"/>
          </a:pPr>
          <a:r>
            <a:rPr lang="en-ZA" sz="1700" kern="1200" dirty="0" smtClean="0"/>
            <a:t>least likely to benefit from green economy in terms of high-skills jobs or industrialization</a:t>
          </a:r>
          <a:endParaRPr lang="en-ZA" sz="1700" kern="1200" dirty="0"/>
        </a:p>
      </dsp:txBody>
      <dsp:txXfrm>
        <a:off x="0" y="530255"/>
        <a:ext cx="8662988" cy="1445850"/>
      </dsp:txXfrm>
    </dsp:sp>
    <dsp:sp modelId="{D76615C0-49B0-4045-89B9-F4F82DBBC7BA}">
      <dsp:nvSpPr>
        <dsp:cNvPr id="0" name=""/>
        <dsp:cNvSpPr/>
      </dsp:nvSpPr>
      <dsp:spPr>
        <a:xfrm>
          <a:off x="433149" y="279335"/>
          <a:ext cx="6064091" cy="501840"/>
        </a:xfrm>
        <a:prstGeom prst="round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9208" tIns="0" rIns="229208" bIns="0" numCol="1" spcCol="1270" anchor="ctr" anchorCtr="0">
          <a:noAutofit/>
        </a:bodyPr>
        <a:lstStyle/>
        <a:p>
          <a:pPr lvl="0" algn="l" defTabSz="755650">
            <a:lnSpc>
              <a:spcPct val="90000"/>
            </a:lnSpc>
            <a:spcBef>
              <a:spcPct val="0"/>
            </a:spcBef>
            <a:spcAft>
              <a:spcPct val="35000"/>
            </a:spcAft>
          </a:pPr>
          <a:r>
            <a:rPr lang="en-ZA" sz="1700" b="1" kern="1200" dirty="0" smtClean="0"/>
            <a:t>Majority of South Africa’s citizenry</a:t>
          </a:r>
        </a:p>
      </dsp:txBody>
      <dsp:txXfrm>
        <a:off x="457647" y="303833"/>
        <a:ext cx="6015095" cy="452844"/>
      </dsp:txXfrm>
    </dsp:sp>
    <dsp:sp modelId="{EFC3142D-3EDA-4B59-A3E0-EAEB0A57540D}">
      <dsp:nvSpPr>
        <dsp:cNvPr id="0" name=""/>
        <dsp:cNvSpPr/>
      </dsp:nvSpPr>
      <dsp:spPr>
        <a:xfrm>
          <a:off x="0" y="2318826"/>
          <a:ext cx="8662988" cy="1927800"/>
        </a:xfrm>
        <a:prstGeom prst="rect">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72344" tIns="354076" rIns="672344" bIns="120904" numCol="1" spcCol="1270" anchor="t" anchorCtr="0">
          <a:noAutofit/>
        </a:bodyPr>
        <a:lstStyle/>
        <a:p>
          <a:pPr marL="171450" lvl="1" indent="-171450" algn="l" defTabSz="755650">
            <a:lnSpc>
              <a:spcPct val="90000"/>
            </a:lnSpc>
            <a:spcBef>
              <a:spcPct val="0"/>
            </a:spcBef>
            <a:spcAft>
              <a:spcPct val="15000"/>
            </a:spcAft>
            <a:buChar char="••"/>
          </a:pPr>
          <a:r>
            <a:rPr lang="en-ZA" sz="1700" kern="1200" dirty="0" smtClean="0"/>
            <a:t>seek opportunities for participation from and to impact, historically disadvantaged communities incl. youth, rural and urban poor, and  women</a:t>
          </a:r>
          <a:endParaRPr lang="en-ZA" sz="1700" kern="1200" dirty="0"/>
        </a:p>
        <a:p>
          <a:pPr marL="171450" lvl="1" indent="-171450" algn="l" defTabSz="755650">
            <a:lnSpc>
              <a:spcPct val="90000"/>
            </a:lnSpc>
            <a:spcBef>
              <a:spcPct val="0"/>
            </a:spcBef>
            <a:spcAft>
              <a:spcPct val="15000"/>
            </a:spcAft>
            <a:buChar char="••"/>
          </a:pPr>
          <a:r>
            <a:rPr lang="en-ZA" sz="1700" kern="1200" smtClean="0"/>
            <a:t>support technologies </a:t>
          </a:r>
          <a:r>
            <a:rPr lang="en-ZA" sz="1700" kern="1200" dirty="0" smtClean="0"/>
            <a:t>and businesses that </a:t>
          </a:r>
          <a:r>
            <a:rPr lang="en-ZA" sz="1700" kern="1200" smtClean="0"/>
            <a:t>serve the needs </a:t>
          </a:r>
          <a:r>
            <a:rPr lang="en-ZA" sz="1700" kern="1200" dirty="0" smtClean="0"/>
            <a:t>of </a:t>
          </a:r>
          <a:r>
            <a:rPr lang="en-ZA" sz="1700" kern="1200" smtClean="0"/>
            <a:t>disadvantaged groups </a:t>
          </a:r>
          <a:endParaRPr lang="en-ZA" sz="1700" kern="1200" dirty="0"/>
        </a:p>
        <a:p>
          <a:pPr marL="171450" lvl="1" indent="-171450" algn="l" defTabSz="755650">
            <a:lnSpc>
              <a:spcPct val="90000"/>
            </a:lnSpc>
            <a:spcBef>
              <a:spcPct val="0"/>
            </a:spcBef>
            <a:spcAft>
              <a:spcPct val="15000"/>
            </a:spcAft>
            <a:buChar char="••"/>
          </a:pPr>
          <a:r>
            <a:rPr lang="en-ZA" sz="1700" kern="1200" dirty="0" smtClean="0"/>
            <a:t>ensure inclusive growth in policy advocacy activities and financial inclusion and empowerment of the social economy</a:t>
          </a:r>
          <a:endParaRPr lang="en-ZA" sz="1700" kern="1200" dirty="0"/>
        </a:p>
      </dsp:txBody>
      <dsp:txXfrm>
        <a:off x="0" y="2318826"/>
        <a:ext cx="8662988" cy="1927800"/>
      </dsp:txXfrm>
    </dsp:sp>
    <dsp:sp modelId="{8FF08E54-CA4B-45A8-8EC6-6F7140B6C613}">
      <dsp:nvSpPr>
        <dsp:cNvPr id="0" name=""/>
        <dsp:cNvSpPr/>
      </dsp:nvSpPr>
      <dsp:spPr>
        <a:xfrm>
          <a:off x="433149" y="2067905"/>
          <a:ext cx="6064091" cy="501840"/>
        </a:xfrm>
        <a:prstGeom prst="round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9208" tIns="0" rIns="229208" bIns="0" numCol="1" spcCol="1270" anchor="ctr" anchorCtr="0">
          <a:noAutofit/>
        </a:bodyPr>
        <a:lstStyle/>
        <a:p>
          <a:pPr lvl="0" algn="l" defTabSz="755650">
            <a:lnSpc>
              <a:spcPct val="90000"/>
            </a:lnSpc>
            <a:spcBef>
              <a:spcPct val="0"/>
            </a:spcBef>
            <a:spcAft>
              <a:spcPct val="35000"/>
            </a:spcAft>
          </a:pPr>
          <a:r>
            <a:rPr lang="en-ZA" sz="1700" b="1" kern="1200" dirty="0" smtClean="0"/>
            <a:t>CIC role is to</a:t>
          </a:r>
          <a:endParaRPr lang="en-ZA" sz="1700" b="1" kern="1200" dirty="0"/>
        </a:p>
      </dsp:txBody>
      <dsp:txXfrm>
        <a:off x="457647" y="2092403"/>
        <a:ext cx="6015095"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1" y="1"/>
            <a:ext cx="2946400" cy="496888"/>
          </a:xfrm>
          <a:prstGeom prst="rect">
            <a:avLst/>
          </a:prstGeom>
          <a:noFill/>
          <a:ln w="9525">
            <a:noFill/>
            <a:miter lim="800000"/>
            <a:headEnd/>
            <a:tailEnd/>
          </a:ln>
          <a:effectLst/>
        </p:spPr>
        <p:txBody>
          <a:bodyPr vert="horz" wrap="square" lIns="91438" tIns="45718" rIns="91438" bIns="45718" numCol="1" anchor="t" anchorCtr="0" compatLnSpc="1">
            <a:prstTxWarp prst="textNoShape">
              <a:avLst/>
            </a:prstTxWarp>
          </a:bodyPr>
          <a:lstStyle>
            <a:lvl1pPr>
              <a:defRPr sz="1200" b="0">
                <a:latin typeface="Arial" charset="0"/>
                <a:cs typeface="+mn-cs"/>
              </a:defRPr>
            </a:lvl1pPr>
          </a:lstStyle>
          <a:p>
            <a:pPr>
              <a:defRPr/>
            </a:pPr>
            <a:endParaRPr lang="en-US"/>
          </a:p>
        </p:txBody>
      </p:sp>
      <p:sp>
        <p:nvSpPr>
          <p:cNvPr id="90115" name="Rectangle 3"/>
          <p:cNvSpPr>
            <a:spLocks noGrp="1" noChangeArrowheads="1"/>
          </p:cNvSpPr>
          <p:nvPr>
            <p:ph type="dt" sz="quarter" idx="1"/>
          </p:nvPr>
        </p:nvSpPr>
        <p:spPr bwMode="auto">
          <a:xfrm>
            <a:off x="3849689" y="1"/>
            <a:ext cx="2946400" cy="496888"/>
          </a:xfrm>
          <a:prstGeom prst="rect">
            <a:avLst/>
          </a:prstGeom>
          <a:noFill/>
          <a:ln w="9525">
            <a:noFill/>
            <a:miter lim="800000"/>
            <a:headEnd/>
            <a:tailEnd/>
          </a:ln>
          <a:effectLst/>
        </p:spPr>
        <p:txBody>
          <a:bodyPr vert="horz" wrap="square" lIns="91438" tIns="45718" rIns="91438" bIns="45718" numCol="1" anchor="t" anchorCtr="0" compatLnSpc="1">
            <a:prstTxWarp prst="textNoShape">
              <a:avLst/>
            </a:prstTxWarp>
          </a:bodyPr>
          <a:lstStyle>
            <a:lvl1pPr algn="r">
              <a:defRPr sz="1200" b="0">
                <a:latin typeface="Arial" charset="0"/>
                <a:cs typeface="+mn-cs"/>
              </a:defRPr>
            </a:lvl1pPr>
          </a:lstStyle>
          <a:p>
            <a:pPr>
              <a:defRPr/>
            </a:pPr>
            <a:endParaRPr lang="en-US"/>
          </a:p>
        </p:txBody>
      </p:sp>
      <p:sp>
        <p:nvSpPr>
          <p:cNvPr id="90116" name="Rectangle 4"/>
          <p:cNvSpPr>
            <a:spLocks noGrp="1" noChangeArrowheads="1"/>
          </p:cNvSpPr>
          <p:nvPr>
            <p:ph type="ftr" sz="quarter" idx="2"/>
          </p:nvPr>
        </p:nvSpPr>
        <p:spPr bwMode="auto">
          <a:xfrm>
            <a:off x="1" y="9429750"/>
            <a:ext cx="2946400" cy="495300"/>
          </a:xfrm>
          <a:prstGeom prst="rect">
            <a:avLst/>
          </a:prstGeom>
          <a:noFill/>
          <a:ln w="9525">
            <a:noFill/>
            <a:miter lim="800000"/>
            <a:headEnd/>
            <a:tailEnd/>
          </a:ln>
          <a:effectLst/>
        </p:spPr>
        <p:txBody>
          <a:bodyPr vert="horz" wrap="square" lIns="91438" tIns="45718" rIns="91438" bIns="45718" numCol="1" anchor="b" anchorCtr="0" compatLnSpc="1">
            <a:prstTxWarp prst="textNoShape">
              <a:avLst/>
            </a:prstTxWarp>
          </a:bodyPr>
          <a:lstStyle>
            <a:lvl1pPr>
              <a:defRPr sz="1200" b="0">
                <a:latin typeface="Arial" charset="0"/>
                <a:cs typeface="+mn-cs"/>
              </a:defRPr>
            </a:lvl1pPr>
          </a:lstStyle>
          <a:p>
            <a:pPr>
              <a:defRPr/>
            </a:pPr>
            <a:endParaRPr lang="en-US"/>
          </a:p>
        </p:txBody>
      </p:sp>
      <p:sp>
        <p:nvSpPr>
          <p:cNvPr id="90117" name="Rectangle 5"/>
          <p:cNvSpPr>
            <a:spLocks noGrp="1" noChangeArrowheads="1"/>
          </p:cNvSpPr>
          <p:nvPr>
            <p:ph type="sldNum" sz="quarter" idx="3"/>
          </p:nvPr>
        </p:nvSpPr>
        <p:spPr bwMode="auto">
          <a:xfrm>
            <a:off x="3849689" y="9429750"/>
            <a:ext cx="2946400" cy="495300"/>
          </a:xfrm>
          <a:prstGeom prst="rect">
            <a:avLst/>
          </a:prstGeom>
          <a:noFill/>
          <a:ln w="9525">
            <a:noFill/>
            <a:miter lim="800000"/>
            <a:headEnd/>
            <a:tailEnd/>
          </a:ln>
          <a:effectLst/>
        </p:spPr>
        <p:txBody>
          <a:bodyPr vert="horz" wrap="square" lIns="91438" tIns="45718" rIns="91438" bIns="45718" numCol="1" anchor="b" anchorCtr="0" compatLnSpc="1">
            <a:prstTxWarp prst="textNoShape">
              <a:avLst/>
            </a:prstTxWarp>
          </a:bodyPr>
          <a:lstStyle>
            <a:lvl1pPr algn="r">
              <a:defRPr sz="1200" b="0">
                <a:latin typeface="Arial" charset="0"/>
                <a:cs typeface="+mn-cs"/>
              </a:defRPr>
            </a:lvl1pPr>
          </a:lstStyle>
          <a:p>
            <a:pPr>
              <a:defRPr/>
            </a:pPr>
            <a:fld id="{3D315563-EF72-4074-81E3-A728A957CAAF}" type="slidenum">
              <a:rPr lang="en-US"/>
              <a:pPr>
                <a:defRPr/>
              </a:pPr>
              <a:t>‹#›</a:t>
            </a:fld>
            <a:endParaRPr lang="en-US" dirty="0"/>
          </a:p>
        </p:txBody>
      </p:sp>
    </p:spTree>
    <p:extLst>
      <p:ext uri="{BB962C8B-B14F-4D97-AF65-F5344CB8AC3E}">
        <p14:creationId xmlns:p14="http://schemas.microsoft.com/office/powerpoint/2010/main" val="10113343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6400" cy="496888"/>
          </a:xfrm>
          <a:prstGeom prst="rect">
            <a:avLst/>
          </a:prstGeom>
        </p:spPr>
        <p:txBody>
          <a:bodyPr vert="horz" lIns="91438" tIns="45718" rIns="91438" bIns="45718" rtlCol="0"/>
          <a:lstStyle>
            <a:lvl1pPr algn="l">
              <a:defRPr sz="1200">
                <a:latin typeface="Arial" charset="0"/>
                <a:cs typeface="+mn-cs"/>
              </a:defRPr>
            </a:lvl1pPr>
          </a:lstStyle>
          <a:p>
            <a:pPr>
              <a:defRPr/>
            </a:pPr>
            <a:endParaRPr lang="en-ZA"/>
          </a:p>
        </p:txBody>
      </p:sp>
      <p:sp>
        <p:nvSpPr>
          <p:cNvPr id="3" name="Date Placeholder 2"/>
          <p:cNvSpPr>
            <a:spLocks noGrp="1"/>
          </p:cNvSpPr>
          <p:nvPr>
            <p:ph type="dt" idx="1"/>
          </p:nvPr>
        </p:nvSpPr>
        <p:spPr>
          <a:xfrm>
            <a:off x="3849689" y="1"/>
            <a:ext cx="2946400" cy="496888"/>
          </a:xfrm>
          <a:prstGeom prst="rect">
            <a:avLst/>
          </a:prstGeom>
        </p:spPr>
        <p:txBody>
          <a:bodyPr vert="horz" lIns="91438" tIns="45718" rIns="91438" bIns="45718" rtlCol="0"/>
          <a:lstStyle>
            <a:lvl1pPr algn="r">
              <a:defRPr sz="1200">
                <a:latin typeface="Arial" charset="0"/>
                <a:cs typeface="+mn-cs"/>
              </a:defRPr>
            </a:lvl1pPr>
          </a:lstStyle>
          <a:p>
            <a:pPr>
              <a:defRPr/>
            </a:pPr>
            <a:fld id="{CC0F8BCF-C321-4780-A7EB-1131C643B908}" type="datetimeFigureOut">
              <a:rPr lang="en-ZA"/>
              <a:pPr>
                <a:defRPr/>
              </a:pPr>
              <a:t>2013/05/29</a:t>
            </a:fld>
            <a:endParaRPr lang="en-ZA"/>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8" tIns="45718" rIns="91438" bIns="45718" rtlCol="0" anchor="ctr"/>
          <a:lstStyle/>
          <a:p>
            <a:pPr lvl="0"/>
            <a:endParaRPr lang="en-ZA" noProof="0" smtClean="0"/>
          </a:p>
        </p:txBody>
      </p:sp>
      <p:sp>
        <p:nvSpPr>
          <p:cNvPr id="5" name="Notes Placeholder 4"/>
          <p:cNvSpPr>
            <a:spLocks noGrp="1"/>
          </p:cNvSpPr>
          <p:nvPr>
            <p:ph type="body" sz="quarter" idx="3"/>
          </p:nvPr>
        </p:nvSpPr>
        <p:spPr>
          <a:xfrm>
            <a:off x="679451" y="4714875"/>
            <a:ext cx="5438775" cy="4467225"/>
          </a:xfrm>
          <a:prstGeom prst="rect">
            <a:avLst/>
          </a:prstGeom>
        </p:spPr>
        <p:txBody>
          <a:bodyPr vert="horz" lIns="91438" tIns="45718" rIns="91438" bIns="4571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ZA" noProof="0" smtClean="0"/>
          </a:p>
        </p:txBody>
      </p:sp>
      <p:sp>
        <p:nvSpPr>
          <p:cNvPr id="6" name="Footer Placeholder 5"/>
          <p:cNvSpPr>
            <a:spLocks noGrp="1"/>
          </p:cNvSpPr>
          <p:nvPr>
            <p:ph type="ftr" sz="quarter" idx="4"/>
          </p:nvPr>
        </p:nvSpPr>
        <p:spPr>
          <a:xfrm>
            <a:off x="1" y="9429750"/>
            <a:ext cx="2946400" cy="495300"/>
          </a:xfrm>
          <a:prstGeom prst="rect">
            <a:avLst/>
          </a:prstGeom>
        </p:spPr>
        <p:txBody>
          <a:bodyPr vert="horz" lIns="91438" tIns="45718" rIns="91438" bIns="45718" rtlCol="0" anchor="b"/>
          <a:lstStyle>
            <a:lvl1pPr algn="l">
              <a:defRPr sz="1200">
                <a:latin typeface="Arial" charset="0"/>
                <a:cs typeface="+mn-cs"/>
              </a:defRPr>
            </a:lvl1pPr>
          </a:lstStyle>
          <a:p>
            <a:pPr>
              <a:defRPr/>
            </a:pPr>
            <a:endParaRPr lang="en-ZA"/>
          </a:p>
        </p:txBody>
      </p:sp>
      <p:sp>
        <p:nvSpPr>
          <p:cNvPr id="7" name="Slide Number Placeholder 6"/>
          <p:cNvSpPr>
            <a:spLocks noGrp="1"/>
          </p:cNvSpPr>
          <p:nvPr>
            <p:ph type="sldNum" sz="quarter" idx="5"/>
          </p:nvPr>
        </p:nvSpPr>
        <p:spPr>
          <a:xfrm>
            <a:off x="3849689" y="9429750"/>
            <a:ext cx="2946400" cy="495300"/>
          </a:xfrm>
          <a:prstGeom prst="rect">
            <a:avLst/>
          </a:prstGeom>
        </p:spPr>
        <p:txBody>
          <a:bodyPr vert="horz" lIns="91438" tIns="45718" rIns="91438" bIns="45718" rtlCol="0" anchor="b"/>
          <a:lstStyle>
            <a:lvl1pPr algn="r">
              <a:defRPr sz="1200">
                <a:latin typeface="Arial" charset="0"/>
                <a:cs typeface="+mn-cs"/>
              </a:defRPr>
            </a:lvl1pPr>
          </a:lstStyle>
          <a:p>
            <a:pPr>
              <a:defRPr/>
            </a:pPr>
            <a:fld id="{F650B79F-07F1-49E9-8F3D-1B0932F50386}" type="slidenum">
              <a:rPr lang="en-ZA"/>
              <a:pPr>
                <a:defRPr/>
              </a:pPr>
              <a:t>‹#›</a:t>
            </a:fld>
            <a:endParaRPr lang="en-ZA"/>
          </a:p>
        </p:txBody>
      </p:sp>
    </p:spTree>
    <p:extLst>
      <p:ext uri="{BB962C8B-B14F-4D97-AF65-F5344CB8AC3E}">
        <p14:creationId xmlns:p14="http://schemas.microsoft.com/office/powerpoint/2010/main" val="41473179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ZA" dirty="0"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b="1">
                <a:solidFill>
                  <a:schemeClr val="tx1"/>
                </a:solidFill>
                <a:latin typeface="Arial" pitchFamily="34" charset="0"/>
              </a:defRPr>
            </a:lvl1pPr>
            <a:lvl2pPr marL="742950" indent="-285750" eaLnBrk="0" hangingPunct="0">
              <a:defRPr sz="2400" b="1">
                <a:solidFill>
                  <a:schemeClr val="tx1"/>
                </a:solidFill>
                <a:latin typeface="Arial" pitchFamily="34" charset="0"/>
              </a:defRPr>
            </a:lvl2pPr>
            <a:lvl3pPr marL="1143000" indent="-228600" eaLnBrk="0" hangingPunct="0">
              <a:defRPr sz="2400" b="1">
                <a:solidFill>
                  <a:schemeClr val="tx1"/>
                </a:solidFill>
                <a:latin typeface="Arial" pitchFamily="34" charset="0"/>
              </a:defRPr>
            </a:lvl3pPr>
            <a:lvl4pPr marL="1600200" indent="-228600" eaLnBrk="0" hangingPunct="0">
              <a:defRPr sz="2400" b="1">
                <a:solidFill>
                  <a:schemeClr val="tx1"/>
                </a:solidFill>
                <a:latin typeface="Arial" pitchFamily="34" charset="0"/>
              </a:defRPr>
            </a:lvl4pPr>
            <a:lvl5pPr marL="2057400" indent="-228600" eaLnBrk="0" hangingPunct="0">
              <a:defRPr sz="2400" b="1">
                <a:solidFill>
                  <a:schemeClr val="tx1"/>
                </a:solidFill>
                <a:latin typeface="Arial" pitchFamily="34" charset="0"/>
              </a:defRPr>
            </a:lvl5pPr>
            <a:lvl6pPr marL="2514600" indent="-228600" eaLnBrk="0" fontAlgn="base" hangingPunct="0">
              <a:spcBef>
                <a:spcPct val="0"/>
              </a:spcBef>
              <a:spcAft>
                <a:spcPct val="0"/>
              </a:spcAft>
              <a:defRPr sz="2400" b="1">
                <a:solidFill>
                  <a:schemeClr val="tx1"/>
                </a:solidFill>
                <a:latin typeface="Arial" pitchFamily="34" charset="0"/>
              </a:defRPr>
            </a:lvl6pPr>
            <a:lvl7pPr marL="2971800" indent="-228600" eaLnBrk="0" fontAlgn="base" hangingPunct="0">
              <a:spcBef>
                <a:spcPct val="0"/>
              </a:spcBef>
              <a:spcAft>
                <a:spcPct val="0"/>
              </a:spcAft>
              <a:defRPr sz="2400" b="1">
                <a:solidFill>
                  <a:schemeClr val="tx1"/>
                </a:solidFill>
                <a:latin typeface="Arial" pitchFamily="34" charset="0"/>
              </a:defRPr>
            </a:lvl7pPr>
            <a:lvl8pPr marL="3429000" indent="-228600" eaLnBrk="0" fontAlgn="base" hangingPunct="0">
              <a:spcBef>
                <a:spcPct val="0"/>
              </a:spcBef>
              <a:spcAft>
                <a:spcPct val="0"/>
              </a:spcAft>
              <a:defRPr sz="2400" b="1">
                <a:solidFill>
                  <a:schemeClr val="tx1"/>
                </a:solidFill>
                <a:latin typeface="Arial" pitchFamily="34" charset="0"/>
              </a:defRPr>
            </a:lvl8pPr>
            <a:lvl9pPr marL="3886200" indent="-228600" eaLnBrk="0" fontAlgn="base" hangingPunct="0">
              <a:spcBef>
                <a:spcPct val="0"/>
              </a:spcBef>
              <a:spcAft>
                <a:spcPct val="0"/>
              </a:spcAft>
              <a:defRPr sz="2400" b="1">
                <a:solidFill>
                  <a:schemeClr val="tx1"/>
                </a:solidFill>
                <a:latin typeface="Arial" pitchFamily="34" charset="0"/>
              </a:defRPr>
            </a:lvl9pPr>
          </a:lstStyle>
          <a:p>
            <a:pPr eaLnBrk="1" hangingPunct="1"/>
            <a:fld id="{DADD9B81-A2A1-4976-9696-240DAD595BE8}" type="slidenum">
              <a:rPr lang="en-ZA" sz="1200" smtClean="0"/>
              <a:pPr eaLnBrk="1" hangingPunct="1"/>
              <a:t>1</a:t>
            </a:fld>
            <a:endParaRPr lang="en-ZA" sz="120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20000"/>
          </a:bodyPr>
          <a:lstStyle/>
          <a:p>
            <a:pPr algn="just">
              <a:defRPr/>
            </a:pPr>
            <a:r>
              <a:rPr lang="en-ZA" dirty="0" smtClean="0">
                <a:latin typeface="Arial" pitchFamily="34" charset="0"/>
                <a:cs typeface="Arial" pitchFamily="34" charset="0"/>
              </a:rPr>
              <a:t>The Innovation Hub, a community of successful, innovative companies. Established in 2001, The Innovation Hub (TIH) is a science and technology park whose main aim is to increase the wealth of its community, by promoting the culture of innovation and the competitiveness of its associated businesses and knowledge-based institutions.</a:t>
            </a:r>
          </a:p>
          <a:p>
            <a:pPr algn="just">
              <a:defRPr/>
            </a:pPr>
            <a:endParaRPr lang="en-ZA" dirty="0" smtClean="0">
              <a:latin typeface="Arial" pitchFamily="34" charset="0"/>
              <a:cs typeface="Arial" pitchFamily="34" charset="0"/>
            </a:endParaRPr>
          </a:p>
          <a:p>
            <a:pPr algn="just">
              <a:defRPr/>
            </a:pPr>
            <a:r>
              <a:rPr lang="en-ZA" dirty="0" smtClean="0">
                <a:latin typeface="Arial" pitchFamily="34" charset="0"/>
                <a:cs typeface="Arial" pitchFamily="34" charset="0"/>
              </a:rPr>
              <a:t>For over 10 years, The Innovation Hub has supported the growth of innovative companies across sectors such as ICT, Biosciences, Green Technologies and Industrials.</a:t>
            </a:r>
          </a:p>
          <a:p>
            <a:pPr algn="just">
              <a:defRPr/>
            </a:pPr>
            <a:endParaRPr lang="en-ZA" dirty="0" smtClean="0">
              <a:latin typeface="Arial" pitchFamily="34" charset="0"/>
              <a:cs typeface="Arial" pitchFamily="34" charset="0"/>
            </a:endParaRPr>
          </a:p>
          <a:p>
            <a:pPr algn="just">
              <a:defRPr/>
            </a:pPr>
            <a:r>
              <a:rPr lang="en-ZA" dirty="0" smtClean="0">
                <a:latin typeface="Arial" pitchFamily="34" charset="0"/>
                <a:cs typeface="Arial" pitchFamily="34" charset="0"/>
              </a:rPr>
              <a:t>The value proposition is based upon a pre-defined precinct (physical location), a physical community of innovators and value of being a resident company at The Innovation Hub brand. The physical environment is conducive for collaboration amongst participants, leading to increased innovation levels through proximity association, shared goals and facilitation through physical events eventually contributing to making the residents more competitive than their counterparts situated outside The Innovation Hub precinct.</a:t>
            </a:r>
          </a:p>
          <a:p>
            <a:pPr algn="just">
              <a:defRPr/>
            </a:pPr>
            <a:endParaRPr lang="en-ZA" dirty="0" smtClean="0">
              <a:latin typeface="Arial" pitchFamily="34" charset="0"/>
              <a:cs typeface="Arial" pitchFamily="34" charset="0"/>
            </a:endParaRPr>
          </a:p>
          <a:p>
            <a:pPr algn="just">
              <a:defRPr/>
            </a:pPr>
            <a:r>
              <a:rPr lang="en-ZA" dirty="0" smtClean="0">
                <a:latin typeface="Arial" pitchFamily="34" charset="0"/>
                <a:cs typeface="Arial" pitchFamily="34" charset="0"/>
              </a:rPr>
              <a:t>Our environment provides value-adding business services to support the growth of technology-rich business enterprises over the long-term to increase the wealth of the local knowledge intensive community, promote a culture of innovation, and stimulate the competitiveness of companies and knowledge-based institutions.</a:t>
            </a:r>
          </a:p>
          <a:p>
            <a:pPr algn="just">
              <a:defRPr/>
            </a:pPr>
            <a:endParaRPr lang="en-ZA"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eaLnBrk="1" hangingPunct="1"/>
            <a:fld id="{611CD93F-B656-4435-88B7-859084B59242}" type="slidenum">
              <a:rPr lang="en-ZA" sz="1200" smtClean="0">
                <a:solidFill>
                  <a:prstClr val="black"/>
                </a:solidFill>
              </a:rPr>
              <a:pPr eaLnBrk="1" hangingPunct="1"/>
              <a:t>4</a:t>
            </a:fld>
            <a:endParaRPr lang="en-ZA" sz="1200" smtClean="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ZA" sz="1200" b="1" i="0" u="none" strike="noStrike" kern="1200" baseline="0" dirty="0" smtClean="0">
                <a:solidFill>
                  <a:schemeClr val="tx1"/>
                </a:solidFill>
                <a:latin typeface="+mn-lt"/>
                <a:ea typeface="+mn-ea"/>
                <a:cs typeface="+mn-cs"/>
              </a:rPr>
              <a:t>1) Promote awareness of climate technologies that serve the bottom of the economic pyramid and other marginalized groups </a:t>
            </a:r>
            <a:endParaRPr lang="en-ZA" sz="1200" b="0" i="0" u="none" strike="noStrike" kern="1200" baseline="0" dirty="0" smtClean="0">
              <a:solidFill>
                <a:schemeClr val="tx1"/>
              </a:solidFill>
              <a:latin typeface="+mn-lt"/>
              <a:ea typeface="+mn-ea"/>
              <a:cs typeface="+mn-cs"/>
            </a:endParaRPr>
          </a:p>
          <a:p>
            <a:r>
              <a:rPr lang="en-ZA" sz="1200" b="0" i="0" u="none" strike="noStrike" kern="1200" baseline="0" dirty="0" smtClean="0">
                <a:solidFill>
                  <a:schemeClr val="tx1"/>
                </a:solidFill>
                <a:latin typeface="+mn-lt"/>
                <a:ea typeface="+mn-ea"/>
                <a:cs typeface="+mn-cs"/>
              </a:rPr>
              <a:t>In addition to a multimedia presentation on inclusive green innovations, several South African exhibitors who are actively developing and marketing affordable clean energy solutions presented their products to the attendees for their information and evaluation. For more information on the exhibitors and their products, please refer to Section 5.5. </a:t>
            </a:r>
          </a:p>
          <a:p>
            <a:r>
              <a:rPr lang="en-ZA" sz="1200" b="1" i="0" u="none" strike="noStrike" kern="1200" baseline="0" dirty="0" smtClean="0">
                <a:solidFill>
                  <a:schemeClr val="tx1"/>
                </a:solidFill>
                <a:latin typeface="+mn-lt"/>
                <a:ea typeface="+mn-ea"/>
                <a:cs typeface="+mn-cs"/>
              </a:rPr>
              <a:t>2) Promote awareness of the CIC and how it will support small and medium enterprises to generate inclusive green growth </a:t>
            </a:r>
            <a:endParaRPr lang="en-ZA" sz="1200" b="0" i="0" u="none" strike="noStrike" kern="1200" baseline="0" dirty="0" smtClean="0">
              <a:solidFill>
                <a:schemeClr val="tx1"/>
              </a:solidFill>
              <a:latin typeface="+mn-lt"/>
              <a:ea typeface="+mn-ea"/>
              <a:cs typeface="+mn-cs"/>
            </a:endParaRPr>
          </a:p>
          <a:p>
            <a:r>
              <a:rPr lang="en-ZA" sz="1200" b="0" i="0" u="none" strike="noStrike" kern="1200" baseline="0" dirty="0" smtClean="0">
                <a:solidFill>
                  <a:schemeClr val="tx1"/>
                </a:solidFill>
                <a:latin typeface="+mn-lt"/>
                <a:ea typeface="+mn-ea"/>
                <a:cs typeface="+mn-cs"/>
              </a:rPr>
              <a:t>Participants were introduced to </a:t>
            </a:r>
            <a:r>
              <a:rPr lang="en-ZA" sz="1200" b="0" i="0" u="none" strike="noStrike" kern="1200" baseline="0" dirty="0" err="1" smtClean="0">
                <a:solidFill>
                  <a:schemeClr val="tx1"/>
                </a:solidFill>
                <a:latin typeface="+mn-lt"/>
                <a:ea typeface="+mn-ea"/>
                <a:cs typeface="+mn-cs"/>
              </a:rPr>
              <a:t>infoDev‟s</a:t>
            </a:r>
            <a:r>
              <a:rPr lang="en-ZA" sz="1200" b="0" i="0" u="none" strike="noStrike" kern="1200" baseline="0" dirty="0" smtClean="0">
                <a:solidFill>
                  <a:schemeClr val="tx1"/>
                </a:solidFill>
                <a:latin typeface="+mn-lt"/>
                <a:ea typeface="+mn-ea"/>
                <a:cs typeface="+mn-cs"/>
              </a:rPr>
              <a:t> Climate Technology Program and The Innovation Hub. A brief overview was also provided about the Gauteng CIC and its planned suite of services. </a:t>
            </a:r>
          </a:p>
          <a:p>
            <a:r>
              <a:rPr lang="en-ZA" sz="1200" b="1" i="0" u="none" strike="noStrike" kern="1200" baseline="0" dirty="0" smtClean="0">
                <a:solidFill>
                  <a:schemeClr val="tx1"/>
                </a:solidFill>
                <a:latin typeface="+mn-lt"/>
                <a:ea typeface="+mn-ea"/>
                <a:cs typeface="+mn-cs"/>
              </a:rPr>
              <a:t>3) Facilitate interaction and exchange among current and existing players in the climate innovation ecosystem. </a:t>
            </a:r>
            <a:endParaRPr lang="en-ZA" sz="1200" b="0" i="0" u="none" strike="noStrike" kern="1200" baseline="0" dirty="0" smtClean="0">
              <a:solidFill>
                <a:schemeClr val="tx1"/>
              </a:solidFill>
              <a:latin typeface="+mn-lt"/>
              <a:ea typeface="+mn-ea"/>
              <a:cs typeface="+mn-cs"/>
            </a:endParaRPr>
          </a:p>
          <a:p>
            <a:r>
              <a:rPr lang="en-ZA" sz="1200" b="0" i="0" u="none" strike="noStrike" kern="1200" baseline="0" dirty="0" smtClean="0">
                <a:solidFill>
                  <a:schemeClr val="tx1"/>
                </a:solidFill>
                <a:latin typeface="+mn-lt"/>
                <a:ea typeface="+mn-ea"/>
                <a:cs typeface="+mn-cs"/>
              </a:rPr>
              <a:t>Each workshop culminated in an open forum where the following issues were discussed: </a:t>
            </a:r>
          </a:p>
          <a:p>
            <a:r>
              <a:rPr lang="en-ZA" sz="1200" b="0" i="0" u="none" strike="noStrike" kern="1200" baseline="0" dirty="0" smtClean="0">
                <a:solidFill>
                  <a:schemeClr val="tx1"/>
                </a:solidFill>
                <a:latin typeface="+mn-lt"/>
                <a:ea typeface="+mn-ea"/>
                <a:cs typeface="+mn-cs"/>
              </a:rPr>
              <a:t> What are the </a:t>
            </a:r>
            <a:r>
              <a:rPr lang="en-ZA" sz="1200" b="0" i="0" u="none" strike="noStrike" kern="1200" baseline="0" dirty="0" err="1" smtClean="0">
                <a:solidFill>
                  <a:schemeClr val="tx1"/>
                </a:solidFill>
                <a:latin typeface="+mn-lt"/>
                <a:ea typeface="+mn-ea"/>
                <a:cs typeface="+mn-cs"/>
              </a:rPr>
              <a:t>community‟s</a:t>
            </a:r>
            <a:r>
              <a:rPr lang="en-ZA" sz="1200" b="0" i="0" u="none" strike="noStrike" kern="1200" baseline="0" dirty="0" smtClean="0">
                <a:solidFill>
                  <a:schemeClr val="tx1"/>
                </a:solidFill>
                <a:latin typeface="+mn-lt"/>
                <a:ea typeface="+mn-ea"/>
                <a:cs typeface="+mn-cs"/>
              </a:rPr>
              <a:t> most pressing needs / areas where climate technology would be of greatest impact? </a:t>
            </a:r>
          </a:p>
          <a:p>
            <a:r>
              <a:rPr lang="en-ZA" sz="1200" b="0" i="0" u="none" strike="noStrike" kern="1200" baseline="0" dirty="0" smtClean="0">
                <a:solidFill>
                  <a:schemeClr val="tx1"/>
                </a:solidFill>
                <a:latin typeface="+mn-lt"/>
                <a:ea typeface="+mn-ea"/>
                <a:cs typeface="+mn-cs"/>
              </a:rPr>
              <a:t> What are the barriers or issues hindering adoption of climate technology solutions in the community? </a:t>
            </a:r>
          </a:p>
          <a:p>
            <a:r>
              <a:rPr lang="en-ZA" sz="1200" b="0" i="0" u="none" strike="noStrike" kern="1200" baseline="0" dirty="0" smtClean="0">
                <a:solidFill>
                  <a:schemeClr val="tx1"/>
                </a:solidFill>
                <a:latin typeface="+mn-lt"/>
                <a:ea typeface="+mn-ea"/>
                <a:cs typeface="+mn-cs"/>
              </a:rPr>
              <a:t> How can the CIC better serve the needs of South </a:t>
            </a:r>
            <a:r>
              <a:rPr lang="en-ZA" sz="1200" b="0" i="0" u="none" strike="noStrike" kern="1200" baseline="0" dirty="0" err="1" smtClean="0">
                <a:solidFill>
                  <a:schemeClr val="tx1"/>
                </a:solidFill>
                <a:latin typeface="+mn-lt"/>
                <a:ea typeface="+mn-ea"/>
                <a:cs typeface="+mn-cs"/>
              </a:rPr>
              <a:t>Africa‟s</a:t>
            </a:r>
            <a:r>
              <a:rPr lang="en-ZA" sz="1200" b="0" i="0" u="none" strike="noStrike" kern="1200" baseline="0" dirty="0" smtClean="0">
                <a:solidFill>
                  <a:schemeClr val="tx1"/>
                </a:solidFill>
                <a:latin typeface="+mn-lt"/>
                <a:ea typeface="+mn-ea"/>
                <a:cs typeface="+mn-cs"/>
              </a:rPr>
              <a:t> communities and encourage local climate innovation? </a:t>
            </a:r>
          </a:p>
          <a:p>
            <a:endParaRPr lang="en-ZA" sz="1200" b="0" i="0" u="none" strike="noStrike" kern="1200" baseline="0" dirty="0" smtClean="0">
              <a:solidFill>
                <a:schemeClr val="tx1"/>
              </a:solidFill>
              <a:latin typeface="+mn-lt"/>
              <a:ea typeface="+mn-ea"/>
              <a:cs typeface="+mn-cs"/>
            </a:endParaRPr>
          </a:p>
          <a:p>
            <a:r>
              <a:rPr lang="en-ZA" sz="1200" b="1" i="0" u="none" strike="noStrike" kern="1200" baseline="0" dirty="0" smtClean="0">
                <a:solidFill>
                  <a:schemeClr val="tx1"/>
                </a:solidFill>
                <a:latin typeface="+mn-lt"/>
                <a:ea typeface="+mn-ea"/>
                <a:cs typeface="+mn-cs"/>
              </a:rPr>
              <a:t>4) Gather information on stakeholder needs to further refine CIC activities towards inclusive growth and serving the marginalized </a:t>
            </a:r>
            <a:endParaRPr lang="en-ZA" sz="1200" b="0" i="0" u="none" strike="noStrike" kern="1200" baseline="0" dirty="0" smtClean="0">
              <a:solidFill>
                <a:schemeClr val="tx1"/>
              </a:solidFill>
              <a:latin typeface="+mn-lt"/>
              <a:ea typeface="+mn-ea"/>
              <a:cs typeface="+mn-cs"/>
            </a:endParaRPr>
          </a:p>
          <a:p>
            <a:r>
              <a:rPr lang="en-ZA" sz="1200" b="0" i="0" u="none" strike="noStrike" kern="1200" baseline="0" dirty="0" smtClean="0">
                <a:solidFill>
                  <a:schemeClr val="tx1"/>
                </a:solidFill>
                <a:latin typeface="+mn-lt"/>
                <a:ea typeface="+mn-ea"/>
                <a:cs typeface="+mn-cs"/>
              </a:rPr>
              <a:t>Participants shared their entrepreneurial experiences and ideas, which provided more detail in the gaps in the innovation system within this demographic. This allows for a deeper review of the CIC‟s planned activities, most notably the inclusivity grants, technical assistance, and business advisory. </a:t>
            </a:r>
            <a:endParaRPr lang="en-ZA" dirty="0"/>
          </a:p>
        </p:txBody>
      </p:sp>
      <p:sp>
        <p:nvSpPr>
          <p:cNvPr id="4" name="Slide Number Placeholder 3"/>
          <p:cNvSpPr>
            <a:spLocks noGrp="1"/>
          </p:cNvSpPr>
          <p:nvPr>
            <p:ph type="sldNum" sz="quarter" idx="10"/>
          </p:nvPr>
        </p:nvSpPr>
        <p:spPr/>
        <p:txBody>
          <a:bodyPr/>
          <a:lstStyle/>
          <a:p>
            <a:pPr>
              <a:defRPr/>
            </a:pPr>
            <a:fld id="{F650B79F-07F1-49E9-8F3D-1B0932F50386}" type="slidenum">
              <a:rPr lang="en-ZA" smtClean="0"/>
              <a:pPr>
                <a:defRPr/>
              </a:pPr>
              <a:t>9</a:t>
            </a:fld>
            <a:endParaRPr lang="en-ZA"/>
          </a:p>
        </p:txBody>
      </p:sp>
    </p:spTree>
    <p:extLst>
      <p:ext uri="{BB962C8B-B14F-4D97-AF65-F5344CB8AC3E}">
        <p14:creationId xmlns:p14="http://schemas.microsoft.com/office/powerpoint/2010/main" val="3329194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ZA" sz="1200" b="0" i="0" u="none" strike="noStrike" kern="1200" baseline="0" dirty="0" smtClean="0">
                <a:solidFill>
                  <a:schemeClr val="tx1"/>
                </a:solidFill>
                <a:latin typeface="+mn-lt"/>
                <a:ea typeface="+mn-ea"/>
                <a:cs typeface="+mn-cs"/>
              </a:rPr>
              <a:t>6.0 Findings and Recommendations </a:t>
            </a:r>
          </a:p>
          <a:p>
            <a:r>
              <a:rPr lang="en-ZA" sz="1200" b="0" i="0" u="none" strike="noStrike" kern="1200" baseline="0" dirty="0" smtClean="0">
                <a:solidFill>
                  <a:schemeClr val="tx1"/>
                </a:solidFill>
                <a:latin typeface="+mn-lt"/>
                <a:ea typeface="+mn-ea"/>
                <a:cs typeface="+mn-cs"/>
              </a:rPr>
              <a:t>6.1 Inclusivity Strategies </a:t>
            </a:r>
          </a:p>
          <a:p>
            <a:pPr marL="0" marR="0" indent="0" algn="l" defTabSz="914400" rtl="0" eaLnBrk="0" fontAlgn="base" latinLnBrk="0" hangingPunct="0">
              <a:lnSpc>
                <a:spcPct val="100000"/>
              </a:lnSpc>
              <a:spcBef>
                <a:spcPct val="30000"/>
              </a:spcBef>
              <a:spcAft>
                <a:spcPct val="0"/>
              </a:spcAft>
              <a:buClrTx/>
              <a:buSzTx/>
              <a:buFontTx/>
              <a:buNone/>
              <a:tabLst/>
              <a:defRPr/>
            </a:pPr>
            <a:r>
              <a:rPr lang="en-ZA" sz="1200" b="0" i="0" u="none" strike="noStrike" kern="1200" baseline="0" dirty="0" smtClean="0">
                <a:solidFill>
                  <a:schemeClr val="tx1"/>
                </a:solidFill>
                <a:latin typeface="+mn-lt"/>
                <a:ea typeface="+mn-ea"/>
                <a:cs typeface="+mn-cs"/>
              </a:rPr>
              <a:t>An exhaustive survey of green </a:t>
            </a:r>
            <a:r>
              <a:rPr lang="en-ZA" sz="1200" b="0" i="0" u="none" strike="noStrike" kern="1200" baseline="0" dirty="0" err="1" smtClean="0">
                <a:solidFill>
                  <a:schemeClr val="tx1"/>
                </a:solidFill>
                <a:latin typeface="+mn-lt"/>
                <a:ea typeface="+mn-ea"/>
                <a:cs typeface="+mn-cs"/>
              </a:rPr>
              <a:t>BoP</a:t>
            </a:r>
            <a:r>
              <a:rPr lang="en-ZA" sz="1200" b="0" i="0" u="none" strike="noStrike" kern="1200" baseline="0" dirty="0" smtClean="0">
                <a:solidFill>
                  <a:schemeClr val="tx1"/>
                </a:solidFill>
                <a:latin typeface="+mn-lt"/>
                <a:ea typeface="+mn-ea"/>
                <a:cs typeface="+mn-cs"/>
              </a:rPr>
              <a:t> innovations conducted for a World Bank study(</a:t>
            </a:r>
            <a:r>
              <a:rPr lang="en-ZA" sz="1200" b="0" i="1" u="none" strike="noStrike" kern="1200" baseline="0" dirty="0" smtClean="0">
                <a:solidFill>
                  <a:schemeClr val="tx1"/>
                </a:solidFill>
                <a:latin typeface="+mn-lt"/>
                <a:ea typeface="+mn-ea"/>
                <a:cs typeface="+mn-cs"/>
              </a:rPr>
              <a:t>Green Growth, Technology and Innovation. The World Bank, 2012. )</a:t>
            </a:r>
            <a:endParaRPr lang="en-ZA" sz="1200" b="0" i="0" u="none" strike="noStrike" kern="1200" baseline="0" dirty="0" smtClean="0">
              <a:solidFill>
                <a:schemeClr val="tx1"/>
              </a:solidFill>
              <a:latin typeface="+mn-lt"/>
              <a:ea typeface="+mn-ea"/>
              <a:cs typeface="+mn-cs"/>
            </a:endParaRPr>
          </a:p>
          <a:p>
            <a:r>
              <a:rPr lang="en-ZA" sz="1200" b="0" i="0" u="none" strike="noStrike" kern="1200" baseline="0" dirty="0" smtClean="0">
                <a:solidFill>
                  <a:schemeClr val="tx1"/>
                </a:solidFill>
                <a:latin typeface="+mn-lt"/>
                <a:ea typeface="+mn-ea"/>
                <a:cs typeface="+mn-cs"/>
              </a:rPr>
              <a:t> indicates that very few </a:t>
            </a:r>
            <a:r>
              <a:rPr lang="en-ZA" sz="1200" b="0" i="0" u="none" strike="noStrike" kern="1200" baseline="0" dirty="0" err="1" smtClean="0">
                <a:solidFill>
                  <a:schemeClr val="tx1"/>
                </a:solidFill>
                <a:latin typeface="+mn-lt"/>
                <a:ea typeface="+mn-ea"/>
                <a:cs typeface="+mn-cs"/>
              </a:rPr>
              <a:t>BoP</a:t>
            </a:r>
            <a:r>
              <a:rPr lang="en-ZA" sz="1200" b="0" i="0" u="none" strike="noStrike" kern="1200" baseline="0" dirty="0" smtClean="0">
                <a:solidFill>
                  <a:schemeClr val="tx1"/>
                </a:solidFill>
                <a:latin typeface="+mn-lt"/>
                <a:ea typeface="+mn-ea"/>
                <a:cs typeface="+mn-cs"/>
              </a:rPr>
              <a:t> (and related low-tech) green innovations have been sufficiently scaled-up to date. However, it is evident from the community consultations that there is scope for inclusive innovations in South Africa. Climate innovation can unlock local economic development and social mobility, given the challenges and needs existing in most communities. </a:t>
            </a:r>
          </a:p>
          <a:p>
            <a:r>
              <a:rPr lang="en-ZA" sz="1200" b="0" i="0" u="none" strike="noStrike" kern="1200" baseline="0" dirty="0" smtClean="0">
                <a:solidFill>
                  <a:schemeClr val="tx1"/>
                </a:solidFill>
                <a:latin typeface="+mn-lt"/>
                <a:ea typeface="+mn-ea"/>
                <a:cs typeface="+mn-cs"/>
              </a:rPr>
              <a:t>The community workshops and inclusive growth research yielded valuable and actionable insights which further informed the design of the Gauteng CIC. As it moves towards implementation, </a:t>
            </a:r>
            <a:r>
              <a:rPr lang="en-ZA" sz="1200" b="0" i="1" u="none" strike="noStrike" kern="1200" baseline="0" dirty="0" err="1" smtClean="0">
                <a:solidFill>
                  <a:schemeClr val="tx1"/>
                </a:solidFill>
                <a:latin typeface="+mn-lt"/>
                <a:ea typeface="+mn-ea"/>
                <a:cs typeface="+mn-cs"/>
              </a:rPr>
              <a:t>info</a:t>
            </a:r>
            <a:r>
              <a:rPr lang="en-ZA" sz="1200" b="0" i="0" u="none" strike="noStrike" kern="1200" baseline="0" dirty="0" err="1" smtClean="0">
                <a:solidFill>
                  <a:schemeClr val="tx1"/>
                </a:solidFill>
                <a:latin typeface="+mn-lt"/>
                <a:ea typeface="+mn-ea"/>
                <a:cs typeface="+mn-cs"/>
              </a:rPr>
              <a:t>Dev</a:t>
            </a:r>
            <a:r>
              <a:rPr lang="en-ZA" sz="1200" b="0" i="0" u="none" strike="noStrike" kern="1200" baseline="0" dirty="0" smtClean="0">
                <a:solidFill>
                  <a:schemeClr val="tx1"/>
                </a:solidFill>
                <a:latin typeface="+mn-lt"/>
                <a:ea typeface="+mn-ea"/>
                <a:cs typeface="+mn-cs"/>
              </a:rPr>
              <a:t> recommends that the </a:t>
            </a:r>
            <a:r>
              <a:rPr lang="en-ZA" sz="1200" b="0" i="0" u="none" strike="noStrike" kern="1200" baseline="0" dirty="0" err="1" smtClean="0">
                <a:solidFill>
                  <a:schemeClr val="tx1"/>
                </a:solidFill>
                <a:latin typeface="+mn-lt"/>
                <a:ea typeface="+mn-ea"/>
                <a:cs typeface="+mn-cs"/>
              </a:rPr>
              <a:t>center</a:t>
            </a:r>
            <a:r>
              <a:rPr lang="en-ZA" sz="1200" b="0" i="0" u="none" strike="noStrike" kern="1200" baseline="0" dirty="0" smtClean="0">
                <a:solidFill>
                  <a:schemeClr val="tx1"/>
                </a:solidFill>
                <a:latin typeface="+mn-lt"/>
                <a:ea typeface="+mn-ea"/>
                <a:cs typeface="+mn-cs"/>
              </a:rPr>
              <a:t> employ five strategies to maximize inclusive green growth and climate technology innovation. These strategies will directly inform the operations of the Gauteng CIC, but are also more widely applicable beyond the South Africa context. They are designed to localize and accelerate inclusion, facilitate access to climate technologies accessible, and spur green job creation at the base of the pyramid. </a:t>
            </a:r>
          </a:p>
          <a:p>
            <a:r>
              <a:rPr lang="en-ZA" sz="1200" b="0" i="0" u="none" strike="noStrike" kern="1200" baseline="0" dirty="0" smtClean="0">
                <a:solidFill>
                  <a:schemeClr val="tx1"/>
                </a:solidFill>
                <a:latin typeface="+mn-lt"/>
                <a:ea typeface="+mn-ea"/>
                <a:cs typeface="+mn-cs"/>
              </a:rPr>
              <a:t>6.1.1 Improve the quality, timeliness and flow of information on climate-friendly solutions to end-users at the base of the pyramid. </a:t>
            </a:r>
          </a:p>
          <a:p>
            <a:r>
              <a:rPr lang="en-ZA" sz="1200" b="0" i="0" u="none" strike="noStrike" kern="1200" baseline="0" dirty="0" smtClean="0">
                <a:solidFill>
                  <a:schemeClr val="tx1"/>
                </a:solidFill>
                <a:latin typeface="+mn-lt"/>
                <a:ea typeface="+mn-ea"/>
                <a:cs typeface="+mn-cs"/>
              </a:rPr>
              <a:t>Information asymmetry is a major barrier to purchase; sellers have disproportionately more knowledge than end-users, and are relatively less effective at conveying this knowledge in a timely and locally relevant manner. For a low-income household, purchase decisions are inherently more risky and complex. Prospective end-users need active guidance in understanding and evaluating options before they are driven to purchase. </a:t>
            </a:r>
          </a:p>
          <a:p>
            <a:r>
              <a:rPr lang="en-ZA" sz="1200" b="0" i="0" u="none" strike="noStrike" kern="1200" baseline="0" dirty="0" smtClean="0">
                <a:solidFill>
                  <a:schemeClr val="tx1"/>
                </a:solidFill>
                <a:latin typeface="+mn-lt"/>
                <a:ea typeface="+mn-ea"/>
                <a:cs typeface="+mn-cs"/>
              </a:rPr>
              <a:t>There is therefore a need to improve the quantity of information that the poor can access about affordable clean technology alternatives. Workshop participants admitted that they were aware of some products, such as the solar lamp and cleaner </a:t>
            </a:r>
            <a:r>
              <a:rPr lang="en-ZA" sz="1200" b="0" i="0" u="none" strike="noStrike" kern="1200" baseline="0" dirty="0" err="1" smtClean="0">
                <a:solidFill>
                  <a:schemeClr val="tx1"/>
                </a:solidFill>
                <a:latin typeface="+mn-lt"/>
                <a:ea typeface="+mn-ea"/>
                <a:cs typeface="+mn-cs"/>
              </a:rPr>
              <a:t>cookstoves</a:t>
            </a:r>
            <a:r>
              <a:rPr lang="en-ZA" sz="1200" b="0" i="0" u="none" strike="noStrike" kern="1200" baseline="0" dirty="0" smtClean="0">
                <a:solidFill>
                  <a:schemeClr val="tx1"/>
                </a:solidFill>
                <a:latin typeface="+mn-lt"/>
                <a:ea typeface="+mn-ea"/>
                <a:cs typeface="+mn-cs"/>
              </a:rPr>
              <a:t>, but some technologies that were presented were completely new to them. However, following the workshops, several community members were interested to become customers and/or salespeople. </a:t>
            </a:r>
          </a:p>
          <a:p>
            <a:r>
              <a:rPr lang="en-ZA" sz="1200" b="0" i="0" u="none" strike="noStrike" kern="1200" baseline="0" dirty="0" smtClean="0">
                <a:solidFill>
                  <a:schemeClr val="tx1"/>
                </a:solidFill>
                <a:latin typeface="+mn-lt"/>
                <a:ea typeface="+mn-ea"/>
                <a:cs typeface="+mn-cs"/>
              </a:rPr>
              <a:t>The implication for companies with an inclusive business model is that they should prioritize low-cost grassroots communications channels and direct marketing over than mass media outlets. </a:t>
            </a:r>
            <a:r>
              <a:rPr lang="en-ZA" sz="1200" b="0" i="0" u="none" strike="noStrike" kern="1200" baseline="0" dirty="0" err="1" smtClean="0">
                <a:solidFill>
                  <a:schemeClr val="tx1"/>
                </a:solidFill>
                <a:latin typeface="+mn-lt"/>
                <a:ea typeface="+mn-ea"/>
                <a:cs typeface="+mn-cs"/>
              </a:rPr>
              <a:t>Euromonitor</a:t>
            </a:r>
            <a:r>
              <a:rPr lang="en-ZA" sz="1200" b="0" i="0" u="none" strike="noStrike" kern="1200" baseline="0" dirty="0" smtClean="0">
                <a:solidFill>
                  <a:schemeClr val="tx1"/>
                </a:solidFill>
                <a:latin typeface="+mn-lt"/>
                <a:ea typeface="+mn-ea"/>
                <a:cs typeface="+mn-cs"/>
              </a:rPr>
              <a:t> estimates that mobile technology has a 95% penetration rate in South Africa, compared to only 10% for internet. Television and radio use are inconsistent across base of the pyramid markets, and are prohibitively expensive for start-up businesses except in the case of free public relations features or public service announcements. Word of mouth thus becomes a major marketing channel for reaching low-income South African households. </a:t>
            </a:r>
          </a:p>
          <a:p>
            <a:r>
              <a:rPr lang="en-ZA" sz="1200" b="0" i="0" u="none" strike="noStrike" kern="1200" baseline="0" dirty="0" smtClean="0">
                <a:solidFill>
                  <a:schemeClr val="tx1"/>
                </a:solidFill>
                <a:latin typeface="+mn-lt"/>
                <a:ea typeface="+mn-ea"/>
                <a:cs typeface="+mn-cs"/>
              </a:rPr>
              <a:t>Moreover, the quality of available information should be made more digestible for its intended audience. Websites and marketing materials are predominantly in English; however, majority of workshop participants were only comfortable in their local dialect, particularly in the Eastern Cape location. The tone of messaging should also be respectful of the consumers rather than condescending or imposing. In both rural and urban areas, the use of personable and relatable local community representatives serves to build trust and engender consumer confidence, while streamlining marketing and distribution costs for the seller. </a:t>
            </a:r>
          </a:p>
          <a:p>
            <a:r>
              <a:rPr lang="en-ZA" sz="1200" b="0" i="0" u="none" strike="noStrike" kern="1200" baseline="0" dirty="0" smtClean="0">
                <a:solidFill>
                  <a:schemeClr val="tx1"/>
                </a:solidFill>
                <a:latin typeface="+mn-lt"/>
                <a:ea typeface="+mn-ea"/>
                <a:cs typeface="+mn-cs"/>
              </a:rPr>
              <a:t>Finally, there is a need to tailor end-user messaging to focus on co-benefits (e.g. energy access, cost savings, health, safety, increased income/productivity). Many participants knew of climate friendly technologies such as solar lamps and cleaner </a:t>
            </a:r>
            <a:r>
              <a:rPr lang="en-ZA" sz="1200" b="0" i="0" u="none" strike="noStrike" kern="1200" baseline="0" dirty="0" err="1" smtClean="0">
                <a:solidFill>
                  <a:schemeClr val="tx1"/>
                </a:solidFill>
                <a:latin typeface="+mn-lt"/>
                <a:ea typeface="+mn-ea"/>
                <a:cs typeface="+mn-cs"/>
              </a:rPr>
              <a:t>cookstoves</a:t>
            </a:r>
            <a:r>
              <a:rPr lang="en-ZA" sz="1200" b="0" i="0" u="none" strike="noStrike" kern="1200" baseline="0" dirty="0" smtClean="0">
                <a:solidFill>
                  <a:schemeClr val="tx1"/>
                </a:solidFill>
                <a:latin typeface="+mn-lt"/>
                <a:ea typeface="+mn-ea"/>
                <a:cs typeface="+mn-cs"/>
              </a:rPr>
              <a:t>, but remained unconvinced or uninformed about the benefits. During the dialogues and demonstrations, they were more compelled by results that they described as tangible and personal, in contrast with macro-level impacts such as GHG emissions. </a:t>
            </a:r>
          </a:p>
          <a:p>
            <a:r>
              <a:rPr lang="en-ZA" sz="1200" b="0" i="0" u="none" strike="noStrike" kern="1200" baseline="0" dirty="0" smtClean="0">
                <a:solidFill>
                  <a:schemeClr val="tx1"/>
                </a:solidFill>
                <a:latin typeface="+mn-lt"/>
                <a:ea typeface="+mn-ea"/>
                <a:cs typeface="+mn-cs"/>
              </a:rPr>
              <a:t>6.1.2 Match end-user financing to the stream of benefits, thereby reducing upfront costs of switching or adoption. </a:t>
            </a:r>
          </a:p>
          <a:p>
            <a:r>
              <a:rPr lang="en-ZA" sz="1200" b="0" i="0" u="none" strike="noStrike" kern="1200" baseline="0" dirty="0" smtClean="0">
                <a:solidFill>
                  <a:schemeClr val="tx1"/>
                </a:solidFill>
                <a:latin typeface="+mn-lt"/>
                <a:ea typeface="+mn-ea"/>
                <a:cs typeface="+mn-cs"/>
              </a:rPr>
              <a:t>Price sensitivity is extremely high at the base of the economic pyramid. The scarcity of disposable income means that end-users are more likely to forego products and services, economize on usage of existing solutions, or employ makeshift substitutes. They are more careful and critical not only about the purchase price, but also follow-on ownership costs such as fuel, upkeep, and repair. This is exacerbated by the fact that the direct benefits of adopting the technology are often spread out over time. </a:t>
            </a:r>
          </a:p>
          <a:p>
            <a:r>
              <a:rPr lang="en-ZA" sz="1200" b="0" i="0" u="none" strike="noStrike" kern="1200" baseline="0" dirty="0" smtClean="0">
                <a:solidFill>
                  <a:schemeClr val="tx1"/>
                </a:solidFill>
                <a:latin typeface="+mn-lt"/>
                <a:ea typeface="+mn-ea"/>
                <a:cs typeface="+mn-cs"/>
              </a:rPr>
              <a:t>CIC financing is targeted towards innovators and entrepreneurs; however, the </a:t>
            </a:r>
            <a:r>
              <a:rPr lang="en-ZA" sz="1200" b="0" i="0" u="none" strike="noStrike" kern="1200" baseline="0" dirty="0" err="1" smtClean="0">
                <a:solidFill>
                  <a:schemeClr val="tx1"/>
                </a:solidFill>
                <a:latin typeface="+mn-lt"/>
                <a:ea typeface="+mn-ea"/>
                <a:cs typeface="+mn-cs"/>
              </a:rPr>
              <a:t>center</a:t>
            </a:r>
            <a:r>
              <a:rPr lang="en-ZA" sz="1200" b="0" i="0" u="none" strike="noStrike" kern="1200" baseline="0" dirty="0" smtClean="0">
                <a:solidFill>
                  <a:schemeClr val="tx1"/>
                </a:solidFill>
                <a:latin typeface="+mn-lt"/>
                <a:ea typeface="+mn-ea"/>
                <a:cs typeface="+mn-cs"/>
              </a:rPr>
              <a:t> can connect end users to microfinance or </a:t>
            </a:r>
            <a:r>
              <a:rPr lang="en-ZA" sz="1200" b="0" i="0" u="none" strike="noStrike" kern="1200" baseline="0" dirty="0" err="1" smtClean="0">
                <a:solidFill>
                  <a:schemeClr val="tx1"/>
                </a:solidFill>
                <a:latin typeface="+mn-lt"/>
                <a:ea typeface="+mn-ea"/>
                <a:cs typeface="+mn-cs"/>
              </a:rPr>
              <a:t>crowdfunding</a:t>
            </a:r>
            <a:r>
              <a:rPr lang="en-ZA" sz="1200" b="0" i="0" u="none" strike="noStrike" kern="1200" baseline="0" dirty="0" smtClean="0">
                <a:solidFill>
                  <a:schemeClr val="tx1"/>
                </a:solidFill>
                <a:latin typeface="+mn-lt"/>
                <a:ea typeface="+mn-ea"/>
                <a:cs typeface="+mn-cs"/>
              </a:rPr>
              <a:t> institutions that can help to similarly spread out the cost of acquiring climate technology products. This mitigates the difficulty of having to save up for a lumpy upfront investment, since the timing and size of payments can be matched more closely to the resulting savings. Another option is to promote sharing of technologies that are too expensive for household or individual use. A </a:t>
            </a:r>
            <a:r>
              <a:rPr lang="en-ZA" sz="1200" b="0" i="0" u="none" strike="noStrike" kern="1200" baseline="0" dirty="0" err="1" smtClean="0">
                <a:solidFill>
                  <a:schemeClr val="tx1"/>
                </a:solidFill>
                <a:latin typeface="+mn-lt"/>
                <a:ea typeface="+mn-ea"/>
                <a:cs typeface="+mn-cs"/>
              </a:rPr>
              <a:t>cookstove</a:t>
            </a:r>
            <a:r>
              <a:rPr lang="en-ZA" sz="1200" b="0" i="0" u="none" strike="noStrike" kern="1200" baseline="0" dirty="0" smtClean="0">
                <a:solidFill>
                  <a:schemeClr val="tx1"/>
                </a:solidFill>
                <a:latin typeface="+mn-lt"/>
                <a:ea typeface="+mn-ea"/>
                <a:cs typeface="+mn-cs"/>
              </a:rPr>
              <a:t>, water filter or solar cooker can be shared by two or more homes in communities where residences are built in close proximity. </a:t>
            </a:r>
          </a:p>
          <a:p>
            <a:r>
              <a:rPr lang="en-ZA" sz="1200" b="0" i="0" u="none" strike="noStrike" kern="1200" baseline="0" dirty="0" smtClean="0">
                <a:solidFill>
                  <a:schemeClr val="tx1"/>
                </a:solidFill>
                <a:latin typeface="+mn-lt"/>
                <a:ea typeface="+mn-ea"/>
                <a:cs typeface="+mn-cs"/>
              </a:rPr>
              <a:t>In certain cases, this approach can be further expanded to community-wide social enterprise projects. </a:t>
            </a:r>
            <a:r>
              <a:rPr lang="en-ZA" sz="1200" b="0" i="0" u="none" strike="noStrike" kern="1200" baseline="0" dirty="0" err="1" smtClean="0">
                <a:solidFill>
                  <a:schemeClr val="tx1"/>
                </a:solidFill>
                <a:latin typeface="+mn-lt"/>
                <a:ea typeface="+mn-ea"/>
                <a:cs typeface="+mn-cs"/>
              </a:rPr>
              <a:t>EcoVest</a:t>
            </a:r>
            <a:r>
              <a:rPr lang="en-ZA" sz="1200" b="0" i="0" u="none" strike="noStrike" kern="1200" baseline="0" dirty="0" smtClean="0">
                <a:solidFill>
                  <a:schemeClr val="tx1"/>
                </a:solidFill>
                <a:latin typeface="+mn-lt"/>
                <a:ea typeface="+mn-ea"/>
                <a:cs typeface="+mn-cs"/>
              </a:rPr>
              <a:t> SA is exploring this through modularization of their solar powered appliance system: whereas a complete solar light kit costs ZAR 500, the company has made the light bulb available for ZAR 65. A local business is established where batteries are charged and rented out, effectively sharing the cost of the solar panel and batteries. For houses that can afford to buy the entire kit, the </a:t>
            </a:r>
            <a:r>
              <a:rPr lang="en-ZA" sz="1200" b="0" i="0" u="none" strike="noStrike" kern="1200" baseline="0" dirty="0" err="1" smtClean="0">
                <a:solidFill>
                  <a:schemeClr val="tx1"/>
                </a:solidFill>
                <a:latin typeface="+mn-lt"/>
                <a:ea typeface="+mn-ea"/>
                <a:cs typeface="+mn-cs"/>
              </a:rPr>
              <a:t>company‟s</a:t>
            </a:r>
            <a:r>
              <a:rPr lang="en-ZA" sz="1200" b="0" i="0" u="none" strike="noStrike" kern="1200" baseline="0" dirty="0" smtClean="0">
                <a:solidFill>
                  <a:schemeClr val="tx1"/>
                </a:solidFill>
                <a:latin typeface="+mn-lt"/>
                <a:ea typeface="+mn-ea"/>
                <a:cs typeface="+mn-cs"/>
              </a:rPr>
              <a:t> other products (televisions, water heater, refrigerator) can be added on to the system with or without buying additional solar panels. Another example is the biomass </a:t>
            </a:r>
            <a:r>
              <a:rPr lang="en-ZA" sz="1200" b="0" i="0" u="none" strike="noStrike" kern="1200" baseline="0" dirty="0" err="1" smtClean="0">
                <a:solidFill>
                  <a:schemeClr val="tx1"/>
                </a:solidFill>
                <a:latin typeface="+mn-lt"/>
                <a:ea typeface="+mn-ea"/>
                <a:cs typeface="+mn-cs"/>
              </a:rPr>
              <a:t>gasifier</a:t>
            </a:r>
            <a:r>
              <a:rPr lang="en-ZA" sz="1200" b="0" i="0" u="none" strike="noStrike" kern="1200" baseline="0" dirty="0" smtClean="0">
                <a:solidFill>
                  <a:schemeClr val="tx1"/>
                </a:solidFill>
                <a:latin typeface="+mn-lt"/>
                <a:ea typeface="+mn-ea"/>
                <a:cs typeface="+mn-cs"/>
              </a:rPr>
              <a:t> which was installed in </a:t>
            </a:r>
            <a:r>
              <a:rPr lang="en-ZA" sz="1200" b="0" i="0" u="none" strike="noStrike" kern="1200" baseline="0" dirty="0" err="1" smtClean="0">
                <a:solidFill>
                  <a:schemeClr val="tx1"/>
                </a:solidFill>
                <a:latin typeface="+mn-lt"/>
                <a:ea typeface="+mn-ea"/>
                <a:cs typeface="+mn-cs"/>
              </a:rPr>
              <a:t>Melani‟s</a:t>
            </a:r>
            <a:r>
              <a:rPr lang="en-ZA" sz="1200" b="0" i="0" u="none" strike="noStrike" kern="1200" baseline="0" dirty="0" smtClean="0">
                <a:solidFill>
                  <a:schemeClr val="tx1"/>
                </a:solidFill>
                <a:latin typeface="+mn-lt"/>
                <a:ea typeface="+mn-ea"/>
                <a:cs typeface="+mn-cs"/>
              </a:rPr>
              <a:t> village bakery to increase economic output, decrease waste and create local jobs. Because it generates value for the entire community, residents share responsibility for its operation and maintenance. </a:t>
            </a:r>
          </a:p>
          <a:p>
            <a:r>
              <a:rPr lang="en-ZA" sz="1200" b="0" i="0" u="none" strike="noStrike" kern="1200" baseline="0" dirty="0" smtClean="0">
                <a:solidFill>
                  <a:schemeClr val="tx1"/>
                </a:solidFill>
                <a:latin typeface="+mn-lt"/>
                <a:ea typeface="+mn-ea"/>
                <a:cs typeface="+mn-cs"/>
              </a:rPr>
              <a:t>6.1.3 Extend community-level presence of institutional apparatus through partnerships with established actors in the social economy. </a:t>
            </a:r>
          </a:p>
          <a:p>
            <a:r>
              <a:rPr lang="en-ZA" sz="1200" b="0" i="0" u="none" strike="noStrike" kern="1200" baseline="0" dirty="0" smtClean="0">
                <a:solidFill>
                  <a:schemeClr val="tx1"/>
                </a:solidFill>
                <a:latin typeface="+mn-lt"/>
                <a:ea typeface="+mn-ea"/>
                <a:cs typeface="+mn-cs"/>
              </a:rPr>
              <a:t>To a certain extent, the interventions required to fully mainstream inclusive green growth may lie beyond the scope of the CIC‟s capabilities. This constitutes a valuable opportunity to leverage institutional linkages with the public sector, academe, industry and civil society. Non-governmental organizations, cooperatives, and other community-based organizations can all become key proponents in the design and implementation of effective and sustainable green economy approaches and interventions. Institutional partners will also be valuable in building a human capital base of knowledge, skills and entrepreneurial appetite that will sustain the climate innovation system. The CIC should collaborate with these entities and leverage their expertise to deliver effective, holistic, and sustainable green economy interventions. </a:t>
            </a:r>
          </a:p>
          <a:p>
            <a:r>
              <a:rPr lang="en-ZA" sz="1200" b="0" i="0" u="none" strike="noStrike" kern="1200" baseline="0" dirty="0" smtClean="0">
                <a:solidFill>
                  <a:schemeClr val="tx1"/>
                </a:solidFill>
                <a:latin typeface="+mn-lt"/>
                <a:ea typeface="+mn-ea"/>
                <a:cs typeface="+mn-cs"/>
              </a:rPr>
              <a:t>Another recommendation is to establish satellite offices in urban and rural poor communities outside of the CIC‟s central location in Pretoria. These offices can deliver CIC expertise and assistance on a micro scale. This also includes financial support; the CIC‟s inclusivity grants may be smaller in size in order to serve a greater number of entrepreneurs and maximize job creation. To illustrate, Robert </a:t>
            </a:r>
            <a:r>
              <a:rPr lang="en-ZA" sz="1200" b="0" i="0" u="none" strike="noStrike" kern="1200" baseline="0" dirty="0" err="1" smtClean="0">
                <a:solidFill>
                  <a:schemeClr val="tx1"/>
                </a:solidFill>
                <a:latin typeface="+mn-lt"/>
                <a:ea typeface="+mn-ea"/>
                <a:cs typeface="+mn-cs"/>
              </a:rPr>
              <a:t>Mtshali</a:t>
            </a:r>
            <a:r>
              <a:rPr lang="en-ZA" sz="1200" b="0" i="0" u="none" strike="noStrike" kern="1200" baseline="0" dirty="0" smtClean="0">
                <a:solidFill>
                  <a:schemeClr val="tx1"/>
                </a:solidFill>
                <a:latin typeface="+mn-lt"/>
                <a:ea typeface="+mn-ea"/>
                <a:cs typeface="+mn-cs"/>
              </a:rPr>
              <a:t> requires only ZAR 15,000 for his water-saving car wash business, far less than the ZAR 100,000 peg for inclusivity grants and the CIC‟s average cost per job. Each satellite office could be responsible for </a:t>
            </a:r>
            <a:r>
              <a:rPr lang="en-ZA" sz="1200" b="0" i="0" u="none" strike="noStrike" kern="1200" baseline="0" dirty="0" err="1" smtClean="0">
                <a:solidFill>
                  <a:schemeClr val="tx1"/>
                </a:solidFill>
                <a:latin typeface="+mn-lt"/>
                <a:ea typeface="+mn-ea"/>
                <a:cs typeface="+mn-cs"/>
              </a:rPr>
              <a:t>parceling</a:t>
            </a:r>
            <a:r>
              <a:rPr lang="en-ZA" sz="1200" b="0" i="0" u="none" strike="noStrike" kern="1200" baseline="0" dirty="0" smtClean="0">
                <a:solidFill>
                  <a:schemeClr val="tx1"/>
                </a:solidFill>
                <a:latin typeface="+mn-lt"/>
                <a:ea typeface="+mn-ea"/>
                <a:cs typeface="+mn-cs"/>
              </a:rPr>
              <a:t> out a ZAR 100,000 inclusivity grant to support multiple ideas like </a:t>
            </a:r>
            <a:r>
              <a:rPr lang="en-ZA" sz="1200" b="0" i="0" u="none" strike="noStrike" kern="1200" baseline="0" dirty="0" err="1" smtClean="0">
                <a:solidFill>
                  <a:schemeClr val="tx1"/>
                </a:solidFill>
                <a:latin typeface="+mn-lt"/>
                <a:ea typeface="+mn-ea"/>
                <a:cs typeface="+mn-cs"/>
              </a:rPr>
              <a:t>Robert‟s</a:t>
            </a:r>
            <a:r>
              <a:rPr lang="en-ZA" sz="1200" b="0" i="0" u="none" strike="noStrike" kern="1200" baseline="0" dirty="0" smtClean="0">
                <a:solidFill>
                  <a:schemeClr val="tx1"/>
                </a:solidFill>
                <a:latin typeface="+mn-lt"/>
                <a:ea typeface="+mn-ea"/>
                <a:cs typeface="+mn-cs"/>
              </a:rPr>
              <a:t>. To this end, it will be important to leverage the expertise of the microfinance and rural banking industries in order to minimize related transaction and monitoring costs. </a:t>
            </a:r>
          </a:p>
          <a:p>
            <a:r>
              <a:rPr lang="en-ZA" sz="1200" b="0" i="0" u="none" strike="noStrike" kern="1200" baseline="0" dirty="0" smtClean="0">
                <a:solidFill>
                  <a:schemeClr val="tx1"/>
                </a:solidFill>
                <a:latin typeface="+mn-lt"/>
                <a:ea typeface="+mn-ea"/>
                <a:cs typeface="+mn-cs"/>
              </a:rPr>
              <a:t>6.1.4 Offer assistance and incentives that motivate firms to innovate towards inclusion. </a:t>
            </a:r>
          </a:p>
          <a:p>
            <a:r>
              <a:rPr lang="en-ZA" sz="1200" b="0" i="0" u="none" strike="noStrike" kern="1200" baseline="0" dirty="0" smtClean="0">
                <a:solidFill>
                  <a:schemeClr val="tx1"/>
                </a:solidFill>
                <a:latin typeface="+mn-lt"/>
                <a:ea typeface="+mn-ea"/>
                <a:cs typeface="+mn-cs"/>
              </a:rPr>
              <a:t>The market potential at the base of the pyramid is often overshadowed by the logistical complexity and cost structure implications of serving poor constituencies. To facilitate the mainstreaming of an inclusive </a:t>
            </a:r>
            <a:r>
              <a:rPr lang="en-ZA" sz="1200" b="0" i="0" u="none" strike="noStrike" kern="1200" baseline="0" dirty="0" err="1" smtClean="0">
                <a:solidFill>
                  <a:schemeClr val="tx1"/>
                </a:solidFill>
                <a:latin typeface="+mn-lt"/>
                <a:ea typeface="+mn-ea"/>
                <a:cs typeface="+mn-cs"/>
              </a:rPr>
              <a:t>mindset</a:t>
            </a:r>
            <a:r>
              <a:rPr lang="en-ZA" sz="1200" b="0" i="0" u="none" strike="noStrike" kern="1200" baseline="0" dirty="0" smtClean="0">
                <a:solidFill>
                  <a:schemeClr val="tx1"/>
                </a:solidFill>
                <a:latin typeface="+mn-lt"/>
                <a:ea typeface="+mn-ea"/>
                <a:cs typeface="+mn-cs"/>
              </a:rPr>
              <a:t>, the CIC must actively inform and channel existing innovative capacity towards serving the disadvantaged. </a:t>
            </a:r>
          </a:p>
          <a:p>
            <a:r>
              <a:rPr lang="en-ZA" sz="1200" b="0" i="0" u="none" strike="noStrike" kern="1200" baseline="0" dirty="0" smtClean="0">
                <a:solidFill>
                  <a:schemeClr val="tx1"/>
                </a:solidFill>
                <a:latin typeface="+mn-lt"/>
                <a:ea typeface="+mn-ea"/>
                <a:cs typeface="+mn-cs"/>
              </a:rPr>
              <a:t>The primary way to achieve this is through the </a:t>
            </a:r>
            <a:r>
              <a:rPr lang="en-ZA" sz="1200" b="0" i="0" u="none" strike="noStrike" kern="1200" baseline="0" dirty="0" err="1" smtClean="0">
                <a:solidFill>
                  <a:schemeClr val="tx1"/>
                </a:solidFill>
                <a:latin typeface="+mn-lt"/>
                <a:ea typeface="+mn-ea"/>
                <a:cs typeface="+mn-cs"/>
              </a:rPr>
              <a:t>center‟s</a:t>
            </a:r>
            <a:r>
              <a:rPr lang="en-ZA" sz="1200" b="0" i="0" u="none" strike="noStrike" kern="1200" baseline="0" dirty="0" smtClean="0">
                <a:solidFill>
                  <a:schemeClr val="tx1"/>
                </a:solidFill>
                <a:latin typeface="+mn-lt"/>
                <a:ea typeface="+mn-ea"/>
                <a:cs typeface="+mn-cs"/>
              </a:rPr>
              <a:t> financial services. In addition to the inclusivity grants, criteria for social benefit can be weighted into the screening for proof-of-concept funding and seed investments, such that larger SMEs are encouraged to consider incorporating social development into their business plans and related milestones. </a:t>
            </a:r>
          </a:p>
          <a:p>
            <a:r>
              <a:rPr lang="en-ZA" sz="1200" b="0" i="0" u="none" strike="noStrike" kern="1200" baseline="0" dirty="0" smtClean="0">
                <a:solidFill>
                  <a:schemeClr val="tx1"/>
                </a:solidFill>
                <a:latin typeface="+mn-lt"/>
                <a:ea typeface="+mn-ea"/>
                <a:cs typeface="+mn-cs"/>
              </a:rPr>
              <a:t>The </a:t>
            </a:r>
            <a:r>
              <a:rPr lang="en-ZA" sz="1200" b="0" i="0" u="none" strike="noStrike" kern="1200" baseline="0" dirty="0" err="1" smtClean="0">
                <a:solidFill>
                  <a:schemeClr val="tx1"/>
                </a:solidFill>
                <a:latin typeface="+mn-lt"/>
                <a:ea typeface="+mn-ea"/>
                <a:cs typeface="+mn-cs"/>
              </a:rPr>
              <a:t>center</a:t>
            </a:r>
            <a:r>
              <a:rPr lang="en-ZA" sz="1200" b="0" i="0" u="none" strike="noStrike" kern="1200" baseline="0" dirty="0" smtClean="0">
                <a:solidFill>
                  <a:schemeClr val="tx1"/>
                </a:solidFill>
                <a:latin typeface="+mn-lt"/>
                <a:ea typeface="+mn-ea"/>
                <a:cs typeface="+mn-cs"/>
              </a:rPr>
              <a:t> can also provide entrepreneurs with product development assistance and specific insight into community needs. For instance, many types of improved </a:t>
            </a:r>
            <a:r>
              <a:rPr lang="en-ZA" sz="1200" b="0" i="0" u="none" strike="noStrike" kern="1200" baseline="0" dirty="0" err="1" smtClean="0">
                <a:solidFill>
                  <a:schemeClr val="tx1"/>
                </a:solidFill>
                <a:latin typeface="+mn-lt"/>
                <a:ea typeface="+mn-ea"/>
                <a:cs typeface="+mn-cs"/>
              </a:rPr>
              <a:t>cookstoves</a:t>
            </a:r>
            <a:r>
              <a:rPr lang="en-ZA" sz="1200" b="0" i="0" u="none" strike="noStrike" kern="1200" baseline="0" dirty="0" smtClean="0">
                <a:solidFill>
                  <a:schemeClr val="tx1"/>
                </a:solidFill>
                <a:latin typeface="+mn-lt"/>
                <a:ea typeface="+mn-ea"/>
                <a:cs typeface="+mn-cs"/>
              </a:rPr>
              <a:t> are rejected by people in communities where coal is unavailable or expensive. Product functionality and design which is appropriate for a rural community may not be relevant to an urban one, and vice versa. </a:t>
            </a:r>
          </a:p>
          <a:p>
            <a:r>
              <a:rPr lang="en-ZA" sz="1200" b="0" i="0" u="none" strike="noStrike" kern="1200" baseline="0" dirty="0" smtClean="0">
                <a:solidFill>
                  <a:schemeClr val="tx1"/>
                </a:solidFill>
                <a:latin typeface="+mn-lt"/>
                <a:ea typeface="+mn-ea"/>
                <a:cs typeface="+mn-cs"/>
              </a:rPr>
              <a:t>However, innovation in technologies and products is not enough. Processes and business models also need to be tailored to the target market. For example, many companies that operate in low-income markets struggle with financing, billing and payment. Because income streams are limited and sporadic, sometimes unpredictable, large upfront costs and even monthly payments can be a significant challenge. Companies may also struggle to develop efficient collection systems, whether in urban or rural settings.</a:t>
            </a:r>
            <a:endParaRPr lang="en-ZA" dirty="0"/>
          </a:p>
        </p:txBody>
      </p:sp>
      <p:sp>
        <p:nvSpPr>
          <p:cNvPr id="4" name="Slide Number Placeholder 3"/>
          <p:cNvSpPr>
            <a:spLocks noGrp="1"/>
          </p:cNvSpPr>
          <p:nvPr>
            <p:ph type="sldNum" sz="quarter" idx="10"/>
          </p:nvPr>
        </p:nvSpPr>
        <p:spPr/>
        <p:txBody>
          <a:bodyPr/>
          <a:lstStyle/>
          <a:p>
            <a:pPr>
              <a:defRPr/>
            </a:pPr>
            <a:fld id="{F650B79F-07F1-49E9-8F3D-1B0932F50386}" type="slidenum">
              <a:rPr lang="en-ZA" smtClean="0"/>
              <a:pPr>
                <a:defRPr/>
              </a:pPr>
              <a:t>10</a:t>
            </a:fld>
            <a:endParaRPr lang="en-ZA"/>
          </a:p>
        </p:txBody>
      </p:sp>
    </p:spTree>
    <p:extLst>
      <p:ext uri="{BB962C8B-B14F-4D97-AF65-F5344CB8AC3E}">
        <p14:creationId xmlns:p14="http://schemas.microsoft.com/office/powerpoint/2010/main" val="1507991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D7DE48A7-E5B9-FD4E-9A9A-B5A67B59CB3C}" type="slidenum">
              <a:rPr lang="en-US" smtClean="0"/>
              <a:pPr/>
              <a:t>14</a:t>
            </a:fld>
            <a:endParaRPr lang="en-US" dirty="0"/>
          </a:p>
        </p:txBody>
      </p:sp>
    </p:spTree>
    <p:extLst>
      <p:ext uri="{BB962C8B-B14F-4D97-AF65-F5344CB8AC3E}">
        <p14:creationId xmlns:p14="http://schemas.microsoft.com/office/powerpoint/2010/main" val="904220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cid:image001.png@01CD43FF.7A33D0B0" TargetMode="Externa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cid:image001.png@01CD43FF.7A33D0B0" TargetMode="Externa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639538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7555" y="0"/>
            <a:ext cx="6139133"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251520" y="1501774"/>
            <a:ext cx="8662293" cy="452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8" name="Picture 2" descr="H:\TIH Share Drive\ZZZ PICTURES\SABC\Distanc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49689" y="27320"/>
            <a:ext cx="1864535" cy="109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089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dirty="0"/>
          </a:p>
        </p:txBody>
      </p:sp>
      <p:pic>
        <p:nvPicPr>
          <p:cNvPr id="7" name="Picture 2" descr="H:\TIH Share Drive\ZZZ PICTURES\SABC\Distanc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49689" y="27320"/>
            <a:ext cx="1864535" cy="109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Description: cid:image001.png@01CD3F5C.257A5E10"/>
          <p:cNvPicPr/>
          <p:nvPr userDrawn="1"/>
        </p:nvPicPr>
        <p:blipFill>
          <a:blip r:embed="rId3" r:link="rId4" cstate="print">
            <a:extLst>
              <a:ext uri="{28A0092B-C50C-407E-A947-70E740481C1C}">
                <a14:useLocalDpi xmlns:a14="http://schemas.microsoft.com/office/drawing/2010/main" val="0"/>
              </a:ext>
            </a:extLst>
          </a:blip>
          <a:srcRect/>
          <a:stretch>
            <a:fillRect/>
          </a:stretch>
        </p:blipFill>
        <p:spPr bwMode="auto">
          <a:xfrm>
            <a:off x="1547664" y="6102603"/>
            <a:ext cx="1584176" cy="716392"/>
          </a:xfrm>
          <a:prstGeom prst="rect">
            <a:avLst/>
          </a:prstGeom>
          <a:noFill/>
          <a:ln>
            <a:noFill/>
          </a:ln>
        </p:spPr>
      </p:pic>
    </p:spTree>
    <p:extLst>
      <p:ext uri="{BB962C8B-B14F-4D97-AF65-F5344CB8AC3E}">
        <p14:creationId xmlns:p14="http://schemas.microsoft.com/office/powerpoint/2010/main" val="306288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2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52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dirty="0"/>
          </a:p>
        </p:txBody>
      </p:sp>
      <p:pic>
        <p:nvPicPr>
          <p:cNvPr id="8" name="Picture 2" descr="H:\TIH Share Drive\ZZZ PICTURES\SABC\Distanc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49689" y="27320"/>
            <a:ext cx="1864535" cy="109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Description: cid:image001.png@01CD3F5C.257A5E10"/>
          <p:cNvPicPr/>
          <p:nvPr userDrawn="1"/>
        </p:nvPicPr>
        <p:blipFill>
          <a:blip r:embed="rId3" r:link="rId4" cstate="print">
            <a:extLst>
              <a:ext uri="{28A0092B-C50C-407E-A947-70E740481C1C}">
                <a14:useLocalDpi xmlns:a14="http://schemas.microsoft.com/office/drawing/2010/main" val="0"/>
              </a:ext>
            </a:extLst>
          </a:blip>
          <a:srcRect/>
          <a:stretch>
            <a:fillRect/>
          </a:stretch>
        </p:blipFill>
        <p:spPr bwMode="auto">
          <a:xfrm>
            <a:off x="1547664" y="6237311"/>
            <a:ext cx="1440160" cy="581683"/>
          </a:xfrm>
          <a:prstGeom prst="rect">
            <a:avLst/>
          </a:prstGeom>
          <a:noFill/>
          <a:ln>
            <a:noFill/>
          </a:ln>
        </p:spPr>
      </p:pic>
    </p:spTree>
    <p:extLst>
      <p:ext uri="{BB962C8B-B14F-4D97-AF65-F5344CB8AC3E}">
        <p14:creationId xmlns:p14="http://schemas.microsoft.com/office/powerpoint/2010/main" val="1328707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3053635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1044097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DC76CD5-2E71-40DC-BF7E-FBA2D6F038E6}" type="slidenum">
              <a:rPr lang="en-US"/>
              <a:pPr>
                <a:defRPr/>
              </a:pPr>
              <a:t>‹#›</a:t>
            </a:fld>
            <a:endParaRPr lang="en-US" dirty="0"/>
          </a:p>
        </p:txBody>
      </p:sp>
    </p:spTree>
    <p:extLst>
      <p:ext uri="{BB962C8B-B14F-4D97-AF65-F5344CB8AC3E}">
        <p14:creationId xmlns:p14="http://schemas.microsoft.com/office/powerpoint/2010/main" val="726910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C28D78D-5811-4CB5-8BDD-F2439BDD4DE8}" type="slidenum">
              <a:rPr lang="en-US"/>
              <a:pPr>
                <a:defRPr/>
              </a:pPr>
              <a:t>‹#›</a:t>
            </a:fld>
            <a:endParaRPr lang="en-US" dirty="0"/>
          </a:p>
        </p:txBody>
      </p:sp>
    </p:spTree>
    <p:extLst>
      <p:ext uri="{BB962C8B-B14F-4D97-AF65-F5344CB8AC3E}">
        <p14:creationId xmlns:p14="http://schemas.microsoft.com/office/powerpoint/2010/main" val="1862455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921389A-6B61-4528-9492-7C3474C9B7BF}" type="slidenum">
              <a:rPr lang="en-US"/>
              <a:pPr>
                <a:defRPr/>
              </a:pPr>
              <a:t>‹#›</a:t>
            </a:fld>
            <a:endParaRPr lang="en-US" dirty="0"/>
          </a:p>
        </p:txBody>
      </p:sp>
    </p:spTree>
    <p:extLst>
      <p:ext uri="{BB962C8B-B14F-4D97-AF65-F5344CB8AC3E}">
        <p14:creationId xmlns:p14="http://schemas.microsoft.com/office/powerpoint/2010/main" val="387290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E0E377-8B47-4596-B7C7-606DEAE7CC56}" type="slidenum">
              <a:rPr lang="en-US"/>
              <a:pPr>
                <a:defRPr/>
              </a:pPr>
              <a:t>‹#›</a:t>
            </a:fld>
            <a:endParaRPr lang="en-US" dirty="0"/>
          </a:p>
        </p:txBody>
      </p:sp>
    </p:spTree>
    <p:extLst>
      <p:ext uri="{BB962C8B-B14F-4D97-AF65-F5344CB8AC3E}">
        <p14:creationId xmlns:p14="http://schemas.microsoft.com/office/powerpoint/2010/main" val="656939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0"/>
            <a:ext cx="2057400" cy="6083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4213" y="0"/>
            <a:ext cx="6019800" cy="6083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74117BB-F3DD-4D99-BBA6-81549B76A8EE}" type="slidenum">
              <a:rPr lang="en-US"/>
              <a:pPr>
                <a:defRPr/>
              </a:pPr>
              <a:t>‹#›</a:t>
            </a:fld>
            <a:endParaRPr lang="en-US" dirty="0"/>
          </a:p>
        </p:txBody>
      </p:sp>
    </p:spTree>
    <p:extLst>
      <p:ext uri="{BB962C8B-B14F-4D97-AF65-F5344CB8AC3E}">
        <p14:creationId xmlns:p14="http://schemas.microsoft.com/office/powerpoint/2010/main" val="263847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4.jpeg"/><Relationship Id="rId2" Type="http://schemas.openxmlformats.org/officeDocument/2006/relationships/slideLayout" Target="../slideLayouts/slideLayout2.xml"/><Relationship Id="rId16" Type="http://schemas.openxmlformats.org/officeDocument/2006/relationships/image" Target="cid:image005.jpg@01CE0091.00F75470"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251521" y="0"/>
            <a:ext cx="626516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251520" y="1501774"/>
            <a:ext cx="8662293"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86020" name="Rectangle 4"/>
          <p:cNvSpPr>
            <a:spLocks noGrp="1" noChangeArrowheads="1"/>
          </p:cNvSpPr>
          <p:nvPr>
            <p:ph type="dt" sz="half" idx="2"/>
          </p:nvPr>
        </p:nvSpPr>
        <p:spPr bwMode="auto">
          <a:xfrm>
            <a:off x="1116013" y="623728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Arial" charset="0"/>
                <a:cs typeface="+mn-cs"/>
              </a:defRPr>
            </a:lvl1pPr>
          </a:lstStyle>
          <a:p>
            <a:pPr>
              <a:defRPr/>
            </a:pPr>
            <a:endParaRPr lang="en-US" dirty="0"/>
          </a:p>
        </p:txBody>
      </p:sp>
      <p:sp>
        <p:nvSpPr>
          <p:cNvPr id="86021" name="Rectangle 5"/>
          <p:cNvSpPr>
            <a:spLocks noGrp="1" noChangeArrowheads="1"/>
          </p:cNvSpPr>
          <p:nvPr>
            <p:ph type="ftr" sz="quarter" idx="3"/>
          </p:nvPr>
        </p:nvSpPr>
        <p:spPr bwMode="auto">
          <a:xfrm>
            <a:off x="3563938" y="6237288"/>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Arial" charset="0"/>
                <a:cs typeface="+mn-cs"/>
              </a:defRPr>
            </a:lvl1pPr>
          </a:lstStyle>
          <a:p>
            <a:pPr>
              <a:defRPr/>
            </a:pPr>
            <a:endParaRPr lang="en-US"/>
          </a:p>
        </p:txBody>
      </p:sp>
      <p:sp>
        <p:nvSpPr>
          <p:cNvPr id="860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Arial" charset="0"/>
                <a:cs typeface="+mn-cs"/>
              </a:defRPr>
            </a:lvl1pPr>
          </a:lstStyle>
          <a:p>
            <a:pPr>
              <a:defRPr/>
            </a:pPr>
            <a:fld id="{24F985D6-47C5-431A-92D3-A704D0AB7601}" type="slidenum">
              <a:rPr lang="en-US"/>
              <a:pPr>
                <a:defRPr/>
              </a:pPr>
              <a:t>‹#›</a:t>
            </a:fld>
            <a:endParaRPr lang="en-US" dirty="0"/>
          </a:p>
        </p:txBody>
      </p:sp>
      <p:sp>
        <p:nvSpPr>
          <p:cNvPr id="1033" name="Line 16"/>
          <p:cNvSpPr>
            <a:spLocks noChangeShapeType="1"/>
          </p:cNvSpPr>
          <p:nvPr/>
        </p:nvSpPr>
        <p:spPr bwMode="auto">
          <a:xfrm>
            <a:off x="251520" y="1196975"/>
            <a:ext cx="8892480" cy="0"/>
          </a:xfrm>
          <a:prstGeom prst="line">
            <a:avLst/>
          </a:prstGeom>
          <a:noFill/>
          <a:ln w="76200">
            <a:solidFill>
              <a:srgbClr val="FF9933"/>
            </a:solidFill>
            <a:round/>
            <a:headEnd/>
            <a:tailEnd/>
          </a:ln>
          <a:extLst>
            <a:ext uri="{909E8E84-426E-40DD-AFC4-6F175D3DCCD1}">
              <a14:hiddenFill xmlns:a14="http://schemas.microsoft.com/office/drawing/2010/main">
                <a:noFill/>
              </a14:hiddenFill>
            </a:ext>
          </a:extLst>
        </p:spPr>
        <p:txBody>
          <a:bodyPr wrap="none"/>
          <a:lstStyle/>
          <a:p>
            <a:endParaRPr lang="en-ZA"/>
          </a:p>
        </p:txBody>
      </p:sp>
      <p:pic>
        <p:nvPicPr>
          <p:cNvPr id="11" name="Picture 9"/>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632450" y="6254358"/>
            <a:ext cx="34956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H:\TIH Share Drive\ZZZ PICTURES\SABC\Distance.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249689" y="27320"/>
            <a:ext cx="1864535" cy="109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Description: Description: Description: Description: C:\Users\sharonm\AppData\Local\Microsoft\Windows\Temporary Internet Files\Content.Outlook\7YIQ5J6J\GGDA logo.jpg"/>
          <p:cNvPicPr/>
          <p:nvPr userDrawn="1"/>
        </p:nvPicPr>
        <p:blipFill>
          <a:blip r:embed="rId15" r:link="rId16" cstate="print"/>
          <a:srcRect/>
          <a:stretch>
            <a:fillRect/>
          </a:stretch>
        </p:blipFill>
        <p:spPr bwMode="auto">
          <a:xfrm>
            <a:off x="971600" y="5877272"/>
            <a:ext cx="1175568" cy="773236"/>
          </a:xfrm>
          <a:prstGeom prst="rect">
            <a:avLst/>
          </a:prstGeom>
          <a:noFill/>
          <a:ln w="9525">
            <a:noFill/>
            <a:miter lim="800000"/>
            <a:headEnd/>
            <a:tailEnd/>
          </a:ln>
        </p:spPr>
      </p:pic>
      <p:pic>
        <p:nvPicPr>
          <p:cNvPr id="16" name="Picture 15" descr="I:\MARKETING\Logo's\GPG\Gauteng Logo white.jpg"/>
          <p:cNvPicPr/>
          <p:nvPr userDrawn="1"/>
        </p:nvPicPr>
        <p:blipFill>
          <a:blip r:embed="rId17" cstate="print"/>
          <a:srcRect/>
          <a:stretch>
            <a:fillRect/>
          </a:stretch>
        </p:blipFill>
        <p:spPr bwMode="auto">
          <a:xfrm>
            <a:off x="251520" y="5877272"/>
            <a:ext cx="647700" cy="8096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iming>
    <p:tnLst>
      <p:par>
        <p:cTn id="1" dur="indefinite" restart="never" nodeType="tmRoot"/>
      </p:par>
    </p:tnLst>
  </p:timing>
  <p:txStyles>
    <p:title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p:titleStyle>
    <p:bodyStyle>
      <a:lvl1pPr marL="457200" indent="-457200" algn="l" rtl="0" eaLnBrk="0" fontAlgn="base" hangingPunct="0">
        <a:spcBef>
          <a:spcPct val="20000"/>
        </a:spcBef>
        <a:spcAft>
          <a:spcPct val="0"/>
        </a:spcAft>
        <a:buClr>
          <a:srgbClr val="FF9966"/>
        </a:buClr>
        <a:buFont typeface="Wingdings" pitchFamily="2" charset="2"/>
        <a:buChar char="q"/>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8.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hyperlink" Target="http://www.theinnovationhub.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3"/>
          <p:cNvSpPr>
            <a:spLocks noChangeArrowheads="1"/>
          </p:cNvSpPr>
          <p:nvPr/>
        </p:nvSpPr>
        <p:spPr bwMode="auto">
          <a:xfrm>
            <a:off x="827088" y="0"/>
            <a:ext cx="8316912" cy="2708275"/>
          </a:xfrm>
          <a:prstGeom prst="rect">
            <a:avLst/>
          </a:prstGeom>
          <a:solidFill>
            <a:schemeClr val="bg1"/>
          </a:solidFill>
          <a:ln w="9525" algn="ctr">
            <a:solidFill>
              <a:schemeClr val="bg1"/>
            </a:solidFill>
            <a:miter lim="800000"/>
            <a:headEnd/>
            <a:tailEnd/>
          </a:ln>
        </p:spPr>
        <p:txBody>
          <a:bodyPr wrap="none" anchor="ctr"/>
          <a:lstStyle/>
          <a:p>
            <a:endParaRPr lang="en-US" dirty="0"/>
          </a:p>
        </p:txBody>
      </p:sp>
      <p:sp>
        <p:nvSpPr>
          <p:cNvPr id="2052" name="Rectangle 3"/>
          <p:cNvSpPr>
            <a:spLocks noGrp="1" noChangeArrowheads="1"/>
          </p:cNvSpPr>
          <p:nvPr>
            <p:ph type="subTitle" idx="1"/>
          </p:nvPr>
        </p:nvSpPr>
        <p:spPr>
          <a:xfrm>
            <a:off x="827584" y="3933056"/>
            <a:ext cx="8066087" cy="1152129"/>
          </a:xfrm>
        </p:spPr>
        <p:txBody>
          <a:bodyPr/>
          <a:lstStyle/>
          <a:p>
            <a:endParaRPr lang="en-ZA" sz="2000" b="1" dirty="0" smtClean="0"/>
          </a:p>
          <a:p>
            <a:pPr eaLnBrk="1" hangingPunct="1"/>
            <a:endParaRPr lang="en-ZA" sz="2000" dirty="0" smtClean="0">
              <a:latin typeface="Arial Rounded MT Bold" pitchFamily="34" charset="0"/>
            </a:endParaRPr>
          </a:p>
          <a:p>
            <a:pPr eaLnBrk="1" hangingPunct="1"/>
            <a:r>
              <a:rPr lang="en-US" sz="2000" b="1" dirty="0" smtClean="0"/>
              <a:t>Global Forum – Innovation for Green Growth</a:t>
            </a:r>
          </a:p>
          <a:p>
            <a:pPr eaLnBrk="1" hangingPunct="1"/>
            <a:r>
              <a:rPr lang="en-US" sz="2000" dirty="0" smtClean="0"/>
              <a:t>East London, South Africa</a:t>
            </a:r>
            <a:endParaRPr lang="en-ZA" sz="2000" dirty="0" smtClean="0"/>
          </a:p>
          <a:p>
            <a:pPr eaLnBrk="1" hangingPunct="1"/>
            <a:r>
              <a:rPr lang="en-US" sz="2000" dirty="0" smtClean="0">
                <a:latin typeface="Arial Rounded MT Bold" pitchFamily="34" charset="0"/>
              </a:rPr>
              <a:t>30</a:t>
            </a:r>
            <a:r>
              <a:rPr lang="en-US" sz="2000" baseline="30000" dirty="0" smtClean="0">
                <a:latin typeface="Arial Rounded MT Bold" pitchFamily="34" charset="0"/>
              </a:rPr>
              <a:t>th</a:t>
            </a:r>
            <a:r>
              <a:rPr lang="en-US" sz="2000" dirty="0" smtClean="0">
                <a:latin typeface="Arial Rounded MT Bold" pitchFamily="34" charset="0"/>
              </a:rPr>
              <a:t> May 2013</a:t>
            </a:r>
            <a:endParaRPr lang="en-US" sz="2000" dirty="0">
              <a:latin typeface="Arial Rounded MT Bold" pitchFamily="34" charset="0"/>
            </a:endParaRPr>
          </a:p>
        </p:txBody>
      </p:sp>
      <p:sp>
        <p:nvSpPr>
          <p:cNvPr id="2056" name="Rectangle 2"/>
          <p:cNvSpPr>
            <a:spLocks noGrp="1" noChangeArrowheads="1"/>
          </p:cNvSpPr>
          <p:nvPr>
            <p:ph type="ctrTitle"/>
          </p:nvPr>
        </p:nvSpPr>
        <p:spPr>
          <a:xfrm>
            <a:off x="35496" y="2996952"/>
            <a:ext cx="8892480" cy="1081087"/>
          </a:xfrm>
        </p:spPr>
        <p:txBody>
          <a:bodyPr/>
          <a:lstStyle/>
          <a:p>
            <a:pPr algn="ctr" eaLnBrk="1" hangingPunct="1"/>
            <a:r>
              <a:rPr lang="en-US" sz="3200" dirty="0" smtClean="0">
                <a:latin typeface="Arial Rounded MT Bold" pitchFamily="34" charset="0"/>
              </a:rPr>
              <a:t/>
            </a:r>
            <a:br>
              <a:rPr lang="en-US" sz="3200" dirty="0" smtClean="0">
                <a:latin typeface="Arial Rounded MT Bold" pitchFamily="34" charset="0"/>
              </a:rPr>
            </a:br>
            <a:r>
              <a:rPr lang="en-US" sz="3200" dirty="0" smtClean="0">
                <a:latin typeface="Arial Rounded MT Bold" pitchFamily="34" charset="0"/>
              </a:rPr>
              <a:t/>
            </a:r>
            <a:br>
              <a:rPr lang="en-US" sz="3200" dirty="0" smtClean="0">
                <a:latin typeface="Arial Rounded MT Bold" pitchFamily="34" charset="0"/>
              </a:rPr>
            </a:br>
            <a:r>
              <a:rPr lang="en-US" sz="3200" i="1" dirty="0" smtClean="0">
                <a:latin typeface="Arial Rounded MT Bold" pitchFamily="34" charset="0"/>
              </a:rPr>
              <a:t>Inclusive Green Growth through Innovation</a:t>
            </a:r>
            <a:br>
              <a:rPr lang="en-US" sz="3200" i="1" dirty="0" smtClean="0">
                <a:latin typeface="Arial Rounded MT Bold" pitchFamily="34" charset="0"/>
              </a:rPr>
            </a:br>
            <a:r>
              <a:rPr lang="en-US" sz="3200" i="1" dirty="0" smtClean="0">
                <a:latin typeface="Arial Rounded MT Bold" pitchFamily="34" charset="0"/>
              </a:rPr>
              <a:t/>
            </a:r>
            <a:br>
              <a:rPr lang="en-US" sz="3200" i="1" dirty="0" smtClean="0">
                <a:latin typeface="Arial Rounded MT Bold" pitchFamily="34" charset="0"/>
              </a:rPr>
            </a:br>
            <a:r>
              <a:rPr lang="en-US" sz="2400" dirty="0" smtClean="0">
                <a:latin typeface="+mn-lt"/>
              </a:rPr>
              <a:t>Dr Charity Mbileni</a:t>
            </a:r>
            <a:r>
              <a:rPr lang="en-US" sz="2400" dirty="0">
                <a:latin typeface="+mn-lt"/>
              </a:rPr>
              <a:t/>
            </a:r>
            <a:br>
              <a:rPr lang="en-US" sz="2400" dirty="0">
                <a:latin typeface="+mn-lt"/>
              </a:rPr>
            </a:br>
            <a:r>
              <a:rPr lang="en-US" sz="2400" dirty="0" smtClean="0">
                <a:latin typeface="+mn-lt"/>
              </a:rPr>
              <a:t>Senior Manager: Green Economy and CIC</a:t>
            </a:r>
            <a:br>
              <a:rPr lang="en-US" sz="2400" dirty="0" smtClean="0">
                <a:latin typeface="+mn-lt"/>
              </a:rPr>
            </a:br>
            <a:r>
              <a:rPr lang="en-US" sz="2400" dirty="0" smtClean="0">
                <a:latin typeface="+mn-lt"/>
              </a:rPr>
              <a:t/>
            </a:r>
            <a:br>
              <a:rPr lang="en-US" sz="2400" dirty="0" smtClean="0">
                <a:latin typeface="+mn-lt"/>
              </a:rPr>
            </a:br>
            <a:endParaRPr lang="en-US" sz="2400" dirty="0" smtClean="0">
              <a:latin typeface="+mn-lt"/>
            </a:endParaRPr>
          </a:p>
        </p:txBody>
      </p:sp>
      <p:pic>
        <p:nvPicPr>
          <p:cNvPr id="2057" name="Picture 2" descr="H:\TIH Share Drive\ZZZ PICTURES\SABC\Distanc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91440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6"/>
          <p:cNvSpPr>
            <a:spLocks noGrp="1" noChangeArrowheads="1"/>
          </p:cNvSpPr>
          <p:nvPr>
            <p:ph type="sldNum" sz="quarter" idx="12"/>
          </p:nvPr>
        </p:nvSpPr>
        <p:spPr>
          <a:xfrm>
            <a:off x="6553200" y="6245225"/>
            <a:ext cx="2133600" cy="476250"/>
          </a:xfrm>
          <a:ln/>
        </p:spPr>
        <p:txBody>
          <a:bodyPr/>
          <a:lstStyle>
            <a:lvl1pPr>
              <a:defRPr/>
            </a:lvl1pPr>
          </a:lstStyle>
          <a:p>
            <a:pPr>
              <a:defRPr/>
            </a:pPr>
            <a:fld id="{DBBF4F9E-57BD-48DE-9586-3301ED880283}" type="slidenum">
              <a:rPr lang="en-US"/>
              <a:pPr>
                <a:defRPr/>
              </a:pPr>
              <a:t>1</a:t>
            </a:fld>
            <a:endParaRPr lang="en-US" dirty="0"/>
          </a:p>
        </p:txBody>
      </p:sp>
      <p:pic>
        <p:nvPicPr>
          <p:cNvPr id="1026" name="Picture 2"/>
          <p:cNvPicPr>
            <a:picLocks noChangeAspect="1" noChangeArrowheads="1"/>
          </p:cNvPicPr>
          <p:nvPr/>
        </p:nvPicPr>
        <p:blipFill>
          <a:blip r:embed="rId4" cstate="print"/>
          <a:srcRect/>
          <a:stretch>
            <a:fillRect/>
          </a:stretch>
        </p:blipFill>
        <p:spPr bwMode="auto">
          <a:xfrm>
            <a:off x="4644008" y="6237312"/>
            <a:ext cx="969962" cy="460375"/>
          </a:xfrm>
          <a:prstGeom prst="rect">
            <a:avLst/>
          </a:prstGeom>
          <a:noFill/>
          <a:ln w="9525">
            <a:noFill/>
            <a:miter lim="800000"/>
            <a:headEnd/>
            <a:tailEnd/>
          </a:ln>
          <a:effectLst/>
        </p:spPr>
      </p:pic>
    </p:spTree>
    <p:extLst>
      <p:ext uri="{BB962C8B-B14F-4D97-AF65-F5344CB8AC3E}">
        <p14:creationId xmlns:p14="http://schemas.microsoft.com/office/powerpoint/2010/main" val="1709278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a:t>
            </a:r>
            <a:endParaRPr lang="en-ZA" dirty="0"/>
          </a:p>
        </p:txBody>
      </p:sp>
      <p:sp>
        <p:nvSpPr>
          <p:cNvPr id="3" name="Content Placeholder 2"/>
          <p:cNvSpPr>
            <a:spLocks noGrp="1"/>
          </p:cNvSpPr>
          <p:nvPr>
            <p:ph idx="1"/>
          </p:nvPr>
        </p:nvSpPr>
        <p:spPr/>
        <p:txBody>
          <a:bodyPr/>
          <a:lstStyle/>
          <a:p>
            <a:r>
              <a:rPr lang="en-ZA" sz="2400" dirty="0" smtClean="0"/>
              <a:t>Positioning Gauteng within South Africa</a:t>
            </a:r>
          </a:p>
          <a:p>
            <a:endParaRPr lang="en-ZA" sz="1000" dirty="0" smtClean="0"/>
          </a:p>
          <a:p>
            <a:r>
              <a:rPr lang="en-ZA" sz="2400" dirty="0" smtClean="0"/>
              <a:t>Climate Innovation Centre</a:t>
            </a:r>
          </a:p>
          <a:p>
            <a:endParaRPr lang="en-ZA" sz="1000" dirty="0" smtClean="0"/>
          </a:p>
          <a:p>
            <a:r>
              <a:rPr lang="en-ZA" sz="2400" dirty="0" smtClean="0"/>
              <a:t>CTP/TIH Community Outreach Workshop</a:t>
            </a:r>
          </a:p>
          <a:p>
            <a:endParaRPr lang="en-ZA" sz="1000" dirty="0" smtClean="0"/>
          </a:p>
          <a:p>
            <a:r>
              <a:rPr lang="en-ZA" sz="2400" dirty="0" smtClean="0"/>
              <a:t>Findings and Recommendations</a:t>
            </a:r>
          </a:p>
          <a:p>
            <a:endParaRPr lang="en-ZA" sz="1000" dirty="0" smtClean="0"/>
          </a:p>
          <a:p>
            <a:r>
              <a:rPr lang="en-ZA" sz="2400" dirty="0" smtClean="0"/>
              <a:t>Case </a:t>
            </a:r>
            <a:r>
              <a:rPr lang="en-ZA" sz="2400" dirty="0"/>
              <a:t>Study: </a:t>
            </a:r>
            <a:r>
              <a:rPr lang="en-ZA" sz="2400" dirty="0" err="1"/>
              <a:t>Ecovest</a:t>
            </a:r>
            <a:r>
              <a:rPr lang="en-ZA" sz="2400" dirty="0"/>
              <a:t> Holdings (Pty) </a:t>
            </a:r>
            <a:r>
              <a:rPr lang="en-ZA" sz="2400" dirty="0" smtClean="0"/>
              <a:t>Ltd</a:t>
            </a:r>
          </a:p>
          <a:p>
            <a:endParaRPr lang="en-ZA" sz="1000" dirty="0" smtClean="0"/>
          </a:p>
          <a:p>
            <a:r>
              <a:rPr lang="en-ZA" sz="2400" dirty="0" smtClean="0"/>
              <a:t>Concluding Remarks</a:t>
            </a:r>
            <a:endParaRPr lang="en-ZA" sz="2400" dirty="0"/>
          </a:p>
          <a:p>
            <a:endParaRPr lang="en-ZA" sz="2400" dirty="0" smtClean="0"/>
          </a:p>
          <a:p>
            <a:endParaRPr lang="en-ZA" dirty="0"/>
          </a:p>
        </p:txBody>
      </p:sp>
      <p:pic>
        <p:nvPicPr>
          <p:cNvPr id="5" name="Picture 2"/>
          <p:cNvPicPr>
            <a:picLocks noChangeAspect="1" noChangeArrowheads="1"/>
          </p:cNvPicPr>
          <p:nvPr/>
        </p:nvPicPr>
        <p:blipFill>
          <a:blip r:embed="rId2" cstate="print"/>
          <a:srcRect/>
          <a:stretch>
            <a:fillRect/>
          </a:stretch>
        </p:blipFill>
        <p:spPr bwMode="auto">
          <a:xfrm>
            <a:off x="4644008" y="6237312"/>
            <a:ext cx="969962" cy="460375"/>
          </a:xfrm>
          <a:prstGeom prst="rect">
            <a:avLst/>
          </a:prstGeom>
          <a:noFill/>
          <a:ln w="9525">
            <a:noFill/>
            <a:miter lim="800000"/>
            <a:headEnd/>
            <a:tailEnd/>
          </a:ln>
          <a:effectLst/>
        </p:spPr>
      </p:pic>
    </p:spTree>
    <p:extLst>
      <p:ext uri="{BB962C8B-B14F-4D97-AF65-F5344CB8AC3E}">
        <p14:creationId xmlns:p14="http://schemas.microsoft.com/office/powerpoint/2010/main" val="566183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667666"/>
            <a:ext cx="7416824" cy="4353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628800"/>
            <a:ext cx="927219" cy="1015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899592" y="1340768"/>
            <a:ext cx="3168352" cy="307777"/>
          </a:xfrm>
          <a:prstGeom prst="rect">
            <a:avLst/>
          </a:prstGeom>
          <a:solidFill>
            <a:srgbClr val="FF9933"/>
          </a:solidFill>
          <a:ln w="3175">
            <a:noFill/>
          </a:ln>
        </p:spPr>
        <p:style>
          <a:lnRef idx="2">
            <a:schemeClr val="dk1"/>
          </a:lnRef>
          <a:fillRef idx="1">
            <a:schemeClr val="lt1"/>
          </a:fillRef>
          <a:effectRef idx="0">
            <a:schemeClr val="dk1"/>
          </a:effectRef>
          <a:fontRef idx="minor">
            <a:schemeClr val="dk1"/>
          </a:fontRef>
        </p:style>
        <p:txBody>
          <a:bodyPr wrap="square">
            <a:spAutoFit/>
          </a:bodyPr>
          <a:lstStyle/>
          <a:p>
            <a:r>
              <a:rPr lang="en-US" sz="1400" b="0" kern="0" dirty="0" smtClean="0">
                <a:solidFill>
                  <a:schemeClr val="bg1"/>
                </a:solidFill>
                <a:effectLst>
                  <a:outerShdw blurRad="38100" dist="38100" dir="2700000" algn="tl">
                    <a:srgbClr val="000000">
                      <a:alpha val="43137"/>
                    </a:srgbClr>
                  </a:outerShdw>
                </a:effectLst>
                <a:latin typeface="Arial"/>
                <a:ea typeface="+mj-ea"/>
                <a:cs typeface="+mj-cs"/>
              </a:rPr>
              <a:t>Gauteng Province Key Indicators</a:t>
            </a:r>
            <a:endParaRPr lang="en-ZA" sz="1400" dirty="0">
              <a:solidFill>
                <a:schemeClr val="bg1"/>
              </a:solidFill>
              <a:effectLst>
                <a:outerShdw blurRad="38100" dist="38100" dir="2700000" algn="tl">
                  <a:srgbClr val="000000">
                    <a:alpha val="43137"/>
                  </a:srgbClr>
                </a:outerShdw>
              </a:effectLst>
            </a:endParaRPr>
          </a:p>
        </p:txBody>
      </p:sp>
      <p:sp>
        <p:nvSpPr>
          <p:cNvPr id="10" name="Title 1"/>
          <p:cNvSpPr txBox="1">
            <a:spLocks/>
          </p:cNvSpPr>
          <p:nvPr/>
        </p:nvSpPr>
        <p:spPr bwMode="auto">
          <a:xfrm>
            <a:off x="251520" y="0"/>
            <a:ext cx="74888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a:lstStyle>
          <a:p>
            <a:r>
              <a:rPr lang="en-US" sz="3200" dirty="0" smtClean="0"/>
              <a:t>Inclusive Green Growth</a:t>
            </a:r>
            <a:r>
              <a:rPr lang="en-US" dirty="0" smtClean="0"/>
              <a:t/>
            </a:r>
            <a:br>
              <a:rPr lang="en-US" dirty="0" smtClean="0"/>
            </a:br>
            <a:r>
              <a:rPr lang="en-ZA" sz="2400" dirty="0" smtClean="0">
                <a:solidFill>
                  <a:schemeClr val="tx1"/>
                </a:solidFill>
              </a:rPr>
              <a:t>Positioning Gauteng within South Africa</a:t>
            </a:r>
            <a:endParaRPr lang="en-US" sz="2400" dirty="0">
              <a:solidFill>
                <a:schemeClr val="tx1"/>
              </a:solidFill>
            </a:endParaRPr>
          </a:p>
        </p:txBody>
      </p:sp>
      <p:pic>
        <p:nvPicPr>
          <p:cNvPr id="9" name="Picture 2"/>
          <p:cNvPicPr>
            <a:picLocks noChangeAspect="1" noChangeArrowheads="1"/>
          </p:cNvPicPr>
          <p:nvPr/>
        </p:nvPicPr>
        <p:blipFill>
          <a:blip r:embed="rId4" cstate="print"/>
          <a:srcRect/>
          <a:stretch>
            <a:fillRect/>
          </a:stretch>
        </p:blipFill>
        <p:spPr bwMode="auto">
          <a:xfrm>
            <a:off x="4644008" y="6237312"/>
            <a:ext cx="969962" cy="460375"/>
          </a:xfrm>
          <a:prstGeom prst="rect">
            <a:avLst/>
          </a:prstGeom>
          <a:noFill/>
          <a:ln w="9525">
            <a:noFill/>
            <a:miter lim="800000"/>
            <a:headEnd/>
            <a:tailEnd/>
          </a:ln>
          <a:effectLst/>
        </p:spPr>
      </p:pic>
    </p:spTree>
    <p:extLst>
      <p:ext uri="{BB962C8B-B14F-4D97-AF65-F5344CB8AC3E}">
        <p14:creationId xmlns:p14="http://schemas.microsoft.com/office/powerpoint/2010/main" val="1886520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251520" y="1223600"/>
            <a:ext cx="8784976" cy="608161"/>
          </a:xfrm>
          <a:prstGeom prst="rect">
            <a:avLst/>
          </a:prstGeom>
          <a:solidFill>
            <a:schemeClr val="bg1">
              <a:lumMod val="65000"/>
            </a:schemeClr>
          </a:solidFill>
          <a:ln w="9525">
            <a:solidFill>
              <a:srgbClr val="000000"/>
            </a:solidFill>
            <a:miter lim="800000"/>
            <a:headEnd/>
            <a:tailEnd/>
          </a:ln>
          <a:extLst/>
        </p:spPr>
        <p:txBody>
          <a:bodyPr/>
          <a:lstStyle>
            <a:lvl1pPr marL="342900" indent="-342900" eaLnBrk="0" hangingPunct="0">
              <a:defRPr sz="2400" b="1">
                <a:solidFill>
                  <a:schemeClr val="tx1"/>
                </a:solidFill>
                <a:latin typeface="Arial" pitchFamily="34" charset="0"/>
                <a:cs typeface="Arial" pitchFamily="34" charset="0"/>
              </a:defRPr>
            </a:lvl1pPr>
            <a:lvl2pPr marL="742950" indent="-285750" eaLnBrk="0" hangingPunct="0">
              <a:defRPr sz="2400" b="1">
                <a:solidFill>
                  <a:schemeClr val="tx1"/>
                </a:solidFill>
                <a:latin typeface="Arial" pitchFamily="34" charset="0"/>
                <a:cs typeface="Arial" pitchFamily="34" charset="0"/>
              </a:defRPr>
            </a:lvl2pPr>
            <a:lvl3pPr marL="1143000" indent="-228600" eaLnBrk="0" hangingPunct="0">
              <a:defRPr sz="2400" b="1">
                <a:solidFill>
                  <a:schemeClr val="tx1"/>
                </a:solidFill>
                <a:latin typeface="Arial" pitchFamily="34" charset="0"/>
                <a:cs typeface="Arial" pitchFamily="34" charset="0"/>
              </a:defRPr>
            </a:lvl3pPr>
            <a:lvl4pPr marL="1600200" indent="-228600" eaLnBrk="0" hangingPunct="0">
              <a:defRPr sz="2400" b="1">
                <a:solidFill>
                  <a:schemeClr val="tx1"/>
                </a:solidFill>
                <a:latin typeface="Arial" pitchFamily="34" charset="0"/>
                <a:cs typeface="Arial" pitchFamily="34" charset="0"/>
              </a:defRPr>
            </a:lvl4pPr>
            <a:lvl5pPr marL="2057400" indent="-228600" eaLnBrk="0" hangingPunct="0">
              <a:defRPr sz="24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b="1">
                <a:solidFill>
                  <a:schemeClr val="tx1"/>
                </a:solidFill>
                <a:latin typeface="Arial" pitchFamily="34" charset="0"/>
                <a:cs typeface="Arial" pitchFamily="34" charset="0"/>
              </a:defRPr>
            </a:lvl9pPr>
          </a:lstStyle>
          <a:p>
            <a:pPr algn="ctr">
              <a:spcBef>
                <a:spcPts val="0"/>
              </a:spcBef>
              <a:defRPr/>
            </a:pPr>
            <a:r>
              <a:rPr lang="en-ZA" sz="2000" b="0" dirty="0">
                <a:solidFill>
                  <a:srgbClr val="000000"/>
                </a:solidFill>
              </a:rPr>
              <a:t>	</a:t>
            </a:r>
            <a:r>
              <a:rPr lang="en-ZA" sz="2000" b="0" dirty="0" smtClean="0">
                <a:solidFill>
                  <a:srgbClr val="FFFFFF"/>
                </a:solidFill>
              </a:rPr>
              <a:t>Striving</a:t>
            </a:r>
            <a:r>
              <a:rPr lang="en-ZA" sz="2000" b="0" dirty="0" smtClean="0">
                <a:solidFill>
                  <a:srgbClr val="000000"/>
                </a:solidFill>
              </a:rPr>
              <a:t> </a:t>
            </a:r>
            <a:r>
              <a:rPr lang="en-ZA" sz="2000" b="0" dirty="0">
                <a:solidFill>
                  <a:srgbClr val="FFFFFF"/>
                </a:solidFill>
              </a:rPr>
              <a:t>t</a:t>
            </a:r>
            <a:r>
              <a:rPr lang="en-ZA" sz="2000" b="0" dirty="0" smtClean="0">
                <a:solidFill>
                  <a:srgbClr val="FFFFFF"/>
                </a:solidFill>
              </a:rPr>
              <a:t>o </a:t>
            </a:r>
            <a:r>
              <a:rPr lang="en-ZA" sz="2000" b="0" dirty="0">
                <a:solidFill>
                  <a:srgbClr val="FFFFFF"/>
                </a:solidFill>
              </a:rPr>
              <a:t>be </a:t>
            </a:r>
            <a:r>
              <a:rPr lang="en-ZA" sz="2000" b="0" u="sng" dirty="0">
                <a:solidFill>
                  <a:srgbClr val="FFFFFF"/>
                </a:solidFill>
              </a:rPr>
              <a:t>the focal agency </a:t>
            </a:r>
            <a:r>
              <a:rPr lang="en-ZA" sz="2000" b="0" dirty="0">
                <a:solidFill>
                  <a:srgbClr val="FFFFFF"/>
                </a:solidFill>
              </a:rPr>
              <a:t>responsible for </a:t>
            </a:r>
            <a:r>
              <a:rPr lang="en-ZA" sz="2000" b="0" u="sng" dirty="0" smtClean="0">
                <a:solidFill>
                  <a:srgbClr val="FFFFFF"/>
                </a:solidFill>
              </a:rPr>
              <a:t>catalysing </a:t>
            </a:r>
            <a:r>
              <a:rPr lang="en-ZA" sz="2000" b="0" u="sng" dirty="0">
                <a:solidFill>
                  <a:srgbClr val="FFFFFF"/>
                </a:solidFill>
              </a:rPr>
              <a:t>innovative solutions</a:t>
            </a:r>
            <a:r>
              <a:rPr lang="en-ZA" sz="2000" b="0" dirty="0">
                <a:solidFill>
                  <a:srgbClr val="FFFFFF"/>
                </a:solidFill>
              </a:rPr>
              <a:t> to the social and economic challenges of Gauteng</a:t>
            </a:r>
          </a:p>
          <a:p>
            <a:pPr algn="ctr">
              <a:spcBef>
                <a:spcPct val="20000"/>
              </a:spcBef>
              <a:defRPr/>
            </a:pPr>
            <a:endParaRPr lang="en-ZA" sz="2000" b="0" dirty="0">
              <a:solidFill>
                <a:srgbClr val="FFFFFF"/>
              </a:solidFill>
            </a:endParaRPr>
          </a:p>
          <a:p>
            <a:pPr lvl="1">
              <a:spcBef>
                <a:spcPct val="20000"/>
              </a:spcBef>
              <a:defRPr/>
            </a:pPr>
            <a:endParaRPr lang="en-ZA" sz="2000" b="0" dirty="0">
              <a:solidFill>
                <a:srgbClr val="000000"/>
              </a:solidFill>
            </a:endParaRPr>
          </a:p>
        </p:txBody>
      </p:sp>
      <p:sp>
        <p:nvSpPr>
          <p:cNvPr id="11" name="Content Placeholder 4"/>
          <p:cNvSpPr>
            <a:spLocks noGrp="1"/>
          </p:cNvSpPr>
          <p:nvPr>
            <p:ph idx="1"/>
          </p:nvPr>
        </p:nvSpPr>
        <p:spPr>
          <a:xfrm>
            <a:off x="251520" y="1857887"/>
            <a:ext cx="5472608" cy="4019385"/>
          </a:xfrm>
          <a:ln>
            <a:solidFill>
              <a:schemeClr val="tx1"/>
            </a:solidFill>
          </a:ln>
        </p:spPr>
        <p:txBody>
          <a:bodyPr>
            <a:noAutofit/>
          </a:bodyPr>
          <a:lstStyle/>
          <a:p>
            <a:pPr marL="355600" indent="-355600">
              <a:buClr>
                <a:srgbClr val="FF9933"/>
              </a:buClr>
              <a:buFont typeface="Wingdings" pitchFamily="2" charset="2"/>
              <a:buChar char="q"/>
            </a:pPr>
            <a:r>
              <a:rPr lang="en-ZA" sz="1800" b="1" dirty="0" smtClean="0"/>
              <a:t>GP Dept. Economic Development &amp; Gauteng Growth &amp; Development Agency subsidiary</a:t>
            </a:r>
          </a:p>
          <a:p>
            <a:pPr marL="641350" lvl="1" indent="-355600">
              <a:buFont typeface="Wingdings" pitchFamily="2" charset="2"/>
              <a:buChar char="§"/>
            </a:pPr>
            <a:r>
              <a:rPr lang="en-ZA" sz="1400" dirty="0" smtClean="0"/>
              <a:t>located in Knowledge Axis in Tshwane, Pretoria</a:t>
            </a:r>
          </a:p>
          <a:p>
            <a:pPr marL="355600" indent="-355600">
              <a:buClr>
                <a:srgbClr val="FF9933"/>
              </a:buClr>
              <a:buFont typeface="Wingdings" pitchFamily="2" charset="2"/>
              <a:buChar char="q"/>
            </a:pPr>
            <a:endParaRPr lang="en-ZA" sz="600" dirty="0" smtClean="0"/>
          </a:p>
          <a:p>
            <a:pPr marL="355600" indent="-355600">
              <a:buClr>
                <a:srgbClr val="FF9933"/>
              </a:buClr>
              <a:buFont typeface="Wingdings" pitchFamily="2" charset="2"/>
              <a:buChar char="q"/>
            </a:pPr>
            <a:r>
              <a:rPr lang="en-ZA" sz="1800" b="1" dirty="0" smtClean="0"/>
              <a:t>Science &amp; Technology Park (IASP) </a:t>
            </a:r>
          </a:p>
          <a:p>
            <a:pPr marL="571500" lvl="1">
              <a:buFont typeface="Wingdings" pitchFamily="2" charset="2"/>
              <a:buChar char="§"/>
            </a:pPr>
            <a:r>
              <a:rPr lang="en-ZA" sz="1400" dirty="0" smtClean="0"/>
              <a:t>Catalyst for socio economic development</a:t>
            </a:r>
            <a:endParaRPr lang="en-ZA" sz="1400" dirty="0"/>
          </a:p>
          <a:p>
            <a:pPr marL="571500" lvl="1">
              <a:buFont typeface="Wingdings" pitchFamily="2" charset="2"/>
              <a:buChar char="§"/>
            </a:pPr>
            <a:r>
              <a:rPr lang="en-ZA" sz="1400" dirty="0"/>
              <a:t>competitiveness of associated businesses &amp; knowledge-based institutions</a:t>
            </a:r>
          </a:p>
          <a:p>
            <a:pPr marL="0" indent="0">
              <a:spcBef>
                <a:spcPts val="0"/>
              </a:spcBef>
              <a:buClr>
                <a:srgbClr val="FF9933"/>
              </a:buClr>
              <a:buNone/>
            </a:pPr>
            <a:endParaRPr lang="en-ZA" sz="600" dirty="0" smtClean="0"/>
          </a:p>
          <a:p>
            <a:pPr marL="355600" indent="-355600">
              <a:buClr>
                <a:srgbClr val="FF9933"/>
              </a:buClr>
            </a:pPr>
            <a:r>
              <a:rPr lang="en-ZA" sz="1800" b="1" dirty="0" smtClean="0"/>
              <a:t>Support growth across Sectors</a:t>
            </a:r>
            <a:r>
              <a:rPr lang="en-ZA" sz="1800" b="1" dirty="0"/>
              <a:t> </a:t>
            </a:r>
            <a:r>
              <a:rPr lang="en-ZA" sz="1800" b="1" dirty="0" smtClean="0"/>
              <a:t>e.g. </a:t>
            </a:r>
            <a:r>
              <a:rPr lang="en-ZA" sz="1800" b="1" dirty="0"/>
              <a:t>ICT, Green </a:t>
            </a:r>
            <a:r>
              <a:rPr lang="en-ZA" sz="1800" b="1" dirty="0" smtClean="0"/>
              <a:t>Economy, Biosciences,  Industrials</a:t>
            </a:r>
          </a:p>
          <a:p>
            <a:pPr marL="571500" lvl="1">
              <a:buFont typeface="Wingdings" pitchFamily="2" charset="2"/>
              <a:buChar char="§"/>
            </a:pPr>
            <a:r>
              <a:rPr lang="en-ZA" sz="1400" dirty="0" smtClean="0"/>
              <a:t>Skills Development and Entrepreneurship</a:t>
            </a:r>
          </a:p>
          <a:p>
            <a:pPr marL="571500" lvl="1">
              <a:buFont typeface="Wingdings" pitchFamily="2" charset="2"/>
              <a:buChar char="§"/>
            </a:pPr>
            <a:r>
              <a:rPr lang="en-ZA" sz="1400" dirty="0" smtClean="0"/>
              <a:t>Value Addition to existing businesses</a:t>
            </a:r>
          </a:p>
          <a:p>
            <a:pPr marL="571500" lvl="1">
              <a:buFont typeface="Wingdings" pitchFamily="2" charset="2"/>
              <a:buChar char="§"/>
            </a:pPr>
            <a:r>
              <a:rPr lang="en-ZA" sz="1400" dirty="0" smtClean="0"/>
              <a:t>Catalyse R&amp;D Commercialisation</a:t>
            </a:r>
          </a:p>
          <a:p>
            <a:pPr marL="571500" lvl="1">
              <a:buFont typeface="Wingdings" pitchFamily="2" charset="2"/>
              <a:buChar char="§"/>
            </a:pPr>
            <a:r>
              <a:rPr lang="en-ZA" sz="1400" dirty="0" smtClean="0"/>
              <a:t>Attractive spaces - emerging knowledge workers</a:t>
            </a:r>
          </a:p>
          <a:p>
            <a:pPr marL="571500" lvl="1">
              <a:buFont typeface="Wingdings" pitchFamily="2" charset="2"/>
              <a:buChar char="§"/>
            </a:pPr>
            <a:r>
              <a:rPr lang="en-ZA" sz="1400" dirty="0"/>
              <a:t>E</a:t>
            </a:r>
            <a:r>
              <a:rPr lang="en-ZA" sz="1400" dirty="0" smtClean="0"/>
              <a:t>nhance synergy within innovation eco-system</a:t>
            </a:r>
          </a:p>
        </p:txBody>
      </p:sp>
      <p:pic>
        <p:nvPicPr>
          <p:cNvPr id="3" name="Picture 2"/>
          <p:cNvPicPr>
            <a:picLocks noChangeAspect="1"/>
          </p:cNvPicPr>
          <p:nvPr/>
        </p:nvPicPr>
        <p:blipFill>
          <a:blip r:embed="rId3" cstate="print"/>
          <a:stretch>
            <a:fillRect/>
          </a:stretch>
        </p:blipFill>
        <p:spPr>
          <a:xfrm>
            <a:off x="5812744" y="1916832"/>
            <a:ext cx="3215882" cy="4248472"/>
          </a:xfrm>
          <a:prstGeom prst="rect">
            <a:avLst/>
          </a:prstGeom>
        </p:spPr>
      </p:pic>
      <p:pic>
        <p:nvPicPr>
          <p:cNvPr id="6" name="Picture 2"/>
          <p:cNvPicPr>
            <a:picLocks noChangeAspect="1" noChangeArrowheads="1"/>
          </p:cNvPicPr>
          <p:nvPr/>
        </p:nvPicPr>
        <p:blipFill>
          <a:blip r:embed="rId4" cstate="print"/>
          <a:srcRect/>
          <a:stretch>
            <a:fillRect/>
          </a:stretch>
        </p:blipFill>
        <p:spPr bwMode="auto">
          <a:xfrm>
            <a:off x="2123728" y="6021288"/>
            <a:ext cx="3412568" cy="703175"/>
          </a:xfrm>
          <a:prstGeom prst="rect">
            <a:avLst/>
          </a:prstGeom>
          <a:noFill/>
          <a:ln w="9525">
            <a:noFill/>
            <a:miter lim="800000"/>
            <a:headEnd/>
            <a:tailEnd/>
          </a:ln>
          <a:effectLst/>
        </p:spPr>
      </p:pic>
      <p:sp>
        <p:nvSpPr>
          <p:cNvPr id="9" name="Title 1"/>
          <p:cNvSpPr txBox="1">
            <a:spLocks/>
          </p:cNvSpPr>
          <p:nvPr/>
        </p:nvSpPr>
        <p:spPr bwMode="auto">
          <a:xfrm>
            <a:off x="251520" y="0"/>
            <a:ext cx="74888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a:lstStyle>
          <a:p>
            <a:r>
              <a:rPr lang="en-US" sz="3200" dirty="0" smtClean="0"/>
              <a:t>Inclusive Green Growth</a:t>
            </a:r>
            <a:r>
              <a:rPr lang="en-US" dirty="0" smtClean="0"/>
              <a:t/>
            </a:r>
            <a:br>
              <a:rPr lang="en-US" dirty="0" smtClean="0"/>
            </a:br>
            <a:r>
              <a:rPr lang="en-ZA" sz="2400" dirty="0" smtClean="0">
                <a:solidFill>
                  <a:schemeClr val="tx1"/>
                </a:solidFill>
              </a:rPr>
              <a:t>The Innovation Hub</a:t>
            </a:r>
            <a:endParaRPr lang="en-US" sz="2400" dirty="0">
              <a:solidFill>
                <a:schemeClr val="tx1"/>
              </a:solidFill>
            </a:endParaRPr>
          </a:p>
        </p:txBody>
      </p:sp>
    </p:spTree>
    <p:extLst>
      <p:ext uri="{BB962C8B-B14F-4D97-AF65-F5344CB8AC3E}">
        <p14:creationId xmlns:p14="http://schemas.microsoft.com/office/powerpoint/2010/main" val="20576075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p:cNvGrpSpPr/>
          <p:nvPr/>
        </p:nvGrpSpPr>
        <p:grpSpPr>
          <a:xfrm>
            <a:off x="179512" y="1628800"/>
            <a:ext cx="8820472" cy="5472608"/>
            <a:chOff x="179512" y="1196752"/>
            <a:chExt cx="8820472" cy="5472608"/>
          </a:xfrm>
        </p:grpSpPr>
        <p:cxnSp>
          <p:nvCxnSpPr>
            <p:cNvPr id="4" name="Straight Connector 3"/>
            <p:cNvCxnSpPr/>
            <p:nvPr/>
          </p:nvCxnSpPr>
          <p:spPr bwMode="auto">
            <a:xfrm rot="5400000" flipH="1" flipV="1">
              <a:off x="6984268" y="6417332"/>
              <a:ext cx="360040" cy="144016"/>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3" name="Group 4"/>
            <p:cNvGrpSpPr/>
            <p:nvPr/>
          </p:nvGrpSpPr>
          <p:grpSpPr>
            <a:xfrm>
              <a:off x="899592" y="1556792"/>
              <a:ext cx="7858739" cy="3744415"/>
              <a:chOff x="1033741" y="1538141"/>
              <a:chExt cx="7696200" cy="4034448"/>
            </a:xfrm>
          </p:grpSpPr>
          <p:cxnSp>
            <p:nvCxnSpPr>
              <p:cNvPr id="6" name="Straight Connector 5"/>
              <p:cNvCxnSpPr/>
              <p:nvPr/>
            </p:nvCxnSpPr>
            <p:spPr>
              <a:xfrm rot="5400000">
                <a:off x="2204732" y="3875025"/>
                <a:ext cx="640080" cy="1588"/>
              </a:xfrm>
              <a:prstGeom prst="line">
                <a:avLst/>
              </a:prstGeom>
              <a:noFill/>
              <a:ln w="25400" cap="flat" cmpd="sng" algn="ctr">
                <a:solidFill>
                  <a:srgbClr val="0F6FC6"/>
                </a:solidFill>
                <a:prstDash val="solid"/>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rot="5400000">
                <a:off x="2966732" y="3844545"/>
                <a:ext cx="640080" cy="1588"/>
              </a:xfrm>
              <a:prstGeom prst="line">
                <a:avLst/>
              </a:prstGeom>
              <a:noFill/>
              <a:ln w="25400" cap="flat" cmpd="sng" algn="ctr">
                <a:solidFill>
                  <a:srgbClr val="0F6FC6"/>
                </a:solidFill>
                <a:prstDash val="solid"/>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rot="5400000">
                <a:off x="5586107" y="3874612"/>
                <a:ext cx="640080" cy="1588"/>
              </a:xfrm>
              <a:prstGeom prst="line">
                <a:avLst/>
              </a:prstGeom>
              <a:noFill/>
              <a:ln w="25400" cap="flat" cmpd="sng" algn="ctr">
                <a:solidFill>
                  <a:srgbClr val="0F6FC6"/>
                </a:solidFill>
                <a:prstDash val="solid"/>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5635144" y="4165379"/>
                <a:ext cx="838200" cy="533400"/>
              </a:xfrm>
              <a:prstGeom prst="rect">
                <a:avLst/>
              </a:prstGeom>
              <a:solidFill>
                <a:schemeClr val="bg1"/>
              </a:solidFill>
              <a:ln w="19050">
                <a:solidFill>
                  <a:schemeClr val="accent4"/>
                </a:solidFill>
              </a:ln>
            </p:spPr>
            <p:style>
              <a:lnRef idx="1">
                <a:schemeClr val="accent2"/>
              </a:lnRef>
              <a:fillRef idx="3">
                <a:schemeClr val="accent2"/>
              </a:fillRef>
              <a:effectRef idx="2">
                <a:schemeClr val="accent2"/>
              </a:effectRef>
              <a:fontRef idx="minor">
                <a:schemeClr val="lt1"/>
              </a:fontRef>
            </p:style>
            <p:txBody>
              <a:bodyPr spcFirstLastPara="0" vert="horz" wrap="square" lIns="45720" tIns="0" rIns="45720" bIns="0" numCol="1" spcCol="1270" anchor="ctr" anchorCtr="0">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defTabSz="444500">
                  <a:lnSpc>
                    <a:spcPct val="90000"/>
                  </a:lnSpc>
                  <a:spcBef>
                    <a:spcPct val="0"/>
                  </a:spcBef>
                  <a:spcAft>
                    <a:spcPct val="35000"/>
                  </a:spcAft>
                </a:pPr>
                <a:r>
                  <a:rPr lang="en-US" sz="1000" dirty="0" smtClean="0">
                    <a:solidFill>
                      <a:sysClr val="windowText" lastClr="000000"/>
                    </a:solidFill>
                  </a:rPr>
                  <a:t>Regional Partners</a:t>
                </a:r>
                <a:endParaRPr lang="en-US" sz="1000" kern="1200" dirty="0">
                  <a:solidFill>
                    <a:sysClr val="windowText" lastClr="000000"/>
                  </a:solidFill>
                </a:endParaRPr>
              </a:p>
            </p:txBody>
          </p:sp>
          <p:cxnSp>
            <p:nvCxnSpPr>
              <p:cNvPr id="10" name="Straight Connector 9"/>
              <p:cNvCxnSpPr/>
              <p:nvPr/>
            </p:nvCxnSpPr>
            <p:spPr>
              <a:xfrm rot="5400000">
                <a:off x="4671707" y="3874612"/>
                <a:ext cx="640080" cy="1588"/>
              </a:xfrm>
              <a:prstGeom prst="line">
                <a:avLst/>
              </a:prstGeom>
              <a:noFill/>
              <a:ln w="25400" cap="flat" cmpd="sng" algn="ctr">
                <a:solidFill>
                  <a:srgbClr val="0F6FC6"/>
                </a:solidFill>
                <a:prstDash val="solid"/>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6395732" y="3874612"/>
                <a:ext cx="640080" cy="1588"/>
              </a:xfrm>
              <a:prstGeom prst="line">
                <a:avLst/>
              </a:prstGeom>
              <a:noFill/>
              <a:ln w="25400" cap="flat" cmpd="sng" algn="ctr">
                <a:solidFill>
                  <a:srgbClr val="0F6FC6"/>
                </a:solidFill>
                <a:prstDash val="solid"/>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3833507" y="3874612"/>
                <a:ext cx="640080" cy="1588"/>
              </a:xfrm>
              <a:prstGeom prst="line">
                <a:avLst/>
              </a:prstGeom>
              <a:noFill/>
              <a:ln w="25400" cap="flat" cmpd="sng" algn="ctr">
                <a:solidFill>
                  <a:srgbClr val="0F6FC6"/>
                </a:solidFill>
                <a:prstDash val="solid"/>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291861" y="1538141"/>
                <a:ext cx="4712677" cy="1890860"/>
              </a:xfrm>
              <a:prstGeom prst="rect">
                <a:avLst/>
              </a:prstGeom>
              <a:solidFill>
                <a:srgbClr val="FF9933"/>
              </a:solidFill>
              <a:ln>
                <a:solidFill>
                  <a:schemeClr val="accent6">
                    <a:lumMod val="40000"/>
                    <a:lumOff val="60000"/>
                  </a:schemeClr>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spcFirstLastPara="0" vert="horz" wrap="square" lIns="6350" tIns="91440" rIns="6350" bIns="6350" numCol="1" spcCol="1270" anchor="t" anchorCtr="0">
                <a:noAutofit/>
              </a:bodyPr>
              <a:lstStyle/>
              <a:p>
                <a:pPr lvl="0" algn="ctr" defTabSz="444500">
                  <a:lnSpc>
                    <a:spcPct val="90000"/>
                  </a:lnSpc>
                  <a:spcBef>
                    <a:spcPct val="0"/>
                  </a:spcBef>
                  <a:spcAft>
                    <a:spcPct val="35000"/>
                  </a:spcAft>
                </a:pPr>
                <a:endParaRPr lang="en-US" sz="1600" b="1" dirty="0">
                  <a:solidFill>
                    <a:sysClr val="windowText" lastClr="000000"/>
                  </a:solidFill>
                </a:endParaRPr>
              </a:p>
            </p:txBody>
          </p:sp>
          <p:sp>
            <p:nvSpPr>
              <p:cNvPr id="15" name="Rectangle 14"/>
              <p:cNvSpPr/>
              <p:nvPr/>
            </p:nvSpPr>
            <p:spPr>
              <a:xfrm>
                <a:off x="3723115" y="4165379"/>
                <a:ext cx="838200" cy="533400"/>
              </a:xfrm>
              <a:prstGeom prst="rect">
                <a:avLst/>
              </a:prstGeom>
              <a:solidFill>
                <a:schemeClr val="bg1"/>
              </a:solidFill>
              <a:ln w="19050">
                <a:solidFill>
                  <a:schemeClr val="accent4"/>
                </a:solidFill>
              </a:ln>
            </p:spPr>
            <p:style>
              <a:lnRef idx="1">
                <a:schemeClr val="accent2"/>
              </a:lnRef>
              <a:fillRef idx="3">
                <a:schemeClr val="accent2"/>
              </a:fillRef>
              <a:effectRef idx="2">
                <a:schemeClr val="accent2"/>
              </a:effectRef>
              <a:fontRef idx="minor">
                <a:schemeClr val="lt1"/>
              </a:fontRef>
            </p:style>
            <p:txBody>
              <a:bodyPr spcFirstLastPara="0" vert="horz" wrap="square" lIns="45720" tIns="0" rIns="45720" bIns="0" numCol="1" spcCol="1270" anchor="ctr" anchorCtr="0">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defTabSz="444500">
                  <a:lnSpc>
                    <a:spcPct val="90000"/>
                  </a:lnSpc>
                  <a:spcBef>
                    <a:spcPct val="0"/>
                  </a:spcBef>
                  <a:spcAft>
                    <a:spcPct val="35000"/>
                  </a:spcAft>
                </a:pPr>
                <a:r>
                  <a:rPr lang="en-US" sz="1000" dirty="0" smtClean="0">
                    <a:solidFill>
                      <a:sysClr val="windowText" lastClr="000000"/>
                    </a:solidFill>
                  </a:rPr>
                  <a:t>Pre-investment Advisory</a:t>
                </a:r>
                <a:endParaRPr lang="en-US" sz="1000" kern="1200" dirty="0">
                  <a:solidFill>
                    <a:sysClr val="windowText" lastClr="000000"/>
                  </a:solidFill>
                </a:endParaRPr>
              </a:p>
            </p:txBody>
          </p:sp>
          <p:sp>
            <p:nvSpPr>
              <p:cNvPr id="16" name="Rectangle 15"/>
              <p:cNvSpPr/>
              <p:nvPr/>
            </p:nvSpPr>
            <p:spPr>
              <a:xfrm>
                <a:off x="6551886" y="4165379"/>
                <a:ext cx="838200" cy="533400"/>
              </a:xfrm>
              <a:prstGeom prst="rect">
                <a:avLst/>
              </a:prstGeom>
              <a:solidFill>
                <a:schemeClr val="bg1"/>
              </a:solidFill>
              <a:ln w="19050">
                <a:solidFill>
                  <a:schemeClr val="accent4"/>
                </a:solidFill>
              </a:ln>
            </p:spPr>
            <p:style>
              <a:lnRef idx="1">
                <a:schemeClr val="accent2"/>
              </a:lnRef>
              <a:fillRef idx="3">
                <a:schemeClr val="accent2"/>
              </a:fillRef>
              <a:effectRef idx="2">
                <a:schemeClr val="accent2"/>
              </a:effectRef>
              <a:fontRef idx="minor">
                <a:schemeClr val="lt1"/>
              </a:fontRef>
            </p:style>
            <p:txBody>
              <a:bodyPr spcFirstLastPara="0" vert="horz" wrap="square" lIns="45720" tIns="0" rIns="45720" bIns="0" numCol="1" spcCol="1270" anchor="ctr" anchorCtr="0">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defTabSz="444500">
                  <a:lnSpc>
                    <a:spcPct val="90000"/>
                  </a:lnSpc>
                  <a:spcBef>
                    <a:spcPct val="0"/>
                  </a:spcBef>
                  <a:spcAft>
                    <a:spcPct val="35000"/>
                  </a:spcAft>
                </a:pPr>
                <a:r>
                  <a:rPr lang="en-US" sz="1000" dirty="0" smtClean="0">
                    <a:solidFill>
                      <a:sysClr val="windowText" lastClr="000000"/>
                    </a:solidFill>
                  </a:rPr>
                  <a:t>Testing &amp; office facilities</a:t>
                </a:r>
                <a:endParaRPr lang="en-US" sz="1000" kern="1200" dirty="0">
                  <a:solidFill>
                    <a:sysClr val="windowText" lastClr="000000"/>
                  </a:solidFill>
                </a:endParaRPr>
              </a:p>
            </p:txBody>
          </p:sp>
          <p:sp>
            <p:nvSpPr>
              <p:cNvPr id="17" name="Rectangle 16"/>
              <p:cNvSpPr/>
              <p:nvPr/>
            </p:nvSpPr>
            <p:spPr>
              <a:xfrm>
                <a:off x="4662521" y="4165379"/>
                <a:ext cx="894080" cy="533400"/>
              </a:xfrm>
              <a:prstGeom prst="rect">
                <a:avLst/>
              </a:prstGeom>
              <a:solidFill>
                <a:schemeClr val="bg1"/>
              </a:solidFill>
              <a:ln w="19050">
                <a:solidFill>
                  <a:schemeClr val="accent4"/>
                </a:solidFill>
              </a:ln>
            </p:spPr>
            <p:style>
              <a:lnRef idx="1">
                <a:schemeClr val="accent2"/>
              </a:lnRef>
              <a:fillRef idx="3">
                <a:schemeClr val="accent2"/>
              </a:fillRef>
              <a:effectRef idx="2">
                <a:schemeClr val="accent2"/>
              </a:effectRef>
              <a:fontRef idx="minor">
                <a:schemeClr val="lt1"/>
              </a:fontRef>
            </p:style>
            <p:txBody>
              <a:bodyPr spcFirstLastPara="0" vert="horz" wrap="square" lIns="45720" tIns="0" rIns="45720" bIns="0" numCol="1" spcCol="1270" anchor="ctr" anchorCtr="0">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defTabSz="444500">
                  <a:lnSpc>
                    <a:spcPct val="90000"/>
                  </a:lnSpc>
                  <a:spcBef>
                    <a:spcPct val="0"/>
                  </a:spcBef>
                  <a:spcAft>
                    <a:spcPct val="35000"/>
                  </a:spcAft>
                </a:pPr>
                <a:r>
                  <a:rPr lang="en-US" sz="1000" dirty="0" smtClean="0">
                    <a:solidFill>
                      <a:sysClr val="windowText" lastClr="000000"/>
                    </a:solidFill>
                  </a:rPr>
                  <a:t>Policy Support, Market Info</a:t>
                </a:r>
                <a:endParaRPr lang="en-US" sz="1000" kern="1200" dirty="0">
                  <a:solidFill>
                    <a:sysClr val="windowText" lastClr="000000"/>
                  </a:solidFill>
                </a:endParaRPr>
              </a:p>
            </p:txBody>
          </p:sp>
          <p:sp>
            <p:nvSpPr>
              <p:cNvPr id="18" name="Rounded Rectangle 17"/>
              <p:cNvSpPr/>
              <p:nvPr/>
            </p:nvSpPr>
            <p:spPr>
              <a:xfrm>
                <a:off x="2981178" y="3784379"/>
                <a:ext cx="4023360" cy="228600"/>
              </a:xfrm>
              <a:prstGeom prst="roundRect">
                <a:avLst>
                  <a:gd name="adj" fmla="val 50000"/>
                </a:avLst>
              </a:prstGeom>
              <a:solidFill>
                <a:schemeClr val="bg1"/>
              </a:solid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Contracts for services</a:t>
                </a:r>
                <a:endParaRPr lang="en-US" sz="1000" dirty="0">
                  <a:solidFill>
                    <a:schemeClr val="tx1"/>
                  </a:solidFill>
                </a:endParaRPr>
              </a:p>
            </p:txBody>
          </p:sp>
          <p:sp>
            <p:nvSpPr>
              <p:cNvPr id="19" name="Rectangle 18"/>
              <p:cNvSpPr/>
              <p:nvPr/>
            </p:nvSpPr>
            <p:spPr>
              <a:xfrm>
                <a:off x="2806372" y="4165379"/>
                <a:ext cx="838200" cy="533400"/>
              </a:xfrm>
              <a:prstGeom prst="rect">
                <a:avLst/>
              </a:prstGeom>
              <a:solidFill>
                <a:schemeClr val="bg1"/>
              </a:solidFill>
              <a:ln w="19050">
                <a:solidFill>
                  <a:schemeClr val="accent4"/>
                </a:solidFill>
              </a:ln>
            </p:spPr>
            <p:style>
              <a:lnRef idx="1">
                <a:schemeClr val="accent2"/>
              </a:lnRef>
              <a:fillRef idx="3">
                <a:schemeClr val="accent2"/>
              </a:fillRef>
              <a:effectRef idx="2">
                <a:schemeClr val="accent2"/>
              </a:effectRef>
              <a:fontRef idx="minor">
                <a:schemeClr val="lt1"/>
              </a:fontRef>
            </p:style>
            <p:txBody>
              <a:bodyPr spcFirstLastPara="0" vert="horz" wrap="square" lIns="45720" tIns="0" rIns="45720" bIns="0" numCol="1" spcCol="1270" anchor="ctr" anchorCtr="0">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defTabSz="444500">
                  <a:lnSpc>
                    <a:spcPct val="90000"/>
                  </a:lnSpc>
                  <a:spcBef>
                    <a:spcPct val="0"/>
                  </a:spcBef>
                  <a:spcAft>
                    <a:spcPct val="35000"/>
                  </a:spcAft>
                </a:pPr>
                <a:r>
                  <a:rPr lang="en-US" sz="1000" dirty="0" smtClean="0">
                    <a:solidFill>
                      <a:sysClr val="windowText" lastClr="000000"/>
                    </a:solidFill>
                  </a:rPr>
                  <a:t>Mentorship</a:t>
                </a:r>
                <a:endParaRPr lang="en-US" sz="1000" kern="1200" dirty="0">
                  <a:solidFill>
                    <a:sysClr val="windowText" lastClr="000000"/>
                  </a:solidFill>
                </a:endParaRPr>
              </a:p>
            </p:txBody>
          </p:sp>
          <p:sp>
            <p:nvSpPr>
              <p:cNvPr id="24" name="Rectangle 23"/>
              <p:cNvSpPr/>
              <p:nvPr/>
            </p:nvSpPr>
            <p:spPr>
              <a:xfrm>
                <a:off x="1889629" y="4165379"/>
                <a:ext cx="838200" cy="533400"/>
              </a:xfrm>
              <a:prstGeom prst="rect">
                <a:avLst/>
              </a:prstGeom>
              <a:solidFill>
                <a:schemeClr val="bg1"/>
              </a:solidFill>
              <a:ln w="19050">
                <a:solidFill>
                  <a:schemeClr val="accent4"/>
                </a:solidFill>
              </a:ln>
            </p:spPr>
            <p:style>
              <a:lnRef idx="1">
                <a:schemeClr val="accent2"/>
              </a:lnRef>
              <a:fillRef idx="3">
                <a:schemeClr val="accent2"/>
              </a:fillRef>
              <a:effectRef idx="2">
                <a:schemeClr val="accent2"/>
              </a:effectRef>
              <a:fontRef idx="minor">
                <a:schemeClr val="lt1"/>
              </a:fontRef>
            </p:style>
            <p:txBody>
              <a:bodyPr spcFirstLastPara="0" vert="horz" wrap="square" lIns="45720" tIns="0" rIns="45720" bIns="0" numCol="1" spcCol="1270" anchor="ctr" anchorCtr="0">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defTabSz="444500">
                  <a:lnSpc>
                    <a:spcPct val="90000"/>
                  </a:lnSpc>
                  <a:spcBef>
                    <a:spcPct val="0"/>
                  </a:spcBef>
                  <a:spcAft>
                    <a:spcPct val="35000"/>
                  </a:spcAft>
                </a:pPr>
                <a:r>
                  <a:rPr lang="en-US" sz="1000" dirty="0" smtClean="0">
                    <a:solidFill>
                      <a:sysClr val="windowText" lastClr="000000"/>
                    </a:solidFill>
                  </a:rPr>
                  <a:t>Proof of Concept</a:t>
                </a:r>
                <a:endParaRPr lang="en-US" sz="1000" kern="1200" dirty="0">
                  <a:solidFill>
                    <a:sysClr val="windowText" lastClr="000000"/>
                  </a:solidFill>
                </a:endParaRPr>
              </a:p>
            </p:txBody>
          </p:sp>
          <p:sp>
            <p:nvSpPr>
              <p:cNvPr id="25" name="Rounded Rectangle 24"/>
              <p:cNvSpPr/>
              <p:nvPr/>
            </p:nvSpPr>
            <p:spPr>
              <a:xfrm>
                <a:off x="2142978" y="3784379"/>
                <a:ext cx="731520" cy="228600"/>
              </a:xfrm>
              <a:prstGeom prst="roundRect">
                <a:avLst>
                  <a:gd name="adj" fmla="val 50000"/>
                </a:avLst>
              </a:prstGeom>
              <a:solidFill>
                <a:schemeClr val="bg1"/>
              </a:solid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Grants</a:t>
                </a:r>
              </a:p>
            </p:txBody>
          </p:sp>
          <p:sp>
            <p:nvSpPr>
              <p:cNvPr id="26" name="Rectangle 25"/>
              <p:cNvSpPr/>
              <p:nvPr/>
            </p:nvSpPr>
            <p:spPr>
              <a:xfrm>
                <a:off x="1033741" y="5111721"/>
                <a:ext cx="7696200" cy="460868"/>
              </a:xfrm>
              <a:prstGeom prst="rect">
                <a:avLst/>
              </a:prstGeom>
              <a:solidFill>
                <a:schemeClr val="bg1">
                  <a:lumMod val="6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b="0" dirty="0" smtClean="0"/>
                  <a:t>Beneficiaries: Technologists</a:t>
                </a:r>
                <a:r>
                  <a:rPr lang="en-US" b="0" dirty="0"/>
                  <a:t>, Entrepreneurs, Start-up firms, SMEs, Industry</a:t>
                </a:r>
              </a:p>
            </p:txBody>
          </p:sp>
          <p:cxnSp>
            <p:nvCxnSpPr>
              <p:cNvPr id="27" name="Straight Arrow Connector 26"/>
              <p:cNvCxnSpPr/>
              <p:nvPr/>
            </p:nvCxnSpPr>
            <p:spPr>
              <a:xfrm rot="5400000">
                <a:off x="3148436" y="4933931"/>
                <a:ext cx="274320" cy="763"/>
              </a:xfrm>
              <a:prstGeom prst="straightConnector1">
                <a:avLst/>
              </a:prstGeom>
              <a:ln w="28575">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4901036" y="4933931"/>
                <a:ext cx="274320" cy="763"/>
              </a:xfrm>
              <a:prstGeom prst="straightConnector1">
                <a:avLst/>
              </a:prstGeom>
              <a:ln w="28575">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4062836" y="4933931"/>
                <a:ext cx="274320" cy="763"/>
              </a:xfrm>
              <a:prstGeom prst="straightConnector1">
                <a:avLst/>
              </a:prstGeom>
              <a:ln w="28575">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a:off x="2310236" y="4933931"/>
                <a:ext cx="274320" cy="763"/>
              </a:xfrm>
              <a:prstGeom prst="straightConnector1">
                <a:avLst/>
              </a:prstGeom>
              <a:ln w="28575">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5814672" y="4947651"/>
                <a:ext cx="274320" cy="763"/>
              </a:xfrm>
              <a:prstGeom prst="straightConnector1">
                <a:avLst/>
              </a:prstGeom>
              <a:ln w="28575">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a:off x="6577435" y="4947651"/>
                <a:ext cx="274320" cy="763"/>
              </a:xfrm>
              <a:prstGeom prst="straightConnector1">
                <a:avLst/>
              </a:prstGeom>
              <a:ln w="28575">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Rectangle 34"/>
              <p:cNvSpPr>
                <a:spLocks noChangeArrowheads="1"/>
              </p:cNvSpPr>
              <p:nvPr/>
            </p:nvSpPr>
            <p:spPr bwMode="auto">
              <a:xfrm>
                <a:off x="2444115" y="2285189"/>
                <a:ext cx="4361226" cy="1037419"/>
              </a:xfrm>
              <a:prstGeom prst="rect">
                <a:avLst/>
              </a:prstGeom>
              <a:solidFill>
                <a:schemeClr val="tx1"/>
              </a:solidFill>
              <a:ln w="25400" algn="ctr">
                <a:noFill/>
                <a:miter lim="800000"/>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chemeClr val="bg1"/>
                    </a:solidFill>
                  </a:rPr>
                  <a:t>Climate Innovation Center</a:t>
                </a:r>
              </a:p>
              <a:p>
                <a:pPr lvl="0" algn="ctr"/>
                <a:r>
                  <a:rPr lang="en-US" sz="1400" i="1" dirty="0" smtClean="0">
                    <a:solidFill>
                      <a:schemeClr val="bg1"/>
                    </a:solidFill>
                  </a:rPr>
                  <a:t>An </a:t>
                </a:r>
                <a:r>
                  <a:rPr lang="en-US" sz="1400" i="1" dirty="0">
                    <a:solidFill>
                      <a:schemeClr val="bg1"/>
                    </a:solidFill>
                  </a:rPr>
                  <a:t>innovative model to accelerate locally owned, locally developed solutions to climate change</a:t>
                </a:r>
                <a:endParaRPr lang="en-US" sz="1400" dirty="0">
                  <a:solidFill>
                    <a:schemeClr val="bg1"/>
                  </a:solidFill>
                </a:endParaRPr>
              </a:p>
            </p:txBody>
          </p:sp>
        </p:grpSp>
        <p:graphicFrame>
          <p:nvGraphicFramePr>
            <p:cNvPr id="40" name="Diagram 39"/>
            <p:cNvGraphicFramePr/>
            <p:nvPr>
              <p:extLst>
                <p:ext uri="{D42A27DB-BD31-4B8C-83A1-F6EECF244321}">
                  <p14:modId xmlns:p14="http://schemas.microsoft.com/office/powerpoint/2010/main" val="3825937577"/>
                </p:ext>
              </p:extLst>
            </p:nvPr>
          </p:nvGraphicFramePr>
          <p:xfrm>
            <a:off x="179512" y="1196752"/>
            <a:ext cx="8820472" cy="208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1" name="Rectangle 40"/>
            <p:cNvSpPr/>
            <p:nvPr/>
          </p:nvSpPr>
          <p:spPr>
            <a:xfrm>
              <a:off x="2267744" y="1648159"/>
              <a:ext cx="4572000" cy="584775"/>
            </a:xfrm>
            <a:prstGeom prst="rect">
              <a:avLst/>
            </a:prstGeom>
          </p:spPr>
          <p:txBody>
            <a:bodyPr>
              <a:spAutoFit/>
            </a:bodyPr>
            <a:lstStyle/>
            <a:p>
              <a:pPr lvl="0" algn="ctr"/>
              <a:r>
                <a:rPr lang="en-US" sz="1600" dirty="0" smtClean="0"/>
                <a:t>The Innovation Hub                               </a:t>
              </a:r>
              <a:r>
                <a:rPr lang="en-US" sz="1600" dirty="0"/>
                <a:t>Knowledge intensive business cluster in SA</a:t>
              </a:r>
            </a:p>
          </p:txBody>
        </p:sp>
      </p:grpSp>
      <p:sp>
        <p:nvSpPr>
          <p:cNvPr id="38" name="Title 1"/>
          <p:cNvSpPr txBox="1">
            <a:spLocks/>
          </p:cNvSpPr>
          <p:nvPr/>
        </p:nvSpPr>
        <p:spPr bwMode="auto">
          <a:xfrm>
            <a:off x="323528" y="0"/>
            <a:ext cx="74888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a:lstStyle>
          <a:p>
            <a:r>
              <a:rPr lang="en-US" sz="3200" dirty="0" smtClean="0"/>
              <a:t>Inclusive Green Growth</a:t>
            </a:r>
            <a:r>
              <a:rPr lang="en-US" dirty="0" smtClean="0"/>
              <a:t/>
            </a:r>
            <a:br>
              <a:rPr lang="en-US" dirty="0" smtClean="0"/>
            </a:br>
            <a:r>
              <a:rPr lang="en-ZA" sz="2400" dirty="0" smtClean="0">
                <a:solidFill>
                  <a:schemeClr val="tx1"/>
                </a:solidFill>
              </a:rPr>
              <a:t>Climate Innovation Centre (CIC)</a:t>
            </a:r>
            <a:endParaRPr lang="en-US" sz="2400" dirty="0">
              <a:solidFill>
                <a:schemeClr val="tx1"/>
              </a:solidFill>
            </a:endParaRPr>
          </a:p>
        </p:txBody>
      </p:sp>
      <p:pic>
        <p:nvPicPr>
          <p:cNvPr id="33" name="Picture 2"/>
          <p:cNvPicPr>
            <a:picLocks noChangeAspect="1" noChangeArrowheads="1"/>
          </p:cNvPicPr>
          <p:nvPr/>
        </p:nvPicPr>
        <p:blipFill>
          <a:blip r:embed="rId7" cstate="print"/>
          <a:srcRect/>
          <a:stretch>
            <a:fillRect/>
          </a:stretch>
        </p:blipFill>
        <p:spPr bwMode="auto">
          <a:xfrm>
            <a:off x="4644008" y="6237312"/>
            <a:ext cx="969962" cy="460375"/>
          </a:xfrm>
          <a:prstGeom prst="rect">
            <a:avLst/>
          </a:prstGeom>
          <a:noFill/>
          <a:ln w="9525">
            <a:noFill/>
            <a:miter lim="800000"/>
            <a:headEnd/>
            <a:tailEnd/>
          </a:ln>
          <a:effectLst/>
        </p:spPr>
      </p:pic>
    </p:spTree>
    <p:extLst>
      <p:ext uri="{BB962C8B-B14F-4D97-AF65-F5344CB8AC3E}">
        <p14:creationId xmlns:p14="http://schemas.microsoft.com/office/powerpoint/2010/main" val="566183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282575" y="1351310"/>
          <a:ext cx="8662988"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p:cNvSpPr txBox="1">
            <a:spLocks/>
          </p:cNvSpPr>
          <p:nvPr/>
        </p:nvSpPr>
        <p:spPr bwMode="auto">
          <a:xfrm>
            <a:off x="323528" y="0"/>
            <a:ext cx="74888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a:lstStyle>
          <a:p>
            <a:r>
              <a:rPr lang="en-US" sz="3200" dirty="0" smtClean="0"/>
              <a:t>Inclusive Green Growth</a:t>
            </a:r>
            <a:r>
              <a:rPr lang="en-US" dirty="0" smtClean="0"/>
              <a:t/>
            </a:r>
            <a:br>
              <a:rPr lang="en-US" dirty="0" smtClean="0"/>
            </a:br>
            <a:r>
              <a:rPr lang="en-ZA" sz="2400" dirty="0" smtClean="0">
                <a:solidFill>
                  <a:schemeClr val="tx1"/>
                </a:solidFill>
              </a:rPr>
              <a:t>Socio-economic challenges and Role of CIC</a:t>
            </a:r>
            <a:endParaRPr lang="en-US" sz="2400" dirty="0">
              <a:solidFill>
                <a:schemeClr val="tx1"/>
              </a:solidFill>
            </a:endParaRPr>
          </a:p>
        </p:txBody>
      </p:sp>
      <p:pic>
        <p:nvPicPr>
          <p:cNvPr id="8" name="Picture 2"/>
          <p:cNvPicPr>
            <a:picLocks noChangeAspect="1" noChangeArrowheads="1"/>
          </p:cNvPicPr>
          <p:nvPr/>
        </p:nvPicPr>
        <p:blipFill>
          <a:blip r:embed="rId7" cstate="print"/>
          <a:srcRect/>
          <a:stretch>
            <a:fillRect/>
          </a:stretch>
        </p:blipFill>
        <p:spPr bwMode="auto">
          <a:xfrm>
            <a:off x="4644008" y="6237312"/>
            <a:ext cx="969962" cy="460375"/>
          </a:xfrm>
          <a:prstGeom prst="rect">
            <a:avLst/>
          </a:prstGeom>
          <a:noFill/>
          <a:ln w="9525">
            <a:noFill/>
            <a:miter lim="800000"/>
            <a:headEnd/>
            <a:tailEnd/>
          </a:ln>
          <a:effectLst/>
        </p:spPr>
      </p:pic>
    </p:spTree>
    <p:extLst>
      <p:ext uri="{BB962C8B-B14F-4D97-AF65-F5344CB8AC3E}">
        <p14:creationId xmlns:p14="http://schemas.microsoft.com/office/powerpoint/2010/main" val="23993488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323528" y="0"/>
            <a:ext cx="74888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a:lstStyle>
          <a:p>
            <a:r>
              <a:rPr lang="en-US" sz="3200" dirty="0" smtClean="0"/>
              <a:t>Inclusive Green Growth</a:t>
            </a:r>
            <a:r>
              <a:rPr lang="en-US" dirty="0" smtClean="0"/>
              <a:t/>
            </a:r>
            <a:br>
              <a:rPr lang="en-US" dirty="0" smtClean="0"/>
            </a:br>
            <a:r>
              <a:rPr lang="en-ZA" sz="2400" dirty="0" smtClean="0">
                <a:solidFill>
                  <a:schemeClr val="tx1"/>
                </a:solidFill>
              </a:rPr>
              <a:t>CTP/TIH Community Outreach Workshops</a:t>
            </a:r>
            <a:endParaRPr lang="en-US" sz="2400" dirty="0">
              <a:solidFill>
                <a:schemeClr val="tx1"/>
              </a:solidFill>
            </a:endParaRPr>
          </a:p>
        </p:txBody>
      </p:sp>
      <p:sp>
        <p:nvSpPr>
          <p:cNvPr id="6" name="Content Placeholder 5"/>
          <p:cNvSpPr>
            <a:spLocks noGrp="1"/>
          </p:cNvSpPr>
          <p:nvPr>
            <p:ph idx="1"/>
          </p:nvPr>
        </p:nvSpPr>
        <p:spPr>
          <a:xfrm>
            <a:off x="4355976" y="1268760"/>
            <a:ext cx="4788024" cy="4758976"/>
          </a:xfrm>
        </p:spPr>
        <p:txBody>
          <a:bodyPr/>
          <a:lstStyle/>
          <a:p>
            <a:pPr lvl="0"/>
            <a:r>
              <a:rPr lang="en-US" sz="2000" dirty="0" smtClean="0"/>
              <a:t>4 local communities </a:t>
            </a:r>
          </a:p>
          <a:p>
            <a:pPr lvl="1"/>
            <a:r>
              <a:rPr lang="en-US" sz="1800" dirty="0" smtClean="0"/>
              <a:t>Alexandra, Ivory Park, Soweto and </a:t>
            </a:r>
            <a:r>
              <a:rPr lang="en-US" sz="1800" dirty="0" err="1" smtClean="0"/>
              <a:t>Melani</a:t>
            </a:r>
            <a:r>
              <a:rPr lang="en-US" sz="1800" dirty="0" smtClean="0"/>
              <a:t> Village</a:t>
            </a:r>
          </a:p>
          <a:p>
            <a:pPr lvl="0"/>
            <a:r>
              <a:rPr lang="en-ZA" sz="2000" dirty="0" smtClean="0"/>
              <a:t>400 Individuals engaged</a:t>
            </a:r>
            <a:endParaRPr lang="en-US" sz="2000" dirty="0" smtClean="0"/>
          </a:p>
          <a:p>
            <a:pPr lvl="0"/>
            <a:r>
              <a:rPr lang="en-US" sz="2000" dirty="0" smtClean="0"/>
              <a:t>Audience </a:t>
            </a:r>
          </a:p>
          <a:p>
            <a:pPr lvl="1"/>
            <a:r>
              <a:rPr lang="en-US" sz="1800" dirty="0" smtClean="0"/>
              <a:t>students, researchers, educators, entrepreneurs and community residents</a:t>
            </a:r>
          </a:p>
          <a:p>
            <a:pPr lvl="0"/>
            <a:r>
              <a:rPr lang="en-US" sz="2000" dirty="0" smtClean="0"/>
              <a:t>Exhibitors </a:t>
            </a:r>
          </a:p>
          <a:p>
            <a:pPr lvl="1"/>
            <a:r>
              <a:rPr lang="en-US" sz="1800" dirty="0" err="1" smtClean="0"/>
              <a:t>EcoVest</a:t>
            </a:r>
            <a:r>
              <a:rPr lang="en-US" sz="1800" dirty="0" smtClean="0"/>
              <a:t>, </a:t>
            </a:r>
            <a:r>
              <a:rPr lang="en-US" sz="1800" dirty="0" err="1" smtClean="0"/>
              <a:t>EnerGCare</a:t>
            </a:r>
            <a:r>
              <a:rPr lang="en-US" sz="1800" dirty="0" smtClean="0"/>
              <a:t>, </a:t>
            </a:r>
            <a:r>
              <a:rPr lang="en-US" sz="1800" dirty="0" err="1" smtClean="0"/>
              <a:t>Sunfire</a:t>
            </a:r>
            <a:r>
              <a:rPr lang="en-US" sz="1800" dirty="0" smtClean="0"/>
              <a:t> Systems and Green Gel</a:t>
            </a:r>
          </a:p>
          <a:p>
            <a:pPr lvl="0"/>
            <a:r>
              <a:rPr lang="en-US" sz="2000" dirty="0" smtClean="0"/>
              <a:t>Presence </a:t>
            </a:r>
          </a:p>
          <a:p>
            <a:pPr lvl="1"/>
            <a:r>
              <a:rPr lang="en-US" sz="1800" dirty="0" smtClean="0"/>
              <a:t>Universities, FETS, Eskom, CSIR, Chamber of commerce and local/provincial government </a:t>
            </a:r>
          </a:p>
          <a:p>
            <a:endParaRPr lang="en-US" dirty="0"/>
          </a:p>
        </p:txBody>
      </p:sp>
      <p:pic>
        <p:nvPicPr>
          <p:cNvPr id="1026" name="Picture 2" descr="C:\Users\cmbileni\AppData\Local\Temp\Rar$DRa0.733\Inclusive Green Growth Images\inclusive green growth.jpg"/>
          <p:cNvPicPr>
            <a:picLocks noChangeAspect="1" noChangeArrowheads="1"/>
          </p:cNvPicPr>
          <p:nvPr/>
        </p:nvPicPr>
        <p:blipFill>
          <a:blip r:embed="rId2" cstate="print"/>
          <a:srcRect/>
          <a:stretch>
            <a:fillRect/>
          </a:stretch>
        </p:blipFill>
        <p:spPr bwMode="auto">
          <a:xfrm>
            <a:off x="251520" y="1276787"/>
            <a:ext cx="4065436" cy="4600485"/>
          </a:xfrm>
          <a:prstGeom prst="rect">
            <a:avLst/>
          </a:prstGeom>
          <a:noFill/>
        </p:spPr>
      </p:pic>
      <p:pic>
        <p:nvPicPr>
          <p:cNvPr id="8" name="Picture 2"/>
          <p:cNvPicPr>
            <a:picLocks noChangeAspect="1" noChangeArrowheads="1"/>
          </p:cNvPicPr>
          <p:nvPr/>
        </p:nvPicPr>
        <p:blipFill>
          <a:blip r:embed="rId3" cstate="print"/>
          <a:srcRect/>
          <a:stretch>
            <a:fillRect/>
          </a:stretch>
        </p:blipFill>
        <p:spPr bwMode="auto">
          <a:xfrm>
            <a:off x="4644008" y="6237312"/>
            <a:ext cx="969962" cy="460375"/>
          </a:xfrm>
          <a:prstGeom prst="rect">
            <a:avLst/>
          </a:prstGeom>
          <a:noFill/>
          <a:ln w="9525">
            <a:noFill/>
            <a:miter lim="800000"/>
            <a:headEnd/>
            <a:tailEnd/>
          </a:ln>
          <a:effectLst/>
        </p:spPr>
      </p:pic>
    </p:spTree>
    <p:extLst>
      <p:ext uri="{BB962C8B-B14F-4D97-AF65-F5344CB8AC3E}">
        <p14:creationId xmlns:p14="http://schemas.microsoft.com/office/powerpoint/2010/main" val="896237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cmbileni\AppData\Local\Temp\Rar$DRa1.781\Inclusive Green Growth Part II\IMG_0768.JPG"/>
          <p:cNvPicPr>
            <a:picLocks noChangeAspect="1" noChangeArrowheads="1"/>
          </p:cNvPicPr>
          <p:nvPr/>
        </p:nvPicPr>
        <p:blipFill>
          <a:blip r:embed="rId2" cstate="print"/>
          <a:srcRect/>
          <a:stretch>
            <a:fillRect/>
          </a:stretch>
        </p:blipFill>
        <p:spPr bwMode="auto">
          <a:xfrm>
            <a:off x="323528" y="1268760"/>
            <a:ext cx="8568952" cy="4320480"/>
          </a:xfrm>
          <a:prstGeom prst="rect">
            <a:avLst/>
          </a:prstGeom>
          <a:noFill/>
        </p:spPr>
      </p:pic>
      <p:sp>
        <p:nvSpPr>
          <p:cNvPr id="5" name="Title 1"/>
          <p:cNvSpPr txBox="1">
            <a:spLocks/>
          </p:cNvSpPr>
          <p:nvPr/>
        </p:nvSpPr>
        <p:spPr bwMode="auto">
          <a:xfrm>
            <a:off x="323528" y="0"/>
            <a:ext cx="74888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a:lstStyle>
          <a:p>
            <a:r>
              <a:rPr lang="en-US" sz="3200" dirty="0" smtClean="0"/>
              <a:t>Inclusive Green Growth</a:t>
            </a:r>
            <a:r>
              <a:rPr lang="en-US" dirty="0" smtClean="0"/>
              <a:t/>
            </a:r>
            <a:br>
              <a:rPr lang="en-US" dirty="0" smtClean="0"/>
            </a:br>
            <a:r>
              <a:rPr lang="en-ZA" sz="2400" dirty="0" smtClean="0">
                <a:solidFill>
                  <a:schemeClr val="tx1"/>
                </a:solidFill>
              </a:rPr>
              <a:t>Exhibitors: </a:t>
            </a:r>
            <a:r>
              <a:rPr lang="en-ZA" sz="2400" dirty="0" err="1" smtClean="0">
                <a:solidFill>
                  <a:schemeClr val="tx1"/>
                </a:solidFill>
              </a:rPr>
              <a:t>GreenGel</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1" y="1340768"/>
            <a:ext cx="8640959" cy="4536504"/>
          </a:xfrm>
        </p:spPr>
        <p:txBody>
          <a:bodyPr/>
          <a:lstStyle/>
          <a:p>
            <a:pPr>
              <a:buFont typeface="Wingdings" pitchFamily="2" charset="2"/>
              <a:buChar char="ü"/>
            </a:pPr>
            <a:r>
              <a:rPr lang="en-ZA" sz="1600" dirty="0" smtClean="0"/>
              <a:t>Promote </a:t>
            </a:r>
            <a:r>
              <a:rPr lang="en-ZA" sz="1600" dirty="0"/>
              <a:t>awareness of </a:t>
            </a:r>
            <a:r>
              <a:rPr lang="en-ZA" sz="1600" dirty="0" smtClean="0"/>
              <a:t>climate</a:t>
            </a:r>
          </a:p>
          <a:p>
            <a:pPr>
              <a:buNone/>
            </a:pPr>
            <a:r>
              <a:rPr lang="en-ZA" sz="1600" dirty="0" smtClean="0"/>
              <a:t>technologies </a:t>
            </a:r>
            <a:r>
              <a:rPr lang="en-ZA" sz="1600" dirty="0"/>
              <a:t>that serve the bottom of </a:t>
            </a:r>
            <a:r>
              <a:rPr lang="en-ZA" sz="1600" dirty="0" smtClean="0"/>
              <a:t>the</a:t>
            </a:r>
          </a:p>
          <a:p>
            <a:pPr>
              <a:buNone/>
            </a:pPr>
            <a:r>
              <a:rPr lang="en-ZA" sz="1600" dirty="0" smtClean="0"/>
              <a:t>economic </a:t>
            </a:r>
            <a:r>
              <a:rPr lang="en-ZA" sz="1600" dirty="0"/>
              <a:t>pyramid and other </a:t>
            </a:r>
            <a:r>
              <a:rPr lang="en-ZA" sz="1600" dirty="0" smtClean="0"/>
              <a:t>marginalized</a:t>
            </a:r>
          </a:p>
          <a:p>
            <a:pPr>
              <a:buNone/>
            </a:pPr>
            <a:r>
              <a:rPr lang="en-ZA" sz="1600" dirty="0" smtClean="0"/>
              <a:t>groups </a:t>
            </a:r>
          </a:p>
          <a:p>
            <a:pPr>
              <a:buNone/>
            </a:pPr>
            <a:endParaRPr lang="en-ZA" sz="1600" dirty="0"/>
          </a:p>
          <a:p>
            <a:pPr>
              <a:buFont typeface="Wingdings" pitchFamily="2" charset="2"/>
              <a:buChar char="ü"/>
            </a:pPr>
            <a:r>
              <a:rPr lang="en-ZA" sz="1600" dirty="0" smtClean="0"/>
              <a:t>Promote </a:t>
            </a:r>
            <a:r>
              <a:rPr lang="en-ZA" sz="1600" dirty="0"/>
              <a:t>awareness of the CIC and </a:t>
            </a:r>
            <a:endParaRPr lang="en-ZA" sz="1600" dirty="0" smtClean="0"/>
          </a:p>
          <a:p>
            <a:pPr>
              <a:buNone/>
            </a:pPr>
            <a:r>
              <a:rPr lang="en-ZA" sz="1600" dirty="0" smtClean="0"/>
              <a:t>support SMEs to generate inclusive</a:t>
            </a:r>
          </a:p>
          <a:p>
            <a:pPr>
              <a:buNone/>
            </a:pPr>
            <a:r>
              <a:rPr lang="en-ZA" sz="1600" dirty="0" smtClean="0"/>
              <a:t>green </a:t>
            </a:r>
            <a:r>
              <a:rPr lang="en-ZA" sz="1600" dirty="0"/>
              <a:t>growth </a:t>
            </a:r>
            <a:endParaRPr lang="en-ZA" sz="1600" dirty="0" smtClean="0"/>
          </a:p>
          <a:p>
            <a:pPr>
              <a:buFont typeface="+mj-lt"/>
              <a:buAutoNum type="arabicPeriod"/>
            </a:pPr>
            <a:endParaRPr lang="en-ZA" sz="1600" dirty="0"/>
          </a:p>
          <a:p>
            <a:pPr>
              <a:buFont typeface="Wingdings" pitchFamily="2" charset="2"/>
              <a:buChar char="ü"/>
            </a:pPr>
            <a:r>
              <a:rPr lang="en-ZA" sz="1600" dirty="0" smtClean="0"/>
              <a:t>Facilitate </a:t>
            </a:r>
            <a:r>
              <a:rPr lang="en-ZA" sz="1600" dirty="0"/>
              <a:t>interaction </a:t>
            </a:r>
            <a:r>
              <a:rPr lang="en-ZA" sz="1600" dirty="0" smtClean="0"/>
              <a:t>and info </a:t>
            </a:r>
            <a:r>
              <a:rPr lang="en-ZA" sz="1600" dirty="0"/>
              <a:t>exchange </a:t>
            </a:r>
            <a:endParaRPr lang="en-ZA" sz="1600" dirty="0" smtClean="0"/>
          </a:p>
          <a:p>
            <a:pPr>
              <a:buNone/>
            </a:pPr>
            <a:r>
              <a:rPr lang="en-ZA" sz="1600" dirty="0" smtClean="0"/>
              <a:t>among current </a:t>
            </a:r>
            <a:r>
              <a:rPr lang="en-ZA" sz="1600" dirty="0"/>
              <a:t>and existing players in the </a:t>
            </a:r>
            <a:endParaRPr lang="en-ZA" sz="1600" dirty="0" smtClean="0"/>
          </a:p>
          <a:p>
            <a:pPr>
              <a:buNone/>
            </a:pPr>
            <a:r>
              <a:rPr lang="en-ZA" sz="1600" dirty="0" smtClean="0"/>
              <a:t>climate innovation </a:t>
            </a:r>
            <a:r>
              <a:rPr lang="en-ZA" sz="1600" dirty="0"/>
              <a:t>ecosystem. </a:t>
            </a:r>
            <a:endParaRPr lang="en-ZA" sz="1600" dirty="0" smtClean="0"/>
          </a:p>
          <a:p>
            <a:pPr>
              <a:buNone/>
            </a:pPr>
            <a:endParaRPr lang="en-ZA" sz="1600" dirty="0" smtClean="0"/>
          </a:p>
          <a:p>
            <a:pPr>
              <a:buFont typeface="Wingdings" pitchFamily="2" charset="2"/>
              <a:buChar char="ü"/>
            </a:pPr>
            <a:r>
              <a:rPr lang="en-ZA" sz="1600" dirty="0" smtClean="0"/>
              <a:t>Gather information on stakeholder needs to further refine CIC activities towards inclusive </a:t>
            </a:r>
          </a:p>
          <a:p>
            <a:pPr>
              <a:buNone/>
            </a:pPr>
            <a:r>
              <a:rPr lang="en-ZA" sz="1600" dirty="0" smtClean="0"/>
              <a:t>growth and serving the marginalized </a:t>
            </a:r>
          </a:p>
          <a:p>
            <a:pPr>
              <a:buFont typeface="+mj-lt"/>
              <a:buAutoNum type="arabicPeriod"/>
            </a:pPr>
            <a:endParaRPr lang="en-ZA" sz="2000" dirty="0"/>
          </a:p>
        </p:txBody>
      </p:sp>
      <p:sp>
        <p:nvSpPr>
          <p:cNvPr id="4" name="Title 1"/>
          <p:cNvSpPr txBox="1">
            <a:spLocks/>
          </p:cNvSpPr>
          <p:nvPr/>
        </p:nvSpPr>
        <p:spPr bwMode="auto">
          <a:xfrm>
            <a:off x="323528" y="0"/>
            <a:ext cx="74888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a:lstStyle>
          <a:p>
            <a:r>
              <a:rPr lang="en-US" sz="3200" dirty="0" smtClean="0"/>
              <a:t>Inclusive Green Growth</a:t>
            </a:r>
            <a:r>
              <a:rPr lang="en-US" dirty="0" smtClean="0"/>
              <a:t/>
            </a:r>
            <a:br>
              <a:rPr lang="en-US" dirty="0" smtClean="0"/>
            </a:br>
            <a:r>
              <a:rPr lang="en-ZA" sz="2400" dirty="0" smtClean="0">
                <a:solidFill>
                  <a:schemeClr val="tx1"/>
                </a:solidFill>
              </a:rPr>
              <a:t>Community Outreach Objectives</a:t>
            </a:r>
            <a:endParaRPr lang="en-US" sz="2400" dirty="0">
              <a:solidFill>
                <a:schemeClr val="tx1"/>
              </a:solidFill>
            </a:endParaRPr>
          </a:p>
        </p:txBody>
      </p:sp>
      <p:pic>
        <p:nvPicPr>
          <p:cNvPr id="2050" name="Picture 2" descr="C:\Users\cmbileni\AppData\Local\Temp\Rar$DRa0.923\Inclusive Green Growth Images\page 49 A.jpg"/>
          <p:cNvPicPr>
            <a:picLocks noChangeAspect="1" noChangeArrowheads="1"/>
          </p:cNvPicPr>
          <p:nvPr/>
        </p:nvPicPr>
        <p:blipFill>
          <a:blip r:embed="rId3" cstate="print"/>
          <a:srcRect/>
          <a:stretch>
            <a:fillRect/>
          </a:stretch>
        </p:blipFill>
        <p:spPr bwMode="auto">
          <a:xfrm>
            <a:off x="4355976" y="1268760"/>
            <a:ext cx="4764021" cy="3816424"/>
          </a:xfrm>
          <a:prstGeom prst="rect">
            <a:avLst/>
          </a:prstGeom>
          <a:noFill/>
        </p:spPr>
      </p:pic>
      <p:pic>
        <p:nvPicPr>
          <p:cNvPr id="6" name="Picture 2"/>
          <p:cNvPicPr>
            <a:picLocks noChangeAspect="1" noChangeArrowheads="1"/>
          </p:cNvPicPr>
          <p:nvPr/>
        </p:nvPicPr>
        <p:blipFill>
          <a:blip r:embed="rId4" cstate="print"/>
          <a:srcRect/>
          <a:stretch>
            <a:fillRect/>
          </a:stretch>
        </p:blipFill>
        <p:spPr bwMode="auto">
          <a:xfrm>
            <a:off x="4644008" y="6237312"/>
            <a:ext cx="969962" cy="460375"/>
          </a:xfrm>
          <a:prstGeom prst="rect">
            <a:avLst/>
          </a:prstGeom>
          <a:noFill/>
          <a:ln w="9525">
            <a:noFill/>
            <a:miter lim="800000"/>
            <a:headEnd/>
            <a:tailEnd/>
          </a:ln>
          <a:effectLst/>
        </p:spPr>
      </p:pic>
    </p:spTree>
    <p:extLst>
      <p:ext uri="{BB962C8B-B14F-4D97-AF65-F5344CB8AC3E}">
        <p14:creationId xmlns:p14="http://schemas.microsoft.com/office/powerpoint/2010/main" val="1462738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412776"/>
            <a:ext cx="8712968" cy="5360816"/>
          </a:xfrm>
        </p:spPr>
        <p:txBody>
          <a:bodyPr/>
          <a:lstStyle/>
          <a:p>
            <a:r>
              <a:rPr lang="en-ZA" sz="2000" dirty="0" smtClean="0"/>
              <a:t>From </a:t>
            </a:r>
            <a:r>
              <a:rPr lang="en-ZA" sz="2000" dirty="0"/>
              <a:t>the community consultations </a:t>
            </a:r>
            <a:r>
              <a:rPr lang="en-ZA" sz="2000" dirty="0" smtClean="0"/>
              <a:t>there </a:t>
            </a:r>
            <a:r>
              <a:rPr lang="en-ZA" sz="2000" dirty="0"/>
              <a:t>is </a:t>
            </a:r>
            <a:r>
              <a:rPr lang="en-ZA" sz="2000" dirty="0" smtClean="0"/>
              <a:t>a scope </a:t>
            </a:r>
            <a:r>
              <a:rPr lang="en-ZA" sz="2000" dirty="0"/>
              <a:t>for inclusive innovations in South Africa. </a:t>
            </a:r>
            <a:r>
              <a:rPr lang="en-ZA" sz="2000" dirty="0" smtClean="0"/>
              <a:t>Climate </a:t>
            </a:r>
            <a:r>
              <a:rPr lang="en-ZA" sz="2000" dirty="0"/>
              <a:t>innovation can unlock local economic development and social mobility, given the challenges and needs existing in most communities. </a:t>
            </a:r>
            <a:endParaRPr lang="en-ZA" sz="2000" dirty="0" smtClean="0"/>
          </a:p>
          <a:p>
            <a:endParaRPr lang="en-ZA" sz="2000" dirty="0"/>
          </a:p>
          <a:p>
            <a:r>
              <a:rPr lang="en-ZA" sz="2000" dirty="0" smtClean="0"/>
              <a:t>Strategies </a:t>
            </a:r>
            <a:r>
              <a:rPr lang="en-ZA" sz="2000" dirty="0"/>
              <a:t>to maximize inclusive green growth and climate technology </a:t>
            </a:r>
            <a:r>
              <a:rPr lang="en-ZA" sz="2000" dirty="0" smtClean="0"/>
              <a:t>innovation:</a:t>
            </a:r>
            <a:endParaRPr lang="en-ZA" sz="2000" dirty="0"/>
          </a:p>
          <a:p>
            <a:pPr lvl="1"/>
            <a:r>
              <a:rPr lang="en-ZA" sz="1700" dirty="0" smtClean="0"/>
              <a:t>Improve </a:t>
            </a:r>
            <a:r>
              <a:rPr lang="en-ZA" sz="1700" dirty="0"/>
              <a:t>the quality, timeliness and flow of information on climate-friendly solutions to end-users at the base of the pyramid. </a:t>
            </a:r>
          </a:p>
          <a:p>
            <a:pPr lvl="1"/>
            <a:r>
              <a:rPr lang="en-ZA" sz="1700" dirty="0" smtClean="0"/>
              <a:t>Match </a:t>
            </a:r>
            <a:r>
              <a:rPr lang="en-ZA" sz="1700" dirty="0"/>
              <a:t>end-user financing to the stream of benefits, thereby reducing upfront costs of switching or adoption. </a:t>
            </a:r>
          </a:p>
          <a:p>
            <a:pPr lvl="1"/>
            <a:r>
              <a:rPr lang="en-ZA" sz="1700" dirty="0" smtClean="0"/>
              <a:t>Extend </a:t>
            </a:r>
            <a:r>
              <a:rPr lang="en-ZA" sz="1700" dirty="0"/>
              <a:t>community-level presence of institutional apparatus through partnerships with established actors in the social economy. </a:t>
            </a:r>
          </a:p>
          <a:p>
            <a:pPr lvl="1"/>
            <a:r>
              <a:rPr lang="en-ZA" sz="1700" dirty="0" smtClean="0"/>
              <a:t>Offer </a:t>
            </a:r>
            <a:r>
              <a:rPr lang="en-ZA" sz="1700" dirty="0"/>
              <a:t>assistance and incentives that motivate firms to innovate towards inclusion</a:t>
            </a:r>
            <a:r>
              <a:rPr lang="en-ZA" sz="1600" dirty="0"/>
              <a:t>. </a:t>
            </a:r>
          </a:p>
        </p:txBody>
      </p:sp>
      <p:sp>
        <p:nvSpPr>
          <p:cNvPr id="5" name="Title 1"/>
          <p:cNvSpPr txBox="1">
            <a:spLocks/>
          </p:cNvSpPr>
          <p:nvPr/>
        </p:nvSpPr>
        <p:spPr bwMode="auto">
          <a:xfrm>
            <a:off x="323528" y="0"/>
            <a:ext cx="74888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a:lstStyle>
          <a:p>
            <a:r>
              <a:rPr lang="en-US" sz="3200" dirty="0" smtClean="0"/>
              <a:t>Inclusive Green Growth</a:t>
            </a:r>
            <a:r>
              <a:rPr lang="en-US" dirty="0" smtClean="0"/>
              <a:t/>
            </a:r>
            <a:br>
              <a:rPr lang="en-US" dirty="0" smtClean="0"/>
            </a:br>
            <a:r>
              <a:rPr lang="en-ZA" sz="2400" dirty="0" smtClean="0">
                <a:solidFill>
                  <a:schemeClr val="tx1"/>
                </a:solidFill>
              </a:rPr>
              <a:t>CTP Findings and Recommendations</a:t>
            </a:r>
            <a:endParaRPr lang="en-US" sz="2400" dirty="0">
              <a:solidFill>
                <a:schemeClr val="tx1"/>
              </a:solidFill>
            </a:endParaRPr>
          </a:p>
        </p:txBody>
      </p:sp>
      <p:pic>
        <p:nvPicPr>
          <p:cNvPr id="6" name="Picture 2"/>
          <p:cNvPicPr>
            <a:picLocks noChangeAspect="1" noChangeArrowheads="1"/>
          </p:cNvPicPr>
          <p:nvPr/>
        </p:nvPicPr>
        <p:blipFill>
          <a:blip r:embed="rId3" cstate="print"/>
          <a:srcRect/>
          <a:stretch>
            <a:fillRect/>
          </a:stretch>
        </p:blipFill>
        <p:spPr bwMode="auto">
          <a:xfrm>
            <a:off x="4644008" y="6237312"/>
            <a:ext cx="969962" cy="460375"/>
          </a:xfrm>
          <a:prstGeom prst="rect">
            <a:avLst/>
          </a:prstGeom>
          <a:noFill/>
          <a:ln w="9525">
            <a:noFill/>
            <a:miter lim="800000"/>
            <a:headEnd/>
            <a:tailEnd/>
          </a:ln>
          <a:effectLst/>
        </p:spPr>
      </p:pic>
    </p:spTree>
    <p:extLst>
      <p:ext uri="{BB962C8B-B14F-4D97-AF65-F5344CB8AC3E}">
        <p14:creationId xmlns:p14="http://schemas.microsoft.com/office/powerpoint/2010/main" val="2217330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40768"/>
            <a:ext cx="8662293" cy="4686968"/>
          </a:xfrm>
        </p:spPr>
        <p:txBody>
          <a:bodyPr/>
          <a:lstStyle/>
          <a:p>
            <a:r>
              <a:rPr lang="en-ZA" sz="2200" b="1" dirty="0" smtClean="0"/>
              <a:t>Demand </a:t>
            </a:r>
            <a:r>
              <a:rPr lang="en-ZA" sz="2200" b="1" dirty="0"/>
              <a:t>generation </a:t>
            </a:r>
            <a:r>
              <a:rPr lang="en-ZA" sz="2200" dirty="0"/>
              <a:t>– promoting awareness of climate technology solutions that are designed for the base of the pyramid and marginalized groups; </a:t>
            </a:r>
          </a:p>
          <a:p>
            <a:r>
              <a:rPr lang="en-ZA" sz="2200" b="1" dirty="0" smtClean="0"/>
              <a:t>Supply </a:t>
            </a:r>
            <a:r>
              <a:rPr lang="en-ZA" sz="2200" b="1" dirty="0"/>
              <a:t>Management </a:t>
            </a:r>
            <a:r>
              <a:rPr lang="en-ZA" sz="2200" dirty="0"/>
              <a:t>– helping SMEs develop distribution networks, pricing strategies and other executional considerations for base of the pyramid markets; </a:t>
            </a:r>
          </a:p>
          <a:p>
            <a:r>
              <a:rPr lang="en-ZA" sz="2200" b="1" dirty="0" smtClean="0"/>
              <a:t>Information </a:t>
            </a:r>
            <a:r>
              <a:rPr lang="en-ZA" sz="2200" b="1" dirty="0"/>
              <a:t>management </a:t>
            </a:r>
            <a:r>
              <a:rPr lang="en-ZA" sz="2200" dirty="0"/>
              <a:t>– aggregating, </a:t>
            </a:r>
            <a:r>
              <a:rPr lang="en-ZA" sz="2200" dirty="0" err="1"/>
              <a:t>analyzing</a:t>
            </a:r>
            <a:r>
              <a:rPr lang="en-ZA" sz="2200" dirty="0"/>
              <a:t> and disseminating knowledge to counteract existing market fragmentation; and </a:t>
            </a:r>
          </a:p>
          <a:p>
            <a:r>
              <a:rPr lang="en-ZA" sz="2200" b="1" dirty="0" smtClean="0"/>
              <a:t>Relationship </a:t>
            </a:r>
            <a:r>
              <a:rPr lang="en-ZA" sz="2200" b="1" dirty="0"/>
              <a:t>management </a:t>
            </a:r>
            <a:r>
              <a:rPr lang="en-ZA" sz="2200" dirty="0"/>
              <a:t>– advocating on behalf of inclusivity with provincial/national government entities, international organizations, etc. </a:t>
            </a:r>
          </a:p>
          <a:p>
            <a:endParaRPr lang="en-ZA" sz="2000" dirty="0"/>
          </a:p>
        </p:txBody>
      </p:sp>
      <p:sp>
        <p:nvSpPr>
          <p:cNvPr id="4" name="Title 1"/>
          <p:cNvSpPr txBox="1">
            <a:spLocks/>
          </p:cNvSpPr>
          <p:nvPr/>
        </p:nvSpPr>
        <p:spPr bwMode="auto">
          <a:xfrm>
            <a:off x="323528" y="0"/>
            <a:ext cx="74888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a:lstStyle>
          <a:p>
            <a:r>
              <a:rPr lang="en-US" sz="3200" dirty="0" smtClean="0"/>
              <a:t>Inclusive Green Growth</a:t>
            </a:r>
            <a:r>
              <a:rPr lang="en-US" dirty="0" smtClean="0"/>
              <a:t/>
            </a:r>
            <a:br>
              <a:rPr lang="en-US" dirty="0" smtClean="0"/>
            </a:br>
            <a:r>
              <a:rPr lang="en-ZA" sz="2400" dirty="0" smtClean="0">
                <a:solidFill>
                  <a:schemeClr val="tx1"/>
                </a:solidFill>
              </a:rPr>
              <a:t>Further Services to Promote Inclusion</a:t>
            </a:r>
            <a:endParaRPr lang="en-US" sz="2400" dirty="0">
              <a:solidFill>
                <a:schemeClr val="tx1"/>
              </a:solidFill>
            </a:endParaRPr>
          </a:p>
        </p:txBody>
      </p:sp>
      <p:pic>
        <p:nvPicPr>
          <p:cNvPr id="5" name="Picture 2"/>
          <p:cNvPicPr>
            <a:picLocks noChangeAspect="1" noChangeArrowheads="1"/>
          </p:cNvPicPr>
          <p:nvPr/>
        </p:nvPicPr>
        <p:blipFill>
          <a:blip r:embed="rId2" cstate="print"/>
          <a:srcRect/>
          <a:stretch>
            <a:fillRect/>
          </a:stretch>
        </p:blipFill>
        <p:spPr bwMode="auto">
          <a:xfrm>
            <a:off x="2123728" y="6021288"/>
            <a:ext cx="3412568" cy="703175"/>
          </a:xfrm>
          <a:prstGeom prst="rect">
            <a:avLst/>
          </a:prstGeom>
          <a:noFill/>
          <a:ln w="9525">
            <a:noFill/>
            <a:miter lim="800000"/>
            <a:headEnd/>
            <a:tailEnd/>
          </a:ln>
          <a:effectLst/>
        </p:spPr>
      </p:pic>
    </p:spTree>
    <p:extLst>
      <p:ext uri="{BB962C8B-B14F-4D97-AF65-F5344CB8AC3E}">
        <p14:creationId xmlns:p14="http://schemas.microsoft.com/office/powerpoint/2010/main" val="34978931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83768" y="1268760"/>
            <a:ext cx="6408712" cy="4741986"/>
          </a:xfrm>
          <a:ln>
            <a:noFill/>
          </a:ln>
          <a:effectLst>
            <a:outerShdw blurRad="127000" dist="38100" dir="2700000" algn="ctr">
              <a:srgbClr val="000000">
                <a:alpha val="45000"/>
              </a:srgbClr>
            </a:outerShdw>
            <a:softEdge rad="31750"/>
          </a:effectLst>
          <a:scene3d>
            <a:camera prst="perspectiveLeft"/>
            <a:lightRig rig="threePt" dir="t"/>
          </a:scene3d>
        </p:spPr>
        <p:style>
          <a:lnRef idx="2">
            <a:schemeClr val="dk1"/>
          </a:lnRef>
          <a:fillRef idx="1">
            <a:schemeClr val="lt1"/>
          </a:fillRef>
          <a:effectRef idx="0">
            <a:schemeClr val="dk1"/>
          </a:effectRef>
          <a:fontRef idx="minor">
            <a:schemeClr val="dk1"/>
          </a:fontRef>
        </p:style>
        <p:txBody>
          <a:bodyPr/>
          <a:lstStyle/>
          <a:p>
            <a:r>
              <a:rPr lang="en-ZA" sz="1900" dirty="0" smtClean="0"/>
              <a:t>Developing various solar-powered and re-chargeable household appliances</a:t>
            </a:r>
          </a:p>
          <a:p>
            <a:r>
              <a:rPr lang="en-ZA" sz="1900" dirty="0" smtClean="0"/>
              <a:t>Incubated in CIC with technical and business mentorship and training</a:t>
            </a:r>
          </a:p>
          <a:p>
            <a:r>
              <a:rPr lang="en-ZA" sz="1900" dirty="0" smtClean="0"/>
              <a:t>Funding for a launch pilot to be held n Alexandra township, in Johannesburg</a:t>
            </a:r>
          </a:p>
          <a:p>
            <a:r>
              <a:rPr lang="en-ZA" sz="1900" dirty="0" smtClean="0"/>
              <a:t>The launch of the pilot is scheduled for June 2013</a:t>
            </a:r>
          </a:p>
          <a:p>
            <a:r>
              <a:rPr lang="en-ZA" sz="1900" dirty="0" smtClean="0"/>
              <a:t>Distribution model uses local ‘</a:t>
            </a:r>
            <a:r>
              <a:rPr lang="en-ZA" sz="1900" dirty="0" err="1" smtClean="0"/>
              <a:t>Spaza</a:t>
            </a:r>
            <a:r>
              <a:rPr lang="en-ZA" sz="1900" dirty="0" smtClean="0"/>
              <a:t>’ shops in Alexandra </a:t>
            </a:r>
          </a:p>
          <a:p>
            <a:r>
              <a:rPr lang="en-ZA" sz="1900" dirty="0" err="1" smtClean="0"/>
              <a:t>Spaza's</a:t>
            </a:r>
            <a:r>
              <a:rPr lang="en-ZA" sz="1900" dirty="0" smtClean="0"/>
              <a:t> will form co-operatives to ensure collaboration between shop owners  </a:t>
            </a:r>
          </a:p>
          <a:p>
            <a:r>
              <a:rPr lang="en-ZA" sz="1900" dirty="0" smtClean="0"/>
              <a:t>Local youths will be trained and capacitated to work as technicians who are readily available for installation, sales, demonstrations, repair and maintenance of the products</a:t>
            </a:r>
            <a:endParaRPr lang="en-US" sz="1900" dirty="0" smtClean="0"/>
          </a:p>
          <a:p>
            <a:endParaRPr lang="en-US" sz="1800" dirty="0"/>
          </a:p>
        </p:txBody>
      </p:sp>
      <p:sp>
        <p:nvSpPr>
          <p:cNvPr id="4" name="Title 1"/>
          <p:cNvSpPr txBox="1">
            <a:spLocks/>
          </p:cNvSpPr>
          <p:nvPr/>
        </p:nvSpPr>
        <p:spPr bwMode="auto">
          <a:xfrm>
            <a:off x="323528" y="0"/>
            <a:ext cx="74888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a:lstStyle>
          <a:p>
            <a:r>
              <a:rPr lang="en-US" sz="3200" dirty="0" smtClean="0"/>
              <a:t>Inclusive Green Growth</a:t>
            </a:r>
            <a:r>
              <a:rPr lang="en-US" dirty="0" smtClean="0"/>
              <a:t/>
            </a:r>
            <a:br>
              <a:rPr lang="en-US" dirty="0" smtClean="0"/>
            </a:br>
            <a:r>
              <a:rPr lang="en-ZA" sz="2400" dirty="0" smtClean="0">
                <a:solidFill>
                  <a:schemeClr val="tx1"/>
                </a:solidFill>
              </a:rPr>
              <a:t>Case Study: </a:t>
            </a:r>
            <a:r>
              <a:rPr lang="en-ZA" sz="2400" dirty="0" err="1" smtClean="0">
                <a:solidFill>
                  <a:schemeClr val="tx1"/>
                </a:solidFill>
              </a:rPr>
              <a:t>Ecovest</a:t>
            </a:r>
            <a:r>
              <a:rPr lang="en-ZA" sz="2400" dirty="0" smtClean="0">
                <a:solidFill>
                  <a:schemeClr val="tx1"/>
                </a:solidFill>
              </a:rPr>
              <a:t> Holdings (Pty) Ltd</a:t>
            </a:r>
            <a:endParaRPr lang="en-US" sz="2400" dirty="0">
              <a:solidFill>
                <a:schemeClr val="tx1"/>
              </a:solidFill>
            </a:endParaRPr>
          </a:p>
        </p:txBody>
      </p:sp>
      <p:pic>
        <p:nvPicPr>
          <p:cNvPr id="1026" name="Picture 2"/>
          <p:cNvPicPr>
            <a:picLocks noChangeAspect="1" noChangeArrowheads="1"/>
          </p:cNvPicPr>
          <p:nvPr/>
        </p:nvPicPr>
        <p:blipFill>
          <a:blip r:embed="rId2" cstate="print"/>
          <a:srcRect/>
          <a:stretch>
            <a:fillRect/>
          </a:stretch>
        </p:blipFill>
        <p:spPr bwMode="auto">
          <a:xfrm>
            <a:off x="138843" y="1268760"/>
            <a:ext cx="2488941" cy="4704268"/>
          </a:xfrm>
          <a:prstGeom prst="rect">
            <a:avLst/>
          </a:prstGeom>
          <a:noFill/>
          <a:ln w="9525">
            <a:noFill/>
            <a:miter lim="800000"/>
            <a:headEnd/>
            <a:tailEnd/>
          </a:ln>
          <a:effectLst/>
        </p:spPr>
      </p:pic>
      <p:pic>
        <p:nvPicPr>
          <p:cNvPr id="6" name="Picture 2"/>
          <p:cNvPicPr>
            <a:picLocks noChangeAspect="1" noChangeArrowheads="1"/>
          </p:cNvPicPr>
          <p:nvPr/>
        </p:nvPicPr>
        <p:blipFill>
          <a:blip r:embed="rId3" cstate="print"/>
          <a:srcRect/>
          <a:stretch>
            <a:fillRect/>
          </a:stretch>
        </p:blipFill>
        <p:spPr bwMode="auto">
          <a:xfrm>
            <a:off x="4644008" y="6237312"/>
            <a:ext cx="969962" cy="460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423318"/>
            <a:ext cx="8662293" cy="4525962"/>
          </a:xfrm>
        </p:spPr>
        <p:txBody>
          <a:bodyPr/>
          <a:lstStyle/>
          <a:p>
            <a:r>
              <a:rPr lang="en-US" sz="2000" dirty="0" smtClean="0"/>
              <a:t>CIC has been fully established in South Africa</a:t>
            </a:r>
          </a:p>
          <a:p>
            <a:pPr lvl="1"/>
            <a:r>
              <a:rPr lang="en-ZA" sz="1800" dirty="0" smtClean="0"/>
              <a:t>To promote </a:t>
            </a:r>
            <a:r>
              <a:rPr lang="en-ZA" sz="1800" dirty="0"/>
              <a:t>inclusive green growth and climate </a:t>
            </a:r>
            <a:r>
              <a:rPr lang="en-ZA" sz="1800" dirty="0" smtClean="0"/>
              <a:t>innovation solutions </a:t>
            </a:r>
          </a:p>
          <a:p>
            <a:pPr lvl="1"/>
            <a:r>
              <a:rPr lang="en-ZA" sz="1800" dirty="0" smtClean="0"/>
              <a:t>To facilitate </a:t>
            </a:r>
            <a:r>
              <a:rPr lang="en-ZA" sz="1800" dirty="0"/>
              <a:t>access to climate technologies </a:t>
            </a:r>
            <a:r>
              <a:rPr lang="en-ZA" sz="1800" dirty="0" smtClean="0"/>
              <a:t>and </a:t>
            </a:r>
          </a:p>
          <a:p>
            <a:pPr lvl="1"/>
            <a:r>
              <a:rPr lang="en-ZA" sz="1800" dirty="0" smtClean="0"/>
              <a:t>To spur the creation of sustainable green job</a:t>
            </a:r>
          </a:p>
          <a:p>
            <a:pPr lvl="1"/>
            <a:endParaRPr lang="en-US" sz="1200" dirty="0" smtClean="0"/>
          </a:p>
          <a:p>
            <a:r>
              <a:rPr lang="en-US" sz="2000" dirty="0" smtClean="0"/>
              <a:t>Entrepreneurs with technological climate innovation solutions are supported and funded by the CIC</a:t>
            </a:r>
          </a:p>
          <a:p>
            <a:endParaRPr lang="en-US" sz="1200" dirty="0"/>
          </a:p>
          <a:p>
            <a:r>
              <a:rPr lang="en-US" sz="2000" dirty="0" smtClean="0"/>
              <a:t>Incorporation of </a:t>
            </a:r>
            <a:r>
              <a:rPr lang="en-US" sz="2000" dirty="0"/>
              <a:t>the findings of the </a:t>
            </a:r>
            <a:r>
              <a:rPr lang="en-US" sz="2000" dirty="0" smtClean="0"/>
              <a:t>Inclusivity Study</a:t>
            </a:r>
            <a:endParaRPr lang="en-US" sz="2000" dirty="0"/>
          </a:p>
          <a:p>
            <a:pPr lvl="1"/>
            <a:r>
              <a:rPr lang="en-US" sz="1800" dirty="0" smtClean="0"/>
              <a:t>Focusing on demand </a:t>
            </a:r>
            <a:r>
              <a:rPr lang="en-US" sz="1800" dirty="0"/>
              <a:t>generation (awareness raising), Information and Relationship </a:t>
            </a:r>
            <a:r>
              <a:rPr lang="en-US" sz="1800" dirty="0" smtClean="0"/>
              <a:t>management</a:t>
            </a:r>
          </a:p>
          <a:p>
            <a:pPr lvl="1"/>
            <a:endParaRPr lang="en-US" sz="1200" dirty="0" smtClean="0"/>
          </a:p>
          <a:p>
            <a:r>
              <a:rPr lang="en-US" sz="2000" dirty="0" smtClean="0"/>
              <a:t>Partnerships and collaborations are crucial for sustainability of the CIC</a:t>
            </a:r>
            <a:endParaRPr lang="en-US" sz="2000" dirty="0"/>
          </a:p>
          <a:p>
            <a:endParaRPr lang="en-US" sz="2000" dirty="0" smtClean="0"/>
          </a:p>
          <a:p>
            <a:pPr lvl="1"/>
            <a:endParaRPr lang="en-US" sz="2000" dirty="0" smtClean="0"/>
          </a:p>
          <a:p>
            <a:endParaRPr lang="en-US" sz="2000" dirty="0"/>
          </a:p>
        </p:txBody>
      </p:sp>
      <p:sp>
        <p:nvSpPr>
          <p:cNvPr id="4" name="Title 1"/>
          <p:cNvSpPr txBox="1">
            <a:spLocks/>
          </p:cNvSpPr>
          <p:nvPr/>
        </p:nvSpPr>
        <p:spPr bwMode="auto">
          <a:xfrm>
            <a:off x="323528" y="0"/>
            <a:ext cx="74888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FF9933"/>
                </a:solidFill>
                <a:latin typeface="+mj-lt"/>
                <a:ea typeface="+mj-ea"/>
                <a:cs typeface="+mj-cs"/>
              </a:defRPr>
            </a:lvl1pPr>
            <a:lvl2pPr algn="l" rtl="0" eaLnBrk="0" fontAlgn="base" hangingPunct="0">
              <a:spcBef>
                <a:spcPct val="0"/>
              </a:spcBef>
              <a:spcAft>
                <a:spcPct val="0"/>
              </a:spcAft>
              <a:defRPr sz="3600" b="1">
                <a:solidFill>
                  <a:srgbClr val="FF9933"/>
                </a:solidFill>
                <a:latin typeface="Arial" charset="0"/>
              </a:defRPr>
            </a:lvl2pPr>
            <a:lvl3pPr algn="l" rtl="0" eaLnBrk="0" fontAlgn="base" hangingPunct="0">
              <a:spcBef>
                <a:spcPct val="0"/>
              </a:spcBef>
              <a:spcAft>
                <a:spcPct val="0"/>
              </a:spcAft>
              <a:defRPr sz="3600" b="1">
                <a:solidFill>
                  <a:srgbClr val="FF9933"/>
                </a:solidFill>
                <a:latin typeface="Arial" charset="0"/>
              </a:defRPr>
            </a:lvl3pPr>
            <a:lvl4pPr algn="l" rtl="0" eaLnBrk="0" fontAlgn="base" hangingPunct="0">
              <a:spcBef>
                <a:spcPct val="0"/>
              </a:spcBef>
              <a:spcAft>
                <a:spcPct val="0"/>
              </a:spcAft>
              <a:defRPr sz="3600" b="1">
                <a:solidFill>
                  <a:srgbClr val="FF9933"/>
                </a:solidFill>
                <a:latin typeface="Arial" charset="0"/>
              </a:defRPr>
            </a:lvl4pPr>
            <a:lvl5pPr algn="l" rtl="0" eaLnBrk="0" fontAlgn="base" hangingPunct="0">
              <a:spcBef>
                <a:spcPct val="0"/>
              </a:spcBef>
              <a:spcAft>
                <a:spcPct val="0"/>
              </a:spcAft>
              <a:defRPr sz="3600" b="1">
                <a:solidFill>
                  <a:srgbClr val="FF9933"/>
                </a:solidFill>
                <a:latin typeface="Arial" charset="0"/>
              </a:defRPr>
            </a:lvl5pPr>
            <a:lvl6pPr marL="457200" algn="l" rtl="0" fontAlgn="base">
              <a:spcBef>
                <a:spcPct val="0"/>
              </a:spcBef>
              <a:spcAft>
                <a:spcPct val="0"/>
              </a:spcAft>
              <a:defRPr sz="3600" b="1">
                <a:solidFill>
                  <a:srgbClr val="FF9933"/>
                </a:solidFill>
                <a:latin typeface="Arial" charset="0"/>
              </a:defRPr>
            </a:lvl6pPr>
            <a:lvl7pPr marL="914400" algn="l" rtl="0" fontAlgn="base">
              <a:spcBef>
                <a:spcPct val="0"/>
              </a:spcBef>
              <a:spcAft>
                <a:spcPct val="0"/>
              </a:spcAft>
              <a:defRPr sz="3600" b="1">
                <a:solidFill>
                  <a:srgbClr val="FF9933"/>
                </a:solidFill>
                <a:latin typeface="Arial" charset="0"/>
              </a:defRPr>
            </a:lvl7pPr>
            <a:lvl8pPr marL="1371600" algn="l" rtl="0" fontAlgn="base">
              <a:spcBef>
                <a:spcPct val="0"/>
              </a:spcBef>
              <a:spcAft>
                <a:spcPct val="0"/>
              </a:spcAft>
              <a:defRPr sz="3600" b="1">
                <a:solidFill>
                  <a:srgbClr val="FF9933"/>
                </a:solidFill>
                <a:latin typeface="Arial" charset="0"/>
              </a:defRPr>
            </a:lvl8pPr>
            <a:lvl9pPr marL="1828800" algn="l" rtl="0" fontAlgn="base">
              <a:spcBef>
                <a:spcPct val="0"/>
              </a:spcBef>
              <a:spcAft>
                <a:spcPct val="0"/>
              </a:spcAft>
              <a:defRPr sz="3600" b="1">
                <a:solidFill>
                  <a:srgbClr val="FF9933"/>
                </a:solidFill>
                <a:latin typeface="Arial" charset="0"/>
              </a:defRPr>
            </a:lvl9pPr>
          </a:lstStyle>
          <a:p>
            <a:r>
              <a:rPr lang="en-US" sz="3200" dirty="0" smtClean="0"/>
              <a:t>Inclusive Green Growth</a:t>
            </a:r>
            <a:r>
              <a:rPr lang="en-US" dirty="0" smtClean="0"/>
              <a:t/>
            </a:r>
            <a:br>
              <a:rPr lang="en-US" dirty="0" smtClean="0"/>
            </a:br>
            <a:r>
              <a:rPr lang="en-ZA" sz="2400" dirty="0" smtClean="0">
                <a:solidFill>
                  <a:schemeClr val="tx1"/>
                </a:solidFill>
              </a:rPr>
              <a:t>Concluding Remarks</a:t>
            </a:r>
            <a:endParaRPr lang="en-US" sz="2400" dirty="0">
              <a:solidFill>
                <a:schemeClr val="tx1"/>
              </a:solidFill>
            </a:endParaRPr>
          </a:p>
        </p:txBody>
      </p:sp>
      <p:pic>
        <p:nvPicPr>
          <p:cNvPr id="6" name="Picture 2"/>
          <p:cNvPicPr>
            <a:picLocks noChangeAspect="1" noChangeArrowheads="1"/>
          </p:cNvPicPr>
          <p:nvPr/>
        </p:nvPicPr>
        <p:blipFill>
          <a:blip r:embed="rId2" cstate="print"/>
          <a:srcRect/>
          <a:stretch>
            <a:fillRect/>
          </a:stretch>
        </p:blipFill>
        <p:spPr bwMode="auto">
          <a:xfrm>
            <a:off x="4644008" y="6237312"/>
            <a:ext cx="969962" cy="460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Vertical Text Placeholder 9"/>
          <p:cNvSpPr>
            <a:spLocks noGrp="1"/>
          </p:cNvSpPr>
          <p:nvPr>
            <p:ph type="body" orient="vert" idx="1"/>
          </p:nvPr>
        </p:nvSpPr>
        <p:spPr/>
        <p:txBody>
          <a:bodyPr/>
          <a:lstStyle/>
          <a:p>
            <a:endParaRPr lang="en-US" dirty="0"/>
          </a:p>
        </p:txBody>
      </p:sp>
      <p:pic>
        <p:nvPicPr>
          <p:cNvPr id="13" name="Picture 2" descr="H:\TIH Share Drive\ZZZ PICTURES\SABC\Distanc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268760"/>
            <a:ext cx="8684832" cy="540060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899592" y="1556792"/>
            <a:ext cx="7848872" cy="1631216"/>
          </a:xfrm>
          <a:prstGeom prst="rect">
            <a:avLst/>
          </a:prstGeom>
          <a:noFill/>
        </p:spPr>
        <p:txBody>
          <a:bodyPr wrap="square" rtlCol="0">
            <a:spAutoFit/>
          </a:bodyPr>
          <a:lstStyle/>
          <a:p>
            <a:pPr algn="ctr"/>
            <a:r>
              <a:rPr lang="en-US" sz="2800" dirty="0" smtClean="0">
                <a:solidFill>
                  <a:schemeClr val="bg1"/>
                </a:solidFill>
              </a:rPr>
              <a:t>The Innovation Hub</a:t>
            </a:r>
          </a:p>
          <a:p>
            <a:pPr algn="ctr"/>
            <a:r>
              <a:rPr lang="en-US" b="0" dirty="0" smtClean="0">
                <a:solidFill>
                  <a:schemeClr val="bg1"/>
                </a:solidFill>
              </a:rPr>
              <a:t>Innovation Catalyst for a Smart Province: </a:t>
            </a:r>
          </a:p>
          <a:p>
            <a:pPr algn="ctr"/>
            <a:r>
              <a:rPr lang="en-US" b="0" dirty="0" smtClean="0">
                <a:solidFill>
                  <a:schemeClr val="bg1"/>
                </a:solidFill>
              </a:rPr>
              <a:t>Gauteng, Republic of South Africa</a:t>
            </a:r>
          </a:p>
          <a:p>
            <a:pPr algn="ctr"/>
            <a:r>
              <a:rPr lang="en-US" b="0" dirty="0" smtClean="0">
                <a:solidFill>
                  <a:schemeClr val="bg1"/>
                </a:solidFill>
                <a:hlinkClick r:id="rId4"/>
              </a:rPr>
              <a:t>www.theinnovationhub.com</a:t>
            </a:r>
            <a:r>
              <a:rPr lang="en-US" b="0" dirty="0" smtClean="0">
                <a:solidFill>
                  <a:schemeClr val="bg1"/>
                </a:solidFill>
              </a:rPr>
              <a:t> </a:t>
            </a:r>
          </a:p>
        </p:txBody>
      </p:sp>
      <p:sp>
        <p:nvSpPr>
          <p:cNvPr id="15" name="Rectangle 14"/>
          <p:cNvSpPr/>
          <p:nvPr/>
        </p:nvSpPr>
        <p:spPr>
          <a:xfrm>
            <a:off x="1421904" y="200834"/>
            <a:ext cx="6174432" cy="707886"/>
          </a:xfrm>
          <a:prstGeom prst="rect">
            <a:avLst/>
          </a:prstGeom>
        </p:spPr>
        <p:txBody>
          <a:bodyPr wrap="square">
            <a:spAutoFit/>
          </a:bodyPr>
          <a:lstStyle/>
          <a:p>
            <a:pPr marL="0" indent="0" algn="ctr">
              <a:buFont typeface="Wingdings" pitchFamily="2" charset="2"/>
              <a:buNone/>
            </a:pPr>
            <a:r>
              <a:rPr lang="en-US" sz="4000" dirty="0" smtClean="0">
                <a:solidFill>
                  <a:srgbClr val="FF9933"/>
                </a:solidFill>
                <a:effectLst>
                  <a:reflection blurRad="6350" stA="50000" endA="300" endPos="50000" dist="29997" dir="5400000" sy="-100000" algn="bl" rotWithShape="0"/>
                </a:effectLst>
              </a:rPr>
              <a:t>Thank You!</a:t>
            </a:r>
            <a:endParaRPr lang="en-US" sz="4400" b="0" dirty="0">
              <a:solidFill>
                <a:srgbClr val="FF9933"/>
              </a:solidFill>
              <a:effectLst>
                <a:reflection blurRad="6350" stA="50000" endA="300" endPos="50000" dist="29997" dir="5400000" sy="-100000" algn="bl" rotWithShape="0"/>
              </a:effectLst>
            </a:endParaRPr>
          </a:p>
        </p:txBody>
      </p:sp>
    </p:spTree>
    <p:extLst>
      <p:ext uri="{BB962C8B-B14F-4D97-AF65-F5344CB8AC3E}">
        <p14:creationId xmlns:p14="http://schemas.microsoft.com/office/powerpoint/2010/main" val="177813528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59192</TotalTime>
  <Words>2875</Words>
  <Application>Microsoft Office PowerPoint</Application>
  <PresentationFormat>On-screen Show (4:3)</PresentationFormat>
  <Paragraphs>175</Paragraphs>
  <Slides>14</Slides>
  <Notes>5</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Default Design</vt:lpstr>
      <vt:lpstr>  Inclusive Green Growth through Innovation  Dr Charity Mbileni Senior Manager: Green Economy and CIC  </vt:lpstr>
      <vt:lpstr>Contents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Innovation Hub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BVM  Presentation</dc:title>
  <dc:creator>Lindsay Prescott</dc:creator>
  <cp:lastModifiedBy>Jonathan d'Entremont Coony</cp:lastModifiedBy>
  <cp:revision>978</cp:revision>
  <cp:lastPrinted>2012-05-22T16:19:56Z</cp:lastPrinted>
  <dcterms:created xsi:type="dcterms:W3CDTF">2006-10-18T12:27:58Z</dcterms:created>
  <dcterms:modified xsi:type="dcterms:W3CDTF">2013-05-29T08:17:56Z</dcterms:modified>
</cp:coreProperties>
</file>