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1" r:id="rId2"/>
    <p:sldId id="299" r:id="rId3"/>
    <p:sldId id="303" r:id="rId4"/>
    <p:sldId id="305" r:id="rId5"/>
    <p:sldId id="307" r:id="rId6"/>
    <p:sldId id="311" r:id="rId7"/>
    <p:sldId id="287" r:id="rId8"/>
    <p:sldId id="297" r:id="rId9"/>
    <p:sldId id="296" r:id="rId10"/>
    <p:sldId id="312" r:id="rId11"/>
    <p:sldId id="28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94" autoAdjust="0"/>
    <p:restoredTop sz="78508" autoAdjust="0"/>
  </p:normalViewPr>
  <p:slideViewPr>
    <p:cSldViewPr>
      <p:cViewPr>
        <p:scale>
          <a:sx n="82" d="100"/>
          <a:sy n="82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02B5F-61BE-42A6-BF3E-134DE3ED8669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D9116-473A-45C0-8E85-2F47B7DC59F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9929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052664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Click to edit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2947070"/>
            <a:ext cx="9144000" cy="936104"/>
          </a:xfrm>
          <a:prstGeom prst="rect">
            <a:avLst/>
          </a:prstGeom>
          <a:gradFill>
            <a:gsLst>
              <a:gs pos="100000">
                <a:schemeClr val="bg1">
                  <a:lumMod val="85000"/>
                  <a:alpha val="35000"/>
                </a:schemeClr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54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07047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GB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C145B2D-AA60-49A9-A477-F878CB651722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"/>
          <p:cNvSpPr/>
          <p:nvPr userDrawn="1"/>
        </p:nvSpPr>
        <p:spPr>
          <a:xfrm>
            <a:off x="6411196" y="-4251"/>
            <a:ext cx="273630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Kenya CIC logo.jpg"/>
          <p:cNvPicPr/>
          <p:nvPr userDrawn="1"/>
        </p:nvPicPr>
        <p:blipFill rotWithShape="1">
          <a:blip r:embed="rId2" cstate="print"/>
          <a:srcRect l="3719" r="7089"/>
          <a:stretch/>
        </p:blipFill>
        <p:spPr>
          <a:xfrm>
            <a:off x="64470" y="44624"/>
            <a:ext cx="5875682" cy="2376264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4470" y="6057292"/>
            <a:ext cx="8972026" cy="540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8011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4A975-157C-43E2-8051-6C1E15391093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www.kenyacic.org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Century Gothic" pitchFamily="34" charset="0"/>
              </a:defRPr>
            </a:lvl1pPr>
          </a:lstStyle>
          <a:p>
            <a:pPr>
              <a:defRPr/>
            </a:pPr>
            <a:fld id="{C900B116-B05C-4E9D-8355-77D666C33BE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550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347E0-7F39-41A0-A257-109679D1575C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3399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0E933-21D6-4A56-82B4-7C30807CC7D7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442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4CDFE-E9AD-436C-8F32-D1CA23B6E2DC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991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375E1-F594-4206-ABF7-1F93F911AD25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85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6111E-766D-4BD4-9EAA-B8163B262F0A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2870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4C3BC-82C6-40EB-9A51-0BB8C82E9A88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580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BC411-A6DB-40C9-98AC-033CE0BA9E7E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9325A-55D7-42F6-AB9A-7CA899BFCF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72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16D8E-7C51-4A25-B858-31FA85BC3572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F5B9E-5FA2-4997-BA05-1444CFF095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0125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91B27-CA83-4558-81FD-6549CFB76E60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060EA-B7C1-4DCA-B8A0-483960BF82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8043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enya CIC logo.jpg"/>
          <p:cNvPicPr/>
          <p:nvPr userDrawn="1"/>
        </p:nvPicPr>
        <p:blipFill rotWithShape="1">
          <a:blip r:embed="rId13" cstate="print"/>
          <a:srcRect r="7089"/>
          <a:stretch/>
        </p:blipFill>
        <p:spPr>
          <a:xfrm>
            <a:off x="6300192" y="44624"/>
            <a:ext cx="2755812" cy="10668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98700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569BC43-64E4-45BC-A54E-829E41D156C2}" type="datetime1">
              <a:rPr lang="en-GB" smtClean="0"/>
              <a:pPr>
                <a:defRPr/>
              </a:pPr>
              <a:t>24/05/2013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44496" y="6309320"/>
            <a:ext cx="8892000" cy="0"/>
          </a:xfrm>
          <a:prstGeom prst="line">
            <a:avLst/>
          </a:prstGeom>
          <a:noFill/>
          <a:ln w="12700" cap="flat" cmpd="sng" algn="ctr">
            <a:solidFill>
              <a:srgbClr val="A5C249"/>
            </a:solidFill>
            <a:prstDash val="soli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gif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emf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2" y="450912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9900"/>
                </a:solidFill>
              </a:rPr>
              <a:t>5</a:t>
            </a:r>
            <a:r>
              <a:rPr lang="en-US" baseline="30000" dirty="0" smtClean="0">
                <a:solidFill>
                  <a:srgbClr val="009900"/>
                </a:solidFill>
              </a:rPr>
              <a:t>th</a:t>
            </a:r>
            <a:r>
              <a:rPr lang="en-US" dirty="0" smtClean="0">
                <a:solidFill>
                  <a:srgbClr val="009900"/>
                </a:solidFill>
              </a:rPr>
              <a:t> Global Forum on Innovation and Technology Entrepreneurship </a:t>
            </a:r>
            <a:endParaRPr lang="en-US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973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What is the CIC?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556792"/>
            <a:ext cx="8001474" cy="364019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World Bank-</a:t>
            </a:r>
            <a:r>
              <a:rPr lang="en-US" i="1" dirty="0" smtClean="0"/>
              <a:t>info</a:t>
            </a:r>
            <a:r>
              <a:rPr lang="en-US" dirty="0" smtClean="0"/>
              <a:t>Dev initiative, funded by UK Aid and DANIDA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CIC provides incubation, capacity building services and financing to Kenyan SMEs developing climate mitigation and adaptation solutions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First in a series of CICs that </a:t>
            </a:r>
            <a:r>
              <a:rPr lang="en-US" i="1" dirty="0" smtClean="0"/>
              <a:t>info</a:t>
            </a:r>
            <a:r>
              <a:rPr lang="en-US" dirty="0" smtClean="0"/>
              <a:t>Dev is launching globally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GVEP International, PwC, Strathmore University and KIRDI are the lead partners in a consortium contracted by </a:t>
            </a:r>
            <a:r>
              <a:rPr lang="en-US" i="1" dirty="0" smtClean="0"/>
              <a:t>info</a:t>
            </a:r>
            <a:r>
              <a:rPr lang="en-US" dirty="0" smtClean="0"/>
              <a:t>Dev to establish and operate the CIC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Supporting consortium partners are UNIDO, Adelphi, KIPPRA, LTS International, </a:t>
            </a:r>
            <a:r>
              <a:rPr lang="en-US" dirty="0" err="1" smtClean="0"/>
              <a:t>Netwas</a:t>
            </a:r>
            <a:r>
              <a:rPr lang="en-US" dirty="0" smtClean="0"/>
              <a:t>, </a:t>
            </a:r>
            <a:r>
              <a:rPr lang="en-US" dirty="0" err="1" smtClean="0"/>
              <a:t>Technoserve</a:t>
            </a:r>
            <a:r>
              <a:rPr lang="en-US" dirty="0" smtClean="0"/>
              <a:t> and Oxford Energy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0B116-B05C-4E9D-8355-77D666C33BED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2" descr="https://encrypted-tbn0.google.com/images?q=tbn:ANd9GcTu_7coDzwzayzrqm5Ye-kO9RHh4HPPNNzgISjZPcJ9jeIM6Zj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1043" y="5752471"/>
            <a:ext cx="528392" cy="39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http://www.oxfordenergyassociates.com/images/oea_logo.g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63888" y="5827117"/>
            <a:ext cx="792088" cy="19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https://encrypted-tbn1.google.com/images?q=tbn:ANd9GcSJENVqIu51siHY7kPyOSvQNWdE4IH4AVxE7xKvUcj6eKDG7MDwx0Lr56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747" y="1628801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223" y="3661130"/>
            <a:ext cx="782665" cy="473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Logo for UK aid from the Department for International Developme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0746" y="4474966"/>
            <a:ext cx="680942" cy="74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3.gstatic.com/images?q=tbn:ANd9GcTv8B6qPWwlNJfBaTO40oj6bWyotu0YtTXAkCzAwn9WGA14EFUiZItVG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8685" y="5819406"/>
            <a:ext cx="917131" cy="29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2.gstatic.com/images?q=tbn:ANd9GcTvNyv27PvxOhG8IrF_F3aDhjfFLa9c8nkafKxsufjcv51MzeuWzqohJm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9128" y="5780597"/>
            <a:ext cx="758576" cy="38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t2.gstatic.com/images?q=tbn:ANd9GcQ_k-JYAcl-pkEL4vbrFQm4r3CYC1g0pHmn__q3xpaEO89glNIjalIX7X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6432" y="5812086"/>
            <a:ext cx="361432" cy="35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1.gstatic.com/images?q=tbn:ANd9GcQWz62zWGXnP-fM4Saio9a1rnyVdp3cIUcPhkNsMroG-8fUlPjsa7nkXt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816591"/>
            <a:ext cx="648072" cy="2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2.gstatic.com/images?q=tbn:ANd9GcR1N64usPq9gEIhwJabYOe5JcwOsRnL_Ixv8NDuwy6T3aWw4VymPzuJrOugQw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9904" y="5807992"/>
            <a:ext cx="324224" cy="29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1.gstatic.com/images?q=tbn:ANd9GcTOBbh0QhZBVURZjfRtdFQJs-z9a-1aqiSpIFByBFNNHYSfnCNZi7dUc3w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121" y="5816591"/>
            <a:ext cx="289071" cy="26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3.gstatic.com/images?q=tbn:ANd9GcQM2YurC7B97nJiuhFWgUICtVy2BmoO-QZmzgJhd0ij3M7EOyYmJ9zQDQ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4299" y="5805264"/>
            <a:ext cx="529989" cy="33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t2.gstatic.com/images?q=tbn:ANd9GcQ4opQm_JIQL0uVTR0zfYAfM5rew3T0eS1S6PTKizyP5LcEwTiVDSb9tz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4561" y="5855450"/>
            <a:ext cx="919847" cy="22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s://encrypted-tbn3.google.com/images?q=tbn:ANd9GcRML5poHDz6G9zzofpLBNvSCCFrreYWUl1zeS5v_GVvW45QB5id7fESjCI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6877" y="5811568"/>
            <a:ext cx="267571" cy="29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708920"/>
            <a:ext cx="1041624" cy="4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124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5987008" cy="1143000"/>
          </a:xfrm>
        </p:spPr>
        <p:txBody>
          <a:bodyPr/>
          <a:lstStyle/>
          <a:p>
            <a:r>
              <a:rPr lang="en-US" sz="2800" dirty="0" smtClean="0"/>
              <a:t>Sectors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365104"/>
            <a:ext cx="4320480" cy="2008830"/>
          </a:xfrm>
        </p:spPr>
        <p:txBody>
          <a:bodyPr/>
          <a:lstStyle/>
          <a:p>
            <a:pPr>
              <a:buClr>
                <a:srgbClr val="92D050"/>
              </a:buClr>
            </a:pPr>
            <a:r>
              <a:rPr lang="en-US" sz="2800" b="1" dirty="0" smtClean="0"/>
              <a:t>Water and sanitation</a:t>
            </a:r>
          </a:p>
          <a:p>
            <a:pPr>
              <a:buClr>
                <a:srgbClr val="92D050"/>
              </a:buClr>
            </a:pPr>
            <a:r>
              <a:rPr lang="en-US" sz="2800" b="1" dirty="0" smtClean="0"/>
              <a:t>Renewable energy</a:t>
            </a:r>
          </a:p>
          <a:p>
            <a:pPr>
              <a:buClr>
                <a:srgbClr val="92D050"/>
              </a:buClr>
            </a:pPr>
            <a:r>
              <a:rPr lang="en-US" sz="2800" b="1" dirty="0" smtClean="0"/>
              <a:t>Agribusiness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0B116-B05C-4E9D-8355-77D666C33BED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125589"/>
            <a:ext cx="3240360" cy="30758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1125589"/>
            <a:ext cx="4920857" cy="2447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789040"/>
            <a:ext cx="3888432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911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706090"/>
          </a:xfrm>
        </p:spPr>
        <p:txBody>
          <a:bodyPr/>
          <a:lstStyle/>
          <a:p>
            <a:r>
              <a:rPr lang="en-US" sz="2400" dirty="0" smtClean="0"/>
              <a:t>How does the CIC foster Innovation?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0B116-B05C-4E9D-8355-77D666C33BED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195736" y="1622727"/>
            <a:ext cx="6876256" cy="79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prstClr val="black"/>
                </a:solidFill>
              </a:rPr>
              <a:t>Provide mentoring and specialised training programmes</a:t>
            </a:r>
          </a:p>
          <a:p>
            <a:r>
              <a:rPr lang="en-US" sz="1800" dirty="0" smtClean="0">
                <a:solidFill>
                  <a:prstClr val="black"/>
                </a:solidFill>
              </a:rPr>
              <a:t>Access </a:t>
            </a:r>
            <a:r>
              <a:rPr lang="en-US" sz="1800" dirty="0">
                <a:solidFill>
                  <a:prstClr val="black"/>
                </a:solidFill>
              </a:rPr>
              <a:t>to toolkits, templates and pre-packaged </a:t>
            </a:r>
            <a:r>
              <a:rPr lang="en-US" sz="1800" dirty="0" smtClean="0">
                <a:solidFill>
                  <a:prstClr val="black"/>
                </a:solidFill>
              </a:rPr>
              <a:t>support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323528" y="1628800"/>
            <a:ext cx="1872208" cy="792088"/>
          </a:xfrm>
          <a:prstGeom prst="homePlate">
            <a:avLst>
              <a:gd name="adj" fmla="val 22202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prstClr val="white"/>
                </a:solidFill>
                <a:latin typeface="Century Gothic" pitchFamily="34" charset="0"/>
              </a:rPr>
              <a:t>Advisory services</a:t>
            </a:r>
            <a:endParaRPr lang="en-GB" b="1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323528" y="2564904"/>
            <a:ext cx="1872208" cy="792088"/>
          </a:xfrm>
          <a:prstGeom prst="homePlate">
            <a:avLst>
              <a:gd name="adj" fmla="val 22202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prstClr val="white"/>
                </a:solidFill>
                <a:latin typeface="Century Gothic" pitchFamily="34" charset="0"/>
              </a:rPr>
              <a:t>Financing</a:t>
            </a:r>
            <a:endParaRPr lang="en-GB" b="1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323528" y="3501008"/>
            <a:ext cx="1872208" cy="792088"/>
          </a:xfrm>
          <a:prstGeom prst="homePlate">
            <a:avLst>
              <a:gd name="adj" fmla="val 22202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prstClr val="white"/>
                </a:solidFill>
                <a:latin typeface="Century Gothic" pitchFamily="34" charset="0"/>
              </a:rPr>
              <a:t>Access to facilities</a:t>
            </a:r>
            <a:endParaRPr lang="en-GB" b="1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323528" y="4437112"/>
            <a:ext cx="1872208" cy="792088"/>
          </a:xfrm>
          <a:prstGeom prst="homePlate">
            <a:avLst>
              <a:gd name="adj" fmla="val 22202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prstClr val="white"/>
                </a:solidFill>
                <a:latin typeface="Century Gothic" pitchFamily="34" charset="0"/>
              </a:rPr>
              <a:t>Enabling ecosystem</a:t>
            </a:r>
            <a:endParaRPr lang="en-GB" b="1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323528" y="5373216"/>
            <a:ext cx="1872208" cy="792088"/>
          </a:xfrm>
          <a:prstGeom prst="homePlate">
            <a:avLst>
              <a:gd name="adj" fmla="val 22202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prstClr val="white"/>
                </a:solidFill>
                <a:latin typeface="Century Gothic" pitchFamily="34" charset="0"/>
              </a:rPr>
              <a:t>Access to information</a:t>
            </a:r>
            <a:endParaRPr lang="en-GB" b="1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9512" y="1556792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1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9512" y="2492896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2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79512" y="3429000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3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79512" y="4365104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4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179512" y="5301208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5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2195736" y="2564904"/>
            <a:ext cx="6876256" cy="79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prstClr val="black"/>
                </a:solidFill>
              </a:rPr>
              <a:t>Provide Proof of Concept grants ( for prototyping and testing technologies,  piloting business models)</a:t>
            </a:r>
          </a:p>
          <a:p>
            <a:r>
              <a:rPr lang="en-US" sz="1800" dirty="0" smtClean="0">
                <a:solidFill>
                  <a:prstClr val="black"/>
                </a:solidFill>
              </a:rPr>
              <a:t>Facilitate access to other sources of financing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195736" y="3494935"/>
            <a:ext cx="6948264" cy="79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prstClr val="black"/>
                </a:solidFill>
              </a:rPr>
              <a:t>Provide access to facilities that house incubatees and support technology design, adaptation, prototyping, etc.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2195736" y="4365104"/>
            <a:ext cx="6876256" cy="79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prstClr val="black"/>
                </a:solidFill>
              </a:rPr>
              <a:t>Work with </a:t>
            </a:r>
            <a:r>
              <a:rPr lang="en-US" sz="1800" dirty="0" err="1" smtClean="0">
                <a:solidFill>
                  <a:prstClr val="black"/>
                </a:solidFill>
              </a:rPr>
              <a:t>GoK</a:t>
            </a:r>
            <a:r>
              <a:rPr lang="en-US" sz="1800" dirty="0" smtClean="0">
                <a:solidFill>
                  <a:prstClr val="black"/>
                </a:solidFill>
              </a:rPr>
              <a:t> to develop Kenyan clean tech policies</a:t>
            </a:r>
          </a:p>
          <a:p>
            <a:r>
              <a:rPr lang="en-US" sz="1800" dirty="0" smtClean="0">
                <a:solidFill>
                  <a:prstClr val="black"/>
                </a:solidFill>
              </a:rPr>
              <a:t>Coordinate technology transfer and collaborative R&amp;D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195736" y="5367143"/>
            <a:ext cx="6876256" cy="79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prstClr val="black"/>
                </a:solidFill>
              </a:rPr>
              <a:t>Gather, package and disseminate information on technologies, financing and local markets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532" y="980728"/>
            <a:ext cx="8388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9900"/>
                </a:solidFill>
                <a:latin typeface="Century Gothic" pitchFamily="34" charset="0"/>
              </a:rPr>
              <a:t>Target participant:</a:t>
            </a:r>
            <a:r>
              <a:rPr lang="en-US" sz="1600" b="1" dirty="0" smtClean="0">
                <a:solidFill>
                  <a:srgbClr val="00B050"/>
                </a:solidFill>
                <a:latin typeface="Century Gothic" pitchFamily="34" charset="0"/>
              </a:rPr>
              <a:t> </a:t>
            </a:r>
            <a:r>
              <a:rPr lang="en-US" sz="1600" dirty="0" smtClean="0">
                <a:latin typeface="Century Gothic" pitchFamily="34" charset="0"/>
              </a:rPr>
              <a:t>Entrepreneurs with innovative ideas/business models</a:t>
            </a:r>
          </a:p>
          <a:p>
            <a:r>
              <a:rPr lang="en-US" sz="1600" b="1" dirty="0" smtClean="0">
                <a:solidFill>
                  <a:srgbClr val="009900"/>
                </a:solidFill>
                <a:latin typeface="Century Gothic" pitchFamily="34" charset="0"/>
              </a:rPr>
              <a:t>Key collaborators</a:t>
            </a:r>
            <a:r>
              <a:rPr lang="en-US" sz="1600" b="1" dirty="0" smtClean="0">
                <a:solidFill>
                  <a:srgbClr val="00B050"/>
                </a:solidFill>
                <a:latin typeface="Century Gothic" pitchFamily="34" charset="0"/>
              </a:rPr>
              <a:t>: </a:t>
            </a:r>
            <a:r>
              <a:rPr lang="en-US" sz="1600" dirty="0" smtClean="0">
                <a:latin typeface="Century Gothic" pitchFamily="34" charset="0"/>
              </a:rPr>
              <a:t>Government, Research &amp; Academia, Private Sector</a:t>
            </a:r>
          </a:p>
          <a:p>
            <a:endParaRPr lang="en-US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89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778098"/>
          </a:xfrm>
        </p:spPr>
        <p:txBody>
          <a:bodyPr/>
          <a:lstStyle/>
          <a:p>
            <a:r>
              <a:rPr lang="en-US" sz="2400" dirty="0" smtClean="0"/>
              <a:t>What are the Expected outcomes?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888" y="1124744"/>
            <a:ext cx="5256584" cy="345638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CIC will deliver a </a:t>
            </a:r>
            <a:r>
              <a:rPr lang="en-US" b="1" i="1" dirty="0" smtClean="0"/>
              <a:t>mix of social economic and environmental benefits</a:t>
            </a:r>
            <a:r>
              <a:rPr lang="en-US" dirty="0" smtClean="0"/>
              <a:t> including:</a:t>
            </a:r>
          </a:p>
          <a:p>
            <a:pPr lvl="1">
              <a:buClr>
                <a:srgbClr val="00B050"/>
              </a:buClr>
              <a:buFont typeface="Arial" pitchFamily="34" charset="0"/>
              <a:buChar char="•"/>
            </a:pPr>
            <a:r>
              <a:rPr lang="en-US" sz="2000" dirty="0"/>
              <a:t>Green Enterprises launched</a:t>
            </a:r>
          </a:p>
          <a:p>
            <a:pPr lvl="1">
              <a:buClr>
                <a:srgbClr val="00B050"/>
              </a:buClr>
              <a:buFont typeface="Arial" pitchFamily="34" charset="0"/>
              <a:buChar char="•"/>
            </a:pPr>
            <a:r>
              <a:rPr lang="en-US" sz="2000" dirty="0" smtClean="0"/>
              <a:t>Green jobs created</a:t>
            </a:r>
          </a:p>
          <a:p>
            <a:pPr lvl="1">
              <a:buClr>
                <a:srgbClr val="00B050"/>
              </a:buClr>
              <a:buFont typeface="Arial" pitchFamily="34" charset="0"/>
              <a:buChar char="•"/>
            </a:pPr>
            <a:r>
              <a:rPr lang="en-US" sz="2000" dirty="0" smtClean="0"/>
              <a:t>Reduction of CO2 emissions</a:t>
            </a:r>
          </a:p>
          <a:p>
            <a:pPr lvl="1">
              <a:buClr>
                <a:srgbClr val="00B050"/>
              </a:buClr>
              <a:buFont typeface="Arial" pitchFamily="34" charset="0"/>
              <a:buChar char="•"/>
            </a:pPr>
            <a:r>
              <a:rPr lang="en-US" sz="2000" dirty="0" smtClean="0"/>
              <a:t>Greater climate resiliency </a:t>
            </a:r>
          </a:p>
          <a:p>
            <a:pPr lvl="1">
              <a:buClr>
                <a:srgbClr val="00B050"/>
              </a:buClr>
              <a:buFont typeface="Arial" pitchFamily="34" charset="0"/>
              <a:buChar char="•"/>
            </a:pPr>
            <a:r>
              <a:rPr lang="en-US" sz="2000" dirty="0" smtClean="0"/>
              <a:t>Access to renewable off-grid energy and clean safe water</a:t>
            </a:r>
          </a:p>
          <a:p>
            <a:pPr lvl="1">
              <a:buClr>
                <a:srgbClr val="00B050"/>
              </a:buClr>
              <a:buFont typeface="Arial" pitchFamily="34" charset="0"/>
              <a:buChar char="•"/>
            </a:pPr>
            <a:r>
              <a:rPr lang="en-US" sz="2000" dirty="0" smtClean="0"/>
              <a:t>Strengthened technology transfer and local innovation capacity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0B116-B05C-4E9D-8355-77D666C33BED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96752"/>
            <a:ext cx="3227851" cy="242088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79511" y="3789041"/>
            <a:ext cx="322785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 smtClean="0">
                <a:solidFill>
                  <a:prstClr val="black"/>
                </a:solidFill>
              </a:rPr>
              <a:t>Combined suite of financing and services  make the CIC the </a:t>
            </a:r>
            <a:r>
              <a:rPr lang="en-US" b="1" i="1" dirty="0" smtClean="0">
                <a:solidFill>
                  <a:prstClr val="black"/>
                </a:solidFill>
              </a:rPr>
              <a:t>“go to” institution</a:t>
            </a:r>
            <a:r>
              <a:rPr lang="en-US" dirty="0" smtClean="0">
                <a:solidFill>
                  <a:prstClr val="black"/>
                </a:solidFill>
              </a:rPr>
              <a:t> for emerging climate solutions in Kenya</a:t>
            </a:r>
          </a:p>
          <a:p>
            <a:pPr marL="0" indent="0">
              <a:buFont typeface="Arial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4706507"/>
            <a:ext cx="4392488" cy="160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405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What is the current outreach?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0B116-B05C-4E9D-8355-77D666C33BED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48210486"/>
              </p:ext>
            </p:extLst>
          </p:nvPr>
        </p:nvGraphicFramePr>
        <p:xfrm>
          <a:off x="395536" y="1556792"/>
          <a:ext cx="8424938" cy="40581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0200"/>
                <a:gridCol w="1080120"/>
                <a:gridCol w="1224136"/>
                <a:gridCol w="1224136"/>
                <a:gridCol w="1267196"/>
                <a:gridCol w="1829150"/>
              </a:tblGrid>
              <a:tr h="86960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Thematic Sector</a:t>
                      </a:r>
                      <a:endParaRPr lang="en-US" sz="140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Applied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Admitted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Applied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for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POC Grant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Awarded  POC Grant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Value of Awarded POC Grant (USD)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7191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Renewable</a:t>
                      </a:r>
                      <a:r>
                        <a:rPr lang="en-US" sz="1600" baseline="0" dirty="0" smtClean="0">
                          <a:latin typeface="Century Gothic" pitchFamily="34" charset="0"/>
                        </a:rPr>
                        <a:t> Energy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82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19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6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3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87,500.00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97191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Water and Sanitation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16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3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62236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Agribusiness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21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4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62236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Total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119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26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6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3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entury Gothic" pitchFamily="34" charset="0"/>
                        </a:rPr>
                        <a:t>87,500.00</a:t>
                      </a:r>
                      <a:endParaRPr lang="en-US" sz="16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6042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7544" y="620688"/>
            <a:ext cx="5688632" cy="431825"/>
          </a:xfrm>
          <a:prstGeom prst="rect">
            <a:avLst/>
          </a:prstGeom>
        </p:spPr>
        <p:txBody>
          <a:bodyPr>
            <a:normAutofit fontScale="60000" lnSpcReduction="20000"/>
          </a:bodyPr>
          <a:lstStyle/>
          <a:p>
            <a:pPr eaLnBrk="0" hangingPunct="0">
              <a:defRPr/>
            </a:pPr>
            <a:r>
              <a:rPr lang="en-US" sz="4400" kern="0" dirty="0">
                <a:solidFill>
                  <a:srgbClr val="777777"/>
                </a:solidFill>
                <a:effectLst/>
                <a:latin typeface="+mj-lt"/>
                <a:ea typeface="+mj-ea"/>
                <a:cs typeface="+mj-cs"/>
              </a:rPr>
              <a:t>Any difficult journey requires innovation</a:t>
            </a:r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513"/>
            <a:ext cx="8025581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45964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15000" cy="778098"/>
          </a:xfrm>
        </p:spPr>
        <p:txBody>
          <a:bodyPr/>
          <a:lstStyle/>
          <a:p>
            <a:pPr algn="l"/>
            <a:r>
              <a:rPr lang="en-US" sz="2400" dirty="0" smtClean="0"/>
              <a:t>Case: Renewable Energy Entrepreneur</a:t>
            </a:r>
            <a:br>
              <a:rPr lang="en-US" sz="2400" dirty="0" smtClean="0"/>
            </a:br>
            <a:r>
              <a:rPr lang="en-US" sz="2400" b="1" dirty="0" smtClean="0"/>
              <a:t>Takamoto (Pay-AS-You-GO Biogas)</a:t>
            </a:r>
            <a:endParaRPr lang="en-GB" sz="2400" b="1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C900B116-B05C-4E9D-8355-77D666C33BED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107506" y="1412776"/>
            <a:ext cx="4176464" cy="2880320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36002" y="1268760"/>
            <a:ext cx="2003750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Company overview</a:t>
            </a:r>
            <a:endParaRPr lang="en-GB" sz="1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427984" y="1412776"/>
            <a:ext cx="4536504" cy="5256584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656482" y="1268760"/>
            <a:ext cx="3731942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Challenges and support being provided</a:t>
            </a:r>
            <a:endParaRPr lang="en-GB" sz="14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0" y="1700808"/>
            <a:ext cx="432048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 smtClean="0"/>
              <a:t>Business/Technical challenges:</a:t>
            </a:r>
          </a:p>
          <a:p>
            <a:r>
              <a:rPr lang="en-US" sz="1400" dirty="0" smtClean="0"/>
              <a:t>Prototyping the Smart Meter</a:t>
            </a:r>
          </a:p>
          <a:p>
            <a:r>
              <a:rPr lang="en-US" sz="1400" dirty="0"/>
              <a:t>Technical design of the pre-fab system </a:t>
            </a:r>
          </a:p>
          <a:p>
            <a:r>
              <a:rPr lang="en-US" sz="1400" dirty="0" smtClean="0"/>
              <a:t>Understand </a:t>
            </a:r>
            <a:r>
              <a:rPr lang="en-US" sz="1400" dirty="0"/>
              <a:t>key business drivers and </a:t>
            </a:r>
            <a:r>
              <a:rPr lang="en-US" sz="1400" dirty="0" smtClean="0"/>
              <a:t>response of the potential market </a:t>
            </a:r>
          </a:p>
          <a:p>
            <a:r>
              <a:rPr lang="en-US" sz="1400" dirty="0" smtClean="0"/>
              <a:t>Understanding the potential carbon certification opportunities and process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b="1" dirty="0" smtClean="0"/>
              <a:t>Support being provided by CIC:</a:t>
            </a:r>
          </a:p>
          <a:p>
            <a:pPr lvl="0"/>
            <a:r>
              <a:rPr lang="en-US" sz="1400" dirty="0" smtClean="0"/>
              <a:t>Refining technical design and testing</a:t>
            </a:r>
            <a:endParaRPr lang="en-GB" sz="1400" dirty="0" smtClean="0"/>
          </a:p>
          <a:p>
            <a:r>
              <a:rPr lang="en-US" sz="1400" dirty="0" smtClean="0"/>
              <a:t>Market testing (pricing, usage, appeal) </a:t>
            </a:r>
            <a:endParaRPr lang="en-GB" sz="1400" dirty="0"/>
          </a:p>
          <a:p>
            <a:pPr lvl="0"/>
            <a:r>
              <a:rPr lang="en-US" sz="1400" dirty="0"/>
              <a:t>Verify </a:t>
            </a:r>
            <a:r>
              <a:rPr lang="en-US" sz="1400" dirty="0" smtClean="0"/>
              <a:t>assumptions on the value chain</a:t>
            </a:r>
            <a:endParaRPr lang="en-GB" sz="1400" dirty="0"/>
          </a:p>
          <a:p>
            <a:pPr lvl="0"/>
            <a:r>
              <a:rPr lang="en-US" sz="1400" dirty="0" smtClean="0"/>
              <a:t>Legal advice on standards </a:t>
            </a:r>
          </a:p>
          <a:p>
            <a:pPr lvl="0"/>
            <a:r>
              <a:rPr lang="en-US" sz="1400" dirty="0" smtClean="0"/>
              <a:t>Technology  patenting </a:t>
            </a:r>
          </a:p>
          <a:p>
            <a:pPr lvl="0"/>
            <a:r>
              <a:rPr lang="en-US" sz="1400" dirty="0" smtClean="0"/>
              <a:t>Access to sources of  early-stage financing 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251520" y="1556792"/>
            <a:ext cx="403245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/>
            <a:r>
              <a:rPr lang="en-US" sz="1600" dirty="0"/>
              <a:t>Location: Nairobi</a:t>
            </a:r>
          </a:p>
          <a:p>
            <a:pPr marL="177800" indent="-177800"/>
            <a:r>
              <a:rPr lang="en-US" sz="1600" dirty="0" smtClean="0"/>
              <a:t>Innovation: </a:t>
            </a:r>
            <a:r>
              <a:rPr lang="en-US" sz="1600" b="1" i="1" dirty="0" smtClean="0"/>
              <a:t>Metered Biogas</a:t>
            </a:r>
            <a:r>
              <a:rPr lang="en-US" sz="1600" dirty="0" smtClean="0"/>
              <a:t>, </a:t>
            </a:r>
            <a:r>
              <a:rPr lang="en-US" sz="1600" b="1" i="1" dirty="0" smtClean="0"/>
              <a:t>built and operate model</a:t>
            </a:r>
            <a:r>
              <a:rPr lang="en-US" sz="1600" dirty="0" smtClean="0"/>
              <a:t> targeting household users. Provides solution to high up-front costs associated with traditional biogas systems in Kenya.</a:t>
            </a:r>
          </a:p>
          <a:p>
            <a:pPr marL="177800" indent="-177800"/>
            <a:r>
              <a:rPr lang="en-US" sz="1600" dirty="0" smtClean="0"/>
              <a:t>Climate </a:t>
            </a:r>
            <a:r>
              <a:rPr lang="en-US" sz="1600" dirty="0"/>
              <a:t>impact: Mitigation </a:t>
            </a:r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endParaRPr lang="en-US" sz="1100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107506" y="4509120"/>
            <a:ext cx="4176464" cy="2160240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36002" y="4365104"/>
            <a:ext cx="779614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Status</a:t>
            </a:r>
            <a:endParaRPr lang="en-GB" sz="1400" b="1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251520" y="4797152"/>
            <a:ext cx="388843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en-US" sz="1400" dirty="0" smtClean="0"/>
              <a:t>Contract signed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/>
              <a:t>Prototype  designed and tested 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/>
              <a:t>Piloting 50 units underway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 smtClean="0"/>
              <a:t>Expected rollout: </a:t>
            </a:r>
            <a:r>
              <a:rPr lang="en-US" sz="1400" dirty="0"/>
              <a:t>370 units in 12 months</a:t>
            </a:r>
          </a:p>
        </p:txBody>
      </p:sp>
    </p:spTree>
    <p:extLst>
      <p:ext uri="{BB962C8B-B14F-4D97-AF65-F5344CB8AC3E}">
        <p14:creationId xmlns:p14="http://schemas.microsoft.com/office/powerpoint/2010/main" xmlns="" val="210166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466728" cy="648072"/>
          </a:xfrm>
        </p:spPr>
        <p:txBody>
          <a:bodyPr/>
          <a:lstStyle/>
          <a:p>
            <a:pPr algn="l"/>
            <a:r>
              <a:rPr lang="en-US" sz="2400" dirty="0" smtClean="0"/>
              <a:t>Jabari Pig Project</a:t>
            </a:r>
            <a:endParaRPr lang="en-GB" sz="24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C900B116-B05C-4E9D-8355-77D666C33BED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107506" y="1412776"/>
            <a:ext cx="4176464" cy="2880320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36002" y="1268760"/>
            <a:ext cx="2003750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Company overview</a:t>
            </a:r>
            <a:endParaRPr lang="en-GB" sz="1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427984" y="1412776"/>
            <a:ext cx="4536504" cy="5256584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656482" y="1268760"/>
            <a:ext cx="3731942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Challenges and support being provided</a:t>
            </a:r>
            <a:endParaRPr lang="en-GB" sz="14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427984" y="1700808"/>
            <a:ext cx="4536504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 smtClean="0"/>
              <a:t>Business/technical challenges:</a:t>
            </a:r>
          </a:p>
          <a:p>
            <a:pPr marL="0" indent="0">
              <a:buNone/>
            </a:pPr>
            <a:endParaRPr lang="en-US" sz="1100" b="1" dirty="0" smtClean="0"/>
          </a:p>
          <a:p>
            <a:r>
              <a:rPr lang="en-US" sz="1400" dirty="0" smtClean="0"/>
              <a:t>Aggregating smallholder pig production</a:t>
            </a:r>
          </a:p>
          <a:p>
            <a:r>
              <a:rPr lang="en-US" sz="1400" dirty="0" smtClean="0"/>
              <a:t>Understanding the business drivers</a:t>
            </a:r>
          </a:p>
          <a:p>
            <a:r>
              <a:rPr lang="en-US" sz="1400" dirty="0" smtClean="0"/>
              <a:t>Benchmarking value chain competitiveness </a:t>
            </a:r>
          </a:p>
          <a:p>
            <a:r>
              <a:rPr lang="en-US" sz="1400" dirty="0" smtClean="0"/>
              <a:t>Attaining best practices among smallholders </a:t>
            </a:r>
          </a:p>
          <a:p>
            <a:r>
              <a:rPr lang="en-US" sz="1400" dirty="0" smtClean="0"/>
              <a:t>Access to start-up financing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 smtClean="0"/>
              <a:t>Support being provided by CIC:</a:t>
            </a:r>
          </a:p>
          <a:p>
            <a:pPr marL="0" indent="0">
              <a:buNone/>
            </a:pPr>
            <a:endParaRPr lang="en-US" sz="1100" b="1" dirty="0" smtClean="0"/>
          </a:p>
          <a:p>
            <a:r>
              <a:rPr lang="en-US" sz="1400" dirty="0"/>
              <a:t>Proof of concept </a:t>
            </a:r>
            <a:r>
              <a:rPr lang="en-US" sz="1400" dirty="0" smtClean="0"/>
              <a:t>to pilot the business model</a:t>
            </a:r>
            <a:endParaRPr lang="en-GB" sz="1400" dirty="0"/>
          </a:p>
          <a:p>
            <a:pPr lvl="0">
              <a:buFont typeface="Wingdings" pitchFamily="2" charset="2"/>
              <a:buChar char="Ø"/>
            </a:pPr>
            <a:r>
              <a:rPr lang="en-US" sz="1400" dirty="0" smtClean="0"/>
              <a:t>Feasibility study and modeling</a:t>
            </a:r>
            <a:endParaRPr lang="en-GB" sz="1400" dirty="0"/>
          </a:p>
          <a:p>
            <a:pPr lvl="0">
              <a:buFont typeface="Wingdings" pitchFamily="2" charset="2"/>
              <a:buChar char="Ø"/>
            </a:pPr>
            <a:r>
              <a:rPr lang="en-US" sz="1400" dirty="0" smtClean="0"/>
              <a:t>Farmer aggregation and training </a:t>
            </a:r>
          </a:p>
          <a:p>
            <a:pPr lvl="0">
              <a:buFont typeface="Wingdings" pitchFamily="2" charset="2"/>
              <a:buChar char="Ø"/>
            </a:pPr>
            <a:r>
              <a:rPr lang="en-US" sz="1400" dirty="0" smtClean="0"/>
              <a:t>Market development </a:t>
            </a:r>
          </a:p>
          <a:p>
            <a:pPr lvl="0">
              <a:buFont typeface="Wingdings" pitchFamily="2" charset="2"/>
              <a:buChar char="Ø"/>
            </a:pPr>
            <a:r>
              <a:rPr lang="en-US" sz="1400" dirty="0" smtClean="0"/>
              <a:t>Access to sources of early-stage financing</a:t>
            </a:r>
            <a:endParaRPr lang="en-US" sz="14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07506" y="1700808"/>
            <a:ext cx="41044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/>
            <a:r>
              <a:rPr lang="en-US" sz="1400" dirty="0" smtClean="0"/>
              <a:t>Location: Kiambu County</a:t>
            </a:r>
          </a:p>
          <a:p>
            <a:pPr marL="177800" indent="-177800"/>
            <a:r>
              <a:rPr lang="en-US" sz="1400" dirty="0" smtClean="0"/>
              <a:t>Innovation:  </a:t>
            </a:r>
            <a:r>
              <a:rPr lang="en-US" sz="1400" b="1" i="1" dirty="0" smtClean="0"/>
              <a:t>climate resilient agribusiness</a:t>
            </a:r>
            <a:r>
              <a:rPr lang="en-US" sz="1400" dirty="0" smtClean="0"/>
              <a:t> through farmer-led </a:t>
            </a:r>
            <a:r>
              <a:rPr lang="en-US" sz="1400" b="1" i="1" dirty="0" smtClean="0"/>
              <a:t>pork value chain </a:t>
            </a:r>
            <a:r>
              <a:rPr lang="en-US" sz="1400" dirty="0" smtClean="0"/>
              <a:t>integrated with </a:t>
            </a:r>
            <a:r>
              <a:rPr lang="en-US" sz="1400" b="1" i="1" dirty="0" smtClean="0"/>
              <a:t>water harvesting</a:t>
            </a:r>
            <a:r>
              <a:rPr lang="en-US" sz="1400" dirty="0" smtClean="0"/>
              <a:t>, </a:t>
            </a:r>
            <a:r>
              <a:rPr lang="en-US" sz="1400" b="1" i="1" dirty="0" smtClean="0"/>
              <a:t>organic fertilizer </a:t>
            </a:r>
            <a:r>
              <a:rPr lang="en-US" sz="1400" dirty="0" smtClean="0"/>
              <a:t>and </a:t>
            </a:r>
            <a:r>
              <a:rPr lang="en-US" sz="1400" b="1" i="1" dirty="0" smtClean="0"/>
              <a:t>biogas</a:t>
            </a:r>
            <a:r>
              <a:rPr lang="en-US" sz="1400" dirty="0" smtClean="0"/>
              <a:t>-linked to proposed power generation by COBITEC Ltd</a:t>
            </a:r>
          </a:p>
          <a:p>
            <a:pPr marL="177800" indent="-177800"/>
            <a:r>
              <a:rPr lang="en-US" sz="1400" dirty="0" smtClean="0"/>
              <a:t>Climate impact: Adaptation</a:t>
            </a:r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endParaRPr lang="en-US" sz="1100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107506" y="4509120"/>
            <a:ext cx="4176464" cy="2160240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36002" y="4365104"/>
            <a:ext cx="779614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Status</a:t>
            </a:r>
            <a:endParaRPr lang="en-GB" sz="1400" b="1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251520" y="4653136"/>
            <a:ext cx="388843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en-US" sz="1400" dirty="0" smtClean="0"/>
              <a:t>Working agreement signed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/>
              <a:t>Workplan prepared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/>
              <a:t>Kick off activities (farmer mobilization, business registration, market studies)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/>
              <a:t> Industry linkages-inputs, financing etc.</a:t>
            </a:r>
          </a:p>
          <a:p>
            <a:pPr marL="0" lvl="0" indent="0">
              <a:spcBef>
                <a:spcPct val="0"/>
              </a:spcBef>
              <a:buNone/>
            </a:pPr>
            <a:endParaRPr lang="en-US" sz="14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en-US" sz="1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Processing </a:t>
            </a:r>
            <a:r>
              <a:rPr lang="en-US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plant commissioning</a:t>
            </a:r>
            <a:r>
              <a:rPr lang="en-US" sz="1400" dirty="0">
                <a:solidFill>
                  <a:prstClr val="black"/>
                </a:solidFill>
                <a:latin typeface="Arial" charset="0"/>
                <a:cs typeface="Arial" charset="0"/>
              </a:rPr>
              <a:t>: Dec’ 2013</a:t>
            </a:r>
          </a:p>
          <a:p>
            <a:pPr marL="0" indent="0">
              <a:buNone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85671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5842992" cy="648072"/>
          </a:xfrm>
        </p:spPr>
        <p:txBody>
          <a:bodyPr/>
          <a:lstStyle/>
          <a:p>
            <a:pPr algn="l"/>
            <a:r>
              <a:rPr lang="en-US" sz="2400" dirty="0" smtClean="0"/>
              <a:t>The Key Lessons Learnt</a:t>
            </a:r>
            <a:endParaRPr lang="en-GB" sz="24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C900B116-B05C-4E9D-8355-77D666C33BED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107506" y="1412776"/>
            <a:ext cx="4176464" cy="2880320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36002" y="1268760"/>
            <a:ext cx="2003750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Service Delivery</a:t>
            </a:r>
            <a:endParaRPr lang="en-GB" sz="1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427984" y="1412776"/>
            <a:ext cx="4536504" cy="5256584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656482" y="1268760"/>
            <a:ext cx="3731942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Clients needs</a:t>
            </a:r>
            <a:endParaRPr lang="en-GB" sz="14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427984" y="1700808"/>
            <a:ext cx="453650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They are specific and dynamic, often one-off 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sz="1400" dirty="0" smtClean="0"/>
              <a:t>Not possible to have in-house capacity that can address all the clients needs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sz="1400" dirty="0" smtClean="0"/>
              <a:t>Need to develop strategic partnership to meet client needs</a:t>
            </a:r>
          </a:p>
          <a:p>
            <a:endParaRPr lang="en-US" sz="1400" dirty="0"/>
          </a:p>
          <a:p>
            <a:r>
              <a:rPr lang="en-US" sz="1400" dirty="0" smtClean="0"/>
              <a:t>Not all clients can make use of the centralized incubation space BUT  still have to be served</a:t>
            </a:r>
          </a:p>
          <a:p>
            <a:endParaRPr lang="en-US" sz="1400" dirty="0"/>
          </a:p>
          <a:p>
            <a:r>
              <a:rPr lang="en-US" sz="1400" dirty="0" smtClean="0"/>
              <a:t>Networking events are high impact just like training if not more.      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07506" y="1556792"/>
            <a:ext cx="417646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/>
            <a:r>
              <a:rPr lang="en-US" sz="1600" dirty="0" smtClean="0"/>
              <a:t>Client focus is the key to success</a:t>
            </a:r>
          </a:p>
          <a:p>
            <a:pPr marL="0" indent="0">
              <a:buNone/>
            </a:pPr>
            <a:endParaRPr lang="en-US" sz="1600" dirty="0" smtClean="0"/>
          </a:p>
          <a:p>
            <a:pPr marL="177800" indent="-177800"/>
            <a:r>
              <a:rPr lang="en-US" sz="1600" dirty="0" smtClean="0"/>
              <a:t>Clients need easy, quick processes </a:t>
            </a:r>
          </a:p>
          <a:p>
            <a:pPr marL="0" indent="0">
              <a:buNone/>
            </a:pPr>
            <a:endParaRPr lang="en-US" sz="1600" dirty="0" smtClean="0"/>
          </a:p>
          <a:p>
            <a:pPr marL="177800" indent="-177800"/>
            <a:r>
              <a:rPr lang="en-US" sz="1600" dirty="0" smtClean="0"/>
              <a:t>Service delivery must keep pace with innovation: review, re-think, redesign 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100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107506" y="4509120"/>
            <a:ext cx="4176464" cy="2160240"/>
          </a:xfrm>
          <a:prstGeom prst="roundRect">
            <a:avLst>
              <a:gd name="adj" fmla="val 7190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36001" y="4365104"/>
            <a:ext cx="1715719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Building Visibility</a:t>
            </a:r>
            <a:endParaRPr lang="en-GB" sz="1400" b="1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251520" y="4797152"/>
            <a:ext cx="39604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buNone/>
            </a:pPr>
            <a:endParaRPr lang="en-US" sz="14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</a:pPr>
            <a:endParaRPr lang="en-US" sz="14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</a:pPr>
            <a:endParaRPr lang="en-US" sz="14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en-US" sz="14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It </a:t>
            </a:r>
            <a:r>
              <a:rPr lang="en-US" sz="1400" dirty="0">
                <a:solidFill>
                  <a:prstClr val="black"/>
                </a:solidFill>
                <a:latin typeface="Arial" charset="0"/>
                <a:cs typeface="Arial" charset="0"/>
              </a:rPr>
              <a:t>is not what we say </a:t>
            </a:r>
            <a:r>
              <a:rPr lang="en-US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RATHER</a:t>
            </a:r>
            <a:r>
              <a:rPr lang="en-US" sz="1400" dirty="0">
                <a:solidFill>
                  <a:prstClr val="black"/>
                </a:solidFill>
                <a:latin typeface="Arial" charset="0"/>
                <a:cs typeface="Arial" charset="0"/>
              </a:rPr>
              <a:t> what clients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say</a:t>
            </a:r>
          </a:p>
          <a:p>
            <a:pPr marL="0" lvl="0" indent="0">
              <a:spcBef>
                <a:spcPct val="0"/>
              </a:spcBef>
              <a:buNone/>
            </a:pPr>
            <a:endParaRPr lang="en-US" sz="14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en-US" sz="14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KEY is to be inspirational accelerators </a:t>
            </a:r>
            <a:endParaRPr lang="en-US" sz="14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152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00" y="17453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20072" y="3284984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Thank You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133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Template_GV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2628</TotalTime>
  <Words>741</Words>
  <Application>Microsoft Office PowerPoint</Application>
  <PresentationFormat>On-screen Show (4:3)</PresentationFormat>
  <Paragraphs>162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Presentation Template_GVEP</vt:lpstr>
      <vt:lpstr>Slide 1</vt:lpstr>
      <vt:lpstr>What is the CIC?</vt:lpstr>
      <vt:lpstr>Sectors</vt:lpstr>
      <vt:lpstr>How does the CIC foster Innovation?</vt:lpstr>
      <vt:lpstr>What are the Expected outcomes?</vt:lpstr>
      <vt:lpstr>What is the current outreach?</vt:lpstr>
      <vt:lpstr>Slide 7</vt:lpstr>
      <vt:lpstr>Case: Renewable Energy Entrepreneur Takamoto (Pay-AS-You-GO Biogas)</vt:lpstr>
      <vt:lpstr>Jabari Pig Project</vt:lpstr>
      <vt:lpstr>The Key Lessons Learnt</vt:lpstr>
      <vt:lpstr>Slide 11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GVEP</dc:creator>
  <cp:lastModifiedBy>wb448641</cp:lastModifiedBy>
  <cp:revision>154</cp:revision>
  <dcterms:created xsi:type="dcterms:W3CDTF">2011-11-04T13:36:04Z</dcterms:created>
  <dcterms:modified xsi:type="dcterms:W3CDTF">2013-05-24T13:09:30Z</dcterms:modified>
</cp:coreProperties>
</file>