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notesSlides/notesSlide5.xml" ContentType="application/vnd.openxmlformats-officedocument.presentationml.notesSlide+xml"/>
  <Override PartName="/ppt/charts/chart3.xml" ContentType="application/vnd.openxmlformats-officedocument.drawingml.chart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2" r:id="rId1"/>
  </p:sldMasterIdLst>
  <p:notesMasterIdLst>
    <p:notesMasterId r:id="rId26"/>
  </p:notesMasterIdLst>
  <p:sldIdLst>
    <p:sldId id="256" r:id="rId2"/>
    <p:sldId id="261" r:id="rId3"/>
    <p:sldId id="265" r:id="rId4"/>
    <p:sldId id="285" r:id="rId5"/>
    <p:sldId id="277" r:id="rId6"/>
    <p:sldId id="282" r:id="rId7"/>
    <p:sldId id="286" r:id="rId8"/>
    <p:sldId id="267" r:id="rId9"/>
    <p:sldId id="281" r:id="rId10"/>
    <p:sldId id="268" r:id="rId11"/>
    <p:sldId id="284" r:id="rId12"/>
    <p:sldId id="280" r:id="rId13"/>
    <p:sldId id="287" r:id="rId14"/>
    <p:sldId id="288" r:id="rId15"/>
    <p:sldId id="289" r:id="rId16"/>
    <p:sldId id="266" r:id="rId17"/>
    <p:sldId id="276" r:id="rId18"/>
    <p:sldId id="273" r:id="rId19"/>
    <p:sldId id="274" r:id="rId20"/>
    <p:sldId id="278" r:id="rId21"/>
    <p:sldId id="271" r:id="rId22"/>
    <p:sldId id="269" r:id="rId23"/>
    <p:sldId id="283" r:id="rId24"/>
    <p:sldId id="272" r:id="rId25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6378" autoAdjust="0"/>
    <p:restoredTop sz="89412" autoAdjust="0"/>
  </p:normalViewPr>
  <p:slideViewPr>
    <p:cSldViewPr>
      <p:cViewPr varScale="1">
        <p:scale>
          <a:sx n="74" d="100"/>
          <a:sy n="74" d="100"/>
        </p:scale>
        <p:origin x="-154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FPDFILE\FPD-Dept\FPD-ID\Climate%20Technology%20Program\Anthony's%20Docs%20-%20Climate%20Tech%20Program\Concept%20notes\5%20year%20plan\CTP%20budget4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FPDFILE\FPD-Dept\FPD-ID\Climate%20Technology%20Program\Anthony's%20Docs%20-%20Climate%20Tech%20Program\Concept%20notes\5%20year%20plan\ICF\Latest%20docs%20for%20DFID\CTP%20funding%20current%20Oct18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FPDFILE\FPD-Dept\FPD-ID\Climate%20Technology%20Program\Anthony's%20Docs%20-%20Climate%20Tech%20Program\Kenya\Budgetbreakdowngraph2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4"/>
    </mc:Choice>
    <mc:Fallback>
      <c:style val="14"/>
    </mc:Fallback>
  </mc:AlternateContent>
  <c:chart>
    <c:autoTitleDeleted val="1"/>
    <c:plotArea>
      <c:layout/>
      <c:pieChart>
        <c:varyColors val="1"/>
        <c:ser>
          <c:idx val="0"/>
          <c:order val="0"/>
          <c:dLbls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'New CTP Global Budget'!$A$12:$A$18</c:f>
              <c:strCache>
                <c:ptCount val="7"/>
                <c:pt idx="0">
                  <c:v>CIC Launch</c:v>
                </c:pt>
                <c:pt idx="1">
                  <c:v>IGNITE Fund</c:v>
                </c:pt>
                <c:pt idx="2">
                  <c:v>Climate TRACK</c:v>
                </c:pt>
                <c:pt idx="3">
                  <c:v>Market CONNECT</c:v>
                </c:pt>
                <c:pt idx="4">
                  <c:v>Impact Xchange</c:v>
                </c:pt>
                <c:pt idx="5">
                  <c:v>Administration</c:v>
                </c:pt>
                <c:pt idx="6">
                  <c:v>World Bank Fee</c:v>
                </c:pt>
              </c:strCache>
            </c:strRef>
          </c:cat>
          <c:val>
            <c:numRef>
              <c:f>'New CTP Global Budget'!$G$12:$G$18</c:f>
              <c:numCache>
                <c:formatCode>_(* #,##0_);_(* \(#,##0\);_(* "-"??_);_(@_)</c:formatCode>
                <c:ptCount val="7"/>
                <c:pt idx="0">
                  <c:v>21770</c:v>
                </c:pt>
                <c:pt idx="1">
                  <c:v>10650</c:v>
                </c:pt>
                <c:pt idx="2">
                  <c:v>7850</c:v>
                </c:pt>
                <c:pt idx="3">
                  <c:v>9300</c:v>
                </c:pt>
                <c:pt idx="4">
                  <c:v>5050</c:v>
                </c:pt>
                <c:pt idx="5">
                  <c:v>4188</c:v>
                </c:pt>
                <c:pt idx="6">
                  <c:v>1192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4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3"/>
    </mc:Choice>
    <mc:Fallback>
      <c:style val="13"/>
    </mc:Fallback>
  </mc:AlternateContent>
  <c:chart>
    <c:autoTitleDeleted val="1"/>
    <c:plotArea>
      <c:layout>
        <c:manualLayout>
          <c:layoutTarget val="inner"/>
          <c:xMode val="edge"/>
          <c:yMode val="edge"/>
          <c:x val="6.8538312662229456E-2"/>
          <c:y val="5.3377450398231614E-2"/>
          <c:w val="0.58472133146822058"/>
          <c:h val="0.88716339946902445"/>
        </c:manualLayout>
      </c:layout>
      <c:pieChart>
        <c:varyColors val="1"/>
        <c:ser>
          <c:idx val="0"/>
          <c:order val="0"/>
          <c:dLbls>
            <c:dLbl>
              <c:idx val="0"/>
              <c:spPr/>
              <c:txPr>
                <a:bodyPr/>
                <a:lstStyle/>
                <a:p>
                  <a:pPr>
                    <a:defRPr sz="1400">
                      <a:solidFill>
                        <a:schemeClr val="bg1"/>
                      </a:solidFill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spPr/>
              <c:txPr>
                <a:bodyPr/>
                <a:lstStyle/>
                <a:p>
                  <a:pPr>
                    <a:defRPr sz="1400">
                      <a:solidFill>
                        <a:schemeClr val="bg1"/>
                      </a:solidFill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6"/>
              <c:layout>
                <c:manualLayout>
                  <c:x val="-0.1047477521437012"/>
                  <c:y val="1.8245099203536772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9"/>
              <c:delete val="1"/>
            </c:dLbl>
            <c:dLbl>
              <c:idx val="10"/>
              <c:delete val="1"/>
            </c:dLbl>
            <c:txPr>
              <a:bodyPr/>
              <a:lstStyle/>
              <a:p>
                <a:pPr>
                  <a:defRPr sz="1400"/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Sheet1!$C$3:$C$13</c:f>
              <c:strCache>
                <c:ptCount val="11"/>
                <c:pt idx="0">
                  <c:v>Denmark (Kenya)</c:v>
                </c:pt>
                <c:pt idx="1">
                  <c:v>UK (Ethiopia)</c:v>
                </c:pt>
                <c:pt idx="2">
                  <c:v>Norway (Ethiopia)</c:v>
                </c:pt>
                <c:pt idx="3">
                  <c:v>World Bank</c:v>
                </c:pt>
                <c:pt idx="4">
                  <c:v>UK (Kenya)</c:v>
                </c:pt>
                <c:pt idx="5">
                  <c:v>Canada (Caribbean)</c:v>
                </c:pt>
                <c:pt idx="6">
                  <c:v>Korea</c:v>
                </c:pt>
                <c:pt idx="7">
                  <c:v>Norway (Morocco)</c:v>
                </c:pt>
                <c:pt idx="8">
                  <c:v>Australia (Vietnam)</c:v>
                </c:pt>
                <c:pt idx="9">
                  <c:v>Finland (Vietnam)</c:v>
                </c:pt>
                <c:pt idx="10">
                  <c:v>South Africa</c:v>
                </c:pt>
              </c:strCache>
            </c:strRef>
          </c:cat>
          <c:val>
            <c:numRef>
              <c:f>Sheet1!$D$3:$D$13</c:f>
              <c:numCache>
                <c:formatCode>#,##0</c:formatCode>
                <c:ptCount val="11"/>
                <c:pt idx="0">
                  <c:v>8979206</c:v>
                </c:pt>
                <c:pt idx="1">
                  <c:v>7517500</c:v>
                </c:pt>
                <c:pt idx="2">
                  <c:v>6800000</c:v>
                </c:pt>
                <c:pt idx="3">
                  <c:v>4300000</c:v>
                </c:pt>
                <c:pt idx="4">
                  <c:v>3214677</c:v>
                </c:pt>
                <c:pt idx="5">
                  <c:v>3185000</c:v>
                </c:pt>
                <c:pt idx="6">
                  <c:v>300000</c:v>
                </c:pt>
                <c:pt idx="7">
                  <c:v>300000</c:v>
                </c:pt>
                <c:pt idx="8">
                  <c:v>153570</c:v>
                </c:pt>
                <c:pt idx="9">
                  <c:v>150000</c:v>
                </c:pt>
                <c:pt idx="10">
                  <c:v>110000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70478138161416404"/>
          <c:y val="0.2044097590689157"/>
          <c:w val="0.26712338502472521"/>
          <c:h val="0.64110206331588449"/>
        </c:manualLayout>
      </c:layout>
      <c:overlay val="0"/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2"/>
    </mc:Choice>
    <mc:Fallback>
      <c:style val="2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/>
              <a:t>USD 15M Kenya CIC breakdown of budget and activities</a:t>
            </a:r>
          </a:p>
        </c:rich>
      </c:tx>
      <c:layout>
        <c:manualLayout>
          <c:xMode val="edge"/>
          <c:yMode val="edge"/>
          <c:x val="0.13622670437040088"/>
          <c:y val="2.016204249428279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8.3122602771432672E-2"/>
          <c:y val="0.13393311440847822"/>
          <c:w val="0.47510536897247285"/>
          <c:h val="0.85134184743049057"/>
        </c:manualLayout>
      </c:layout>
      <c:doughnutChart>
        <c:varyColors val="1"/>
        <c:ser>
          <c:idx val="0"/>
          <c:order val="0"/>
          <c:dLbls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Sheet1!$A$3:$A$8</c:f>
              <c:strCache>
                <c:ptCount val="6"/>
                <c:pt idx="0">
                  <c:v>Proof-of-concept finance from USD 25-75k</c:v>
                </c:pt>
                <c:pt idx="1">
                  <c:v>Seed capital from USD 100-750k</c:v>
                </c:pt>
                <c:pt idx="2">
                  <c:v>Training, education, seminars</c:v>
                </c:pt>
                <c:pt idx="3">
                  <c:v>Market intelligence, technology databases</c:v>
                </c:pt>
                <c:pt idx="4">
                  <c:v>Government &amp; policy advisory</c:v>
                </c:pt>
                <c:pt idx="5">
                  <c:v>Networking, B2B linkages, trade facilitation</c:v>
                </c:pt>
              </c:strCache>
            </c:strRef>
          </c:cat>
          <c:val>
            <c:numRef>
              <c:f>Sheet1!$B$3:$B$8</c:f>
              <c:numCache>
                <c:formatCode>General</c:formatCode>
                <c:ptCount val="6"/>
                <c:pt idx="0">
                  <c:v>15</c:v>
                </c:pt>
                <c:pt idx="1">
                  <c:v>45</c:v>
                </c:pt>
                <c:pt idx="2">
                  <c:v>20</c:v>
                </c:pt>
                <c:pt idx="3">
                  <c:v>8</c:v>
                </c:pt>
                <c:pt idx="4">
                  <c:v>7</c:v>
                </c:pt>
                <c:pt idx="5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59066715188038399"/>
          <c:y val="0.13993001275468489"/>
          <c:w val="0.37928976140730286"/>
          <c:h val="0.86006998724531514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05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D9EF0E-E703-4478-9154-B7DE8D2A28AA}" type="datetimeFigureOut">
              <a:rPr lang="en-US" smtClean="0"/>
              <a:t>5/30/2013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3BEEBA-9D11-45CF-89EB-3C5885A52A4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95432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BEEBA-9D11-45CF-89EB-3C5885A52A48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01720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BEEBA-9D11-45CF-89EB-3C5885A52A48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77922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IPCC</a:t>
            </a:r>
            <a:r>
              <a:rPr lang="en-US" baseline="0" dirty="0" smtClean="0"/>
              <a:t> and Navigant data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BEEBA-9D11-45CF-89EB-3C5885A52A48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77922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CICs</a:t>
            </a:r>
            <a:r>
              <a:rPr lang="en-US" baseline="0" dirty="0" smtClean="0"/>
              <a:t> launching in multiple other markets in 2012.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BEEBA-9D11-45CF-89EB-3C5885A52A48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83267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BEEBA-9D11-45CF-89EB-3C5885A52A48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22382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2400" kern="1200" dirty="0" smtClean="0">
                <a:latin typeface="Arial" pitchFamily="34" charset="0"/>
                <a:ea typeface="ＭＳ Ｐゴシック" pitchFamily="34" charset="-128"/>
                <a:cs typeface="+mn-cs"/>
              </a:rPr>
              <a:t>Contract signed with 5 SMEs </a:t>
            </a:r>
          </a:p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2400" kern="1200" dirty="0" smtClean="0">
                <a:latin typeface="Arial" pitchFamily="34" charset="0"/>
                <a:ea typeface="ＭＳ Ｐゴシック" pitchFamily="34" charset="-128"/>
                <a:cs typeface="+mn-cs"/>
              </a:rPr>
              <a:t>24 additional applications received post launch</a:t>
            </a:r>
          </a:p>
          <a:p>
            <a:pPr marL="457200" lvl="1">
              <a:spcBef>
                <a:spcPct val="0"/>
              </a:spcBef>
              <a:spcAft>
                <a:spcPts val="600"/>
              </a:spcAft>
            </a:pPr>
            <a:r>
              <a:rPr lang="en-US" sz="1800" kern="1200" dirty="0" smtClean="0">
                <a:latin typeface="Arial" pitchFamily="34" charset="0"/>
                <a:ea typeface="ＭＳ Ｐゴシック" pitchFamily="34" charset="-128"/>
                <a:cs typeface="+mn-cs"/>
              </a:rPr>
              <a:t>Renewable Energy  (16)</a:t>
            </a:r>
          </a:p>
          <a:p>
            <a:pPr marL="457200" lvl="1">
              <a:spcBef>
                <a:spcPct val="0"/>
              </a:spcBef>
              <a:spcAft>
                <a:spcPts val="600"/>
              </a:spcAft>
            </a:pPr>
            <a:r>
              <a:rPr lang="en-US" sz="1800" kern="1200" dirty="0" smtClean="0">
                <a:latin typeface="Arial" pitchFamily="34" charset="0"/>
                <a:ea typeface="ＭＳ Ｐゴシック" pitchFamily="34" charset="-128"/>
                <a:cs typeface="+mn-cs"/>
              </a:rPr>
              <a:t>Agri-business (4)</a:t>
            </a:r>
          </a:p>
          <a:p>
            <a:pPr marL="457200" lvl="1">
              <a:spcBef>
                <a:spcPct val="0"/>
              </a:spcBef>
              <a:spcAft>
                <a:spcPts val="600"/>
              </a:spcAft>
            </a:pPr>
            <a:r>
              <a:rPr lang="en-US" sz="1800" kern="1200" dirty="0" smtClean="0">
                <a:latin typeface="Arial" pitchFamily="34" charset="0"/>
                <a:ea typeface="ＭＳ Ｐゴシック" pitchFamily="34" charset="-128"/>
                <a:cs typeface="+mn-cs"/>
              </a:rPr>
              <a:t>Renewable Energy and Agri-business (2)</a:t>
            </a:r>
          </a:p>
          <a:p>
            <a:pPr marL="457200" lvl="1">
              <a:spcBef>
                <a:spcPct val="0"/>
              </a:spcBef>
              <a:spcAft>
                <a:spcPts val="600"/>
              </a:spcAft>
            </a:pPr>
            <a:r>
              <a:rPr lang="en-US" sz="1800" kern="1200" dirty="0" smtClean="0">
                <a:latin typeface="Arial" pitchFamily="34" charset="0"/>
                <a:ea typeface="ＭＳ Ｐゴシック" pitchFamily="34" charset="-128"/>
                <a:cs typeface="+mn-cs"/>
              </a:rPr>
              <a:t>Water &amp; Sanitation (2)</a:t>
            </a:r>
          </a:p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2400" kern="1200" dirty="0" smtClean="0">
                <a:latin typeface="Arial" pitchFamily="34" charset="0"/>
                <a:ea typeface="ＭＳ Ｐゴシック" pitchFamily="34" charset="-128"/>
                <a:cs typeface="+mn-cs"/>
              </a:rPr>
              <a:t>10 being contracted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BEEBA-9D11-45CF-89EB-3C5885A52A48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22382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limate_title_slide.psd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2901101" y="4233087"/>
            <a:ext cx="5688012" cy="647700"/>
          </a:xfrm>
        </p:spPr>
        <p:txBody>
          <a:bodyPr/>
          <a:lstStyle>
            <a:lvl1pPr algn="l">
              <a:defRPr sz="3200" b="0" i="1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fr-FR" dirty="0" smtClean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2899513" y="4880787"/>
            <a:ext cx="4608513" cy="720377"/>
          </a:xfrm>
        </p:spPr>
        <p:txBody>
          <a:bodyPr/>
          <a:lstStyle>
            <a:lvl1pPr marL="0" indent="0">
              <a:buFontTx/>
              <a:buNone/>
              <a:defRPr sz="2000" b="0" i="1" u="none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fr-FR" dirty="0" smtClean="0"/>
          </a:p>
        </p:txBody>
      </p:sp>
      <p:sp>
        <p:nvSpPr>
          <p:cNvPr id="5" name="Left Bracket 4"/>
          <p:cNvSpPr/>
          <p:nvPr/>
        </p:nvSpPr>
        <p:spPr>
          <a:xfrm>
            <a:off x="2671136" y="4078133"/>
            <a:ext cx="172909" cy="1687297"/>
          </a:xfrm>
          <a:prstGeom prst="leftBracket">
            <a:avLst/>
          </a:prstGeom>
          <a:ln w="127000">
            <a:solidFill>
              <a:schemeClr val="bg1">
                <a:alpha val="1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ight Bracket 8"/>
          <p:cNvSpPr/>
          <p:nvPr/>
        </p:nvSpPr>
        <p:spPr>
          <a:xfrm>
            <a:off x="8639118" y="4078133"/>
            <a:ext cx="172908" cy="1687297"/>
          </a:xfrm>
          <a:prstGeom prst="rightBracket">
            <a:avLst/>
          </a:prstGeom>
          <a:solidFill>
            <a:schemeClr val="bg1">
              <a:alpha val="0"/>
            </a:schemeClr>
          </a:solidFill>
          <a:ln w="127000">
            <a:solidFill>
              <a:schemeClr val="bg1">
                <a:alpha val="1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34454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l"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Slide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>
                <a:solidFill>
                  <a:srgbClr val="52782A"/>
                </a:solidFill>
              </a:defRPr>
            </a:lvl1pPr>
            <a:lvl2pPr>
              <a:defRPr>
                <a:solidFill>
                  <a:srgbClr val="739C05"/>
                </a:solidFill>
              </a:defRPr>
            </a:lvl2pPr>
            <a:lvl3pPr>
              <a:defRPr>
                <a:solidFill>
                  <a:srgbClr val="9ECB40"/>
                </a:solidFill>
              </a:defRPr>
            </a:lvl3pPr>
            <a:lvl4pPr>
              <a:defRPr>
                <a:solidFill>
                  <a:srgbClr val="9ECB40"/>
                </a:solidFill>
              </a:defRPr>
            </a:lvl4pPr>
            <a:lvl5pPr>
              <a:defRPr>
                <a:solidFill>
                  <a:srgbClr val="9ECB40"/>
                </a:solidFill>
              </a:defRPr>
            </a:lvl5pPr>
          </a:lstStyle>
          <a:p>
            <a:pPr lvl="0"/>
            <a:r>
              <a:rPr lang="en-US" dirty="0" smtClean="0"/>
              <a:t>Click to edit Slide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9702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limate_blank.psd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9212037" cy="6900433"/>
          </a:xfrm>
          <a:prstGeom prst="rect">
            <a:avLst/>
          </a:prstGeom>
        </p:spPr>
      </p:pic>
      <p:sp>
        <p:nvSpPr>
          <p:cNvPr id="8" name="Rectangle 2"/>
          <p:cNvSpPr>
            <a:spLocks noGrp="1" noChangeArrowheads="1"/>
          </p:cNvSpPr>
          <p:nvPr>
            <p:ph type="ctrTitle" idx="4294967295" hasCustomPrompt="1"/>
          </p:nvPr>
        </p:nvSpPr>
        <p:spPr>
          <a:xfrm>
            <a:off x="2901101" y="4233087"/>
            <a:ext cx="5688012" cy="647700"/>
          </a:xfrm>
        </p:spPr>
        <p:txBody>
          <a:bodyPr/>
          <a:lstStyle>
            <a:lvl1pPr algn="l">
              <a:defRPr sz="3200" b="0" i="1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Chapter title</a:t>
            </a:r>
            <a:endParaRPr lang="fr-FR" dirty="0" smtClean="0"/>
          </a:p>
        </p:txBody>
      </p:sp>
      <p:sp>
        <p:nvSpPr>
          <p:cNvPr id="9" name="Rectangle 3"/>
          <p:cNvSpPr>
            <a:spLocks noGrp="1" noChangeArrowheads="1"/>
          </p:cNvSpPr>
          <p:nvPr>
            <p:ph type="subTitle" idx="4294967295" hasCustomPrompt="1"/>
          </p:nvPr>
        </p:nvSpPr>
        <p:spPr>
          <a:xfrm>
            <a:off x="2899513" y="4880787"/>
            <a:ext cx="4608513" cy="720377"/>
          </a:xfrm>
        </p:spPr>
        <p:txBody>
          <a:bodyPr/>
          <a:lstStyle>
            <a:lvl1pPr marL="0" indent="0">
              <a:buFontTx/>
              <a:buNone/>
              <a:defRPr sz="2000" b="0" i="1" u="none">
                <a:solidFill>
                  <a:srgbClr val="B0E049"/>
                </a:solidFill>
              </a:defRPr>
            </a:lvl1pPr>
          </a:lstStyle>
          <a:p>
            <a:r>
              <a:rPr lang="en-US" dirty="0" smtClean="0"/>
              <a:t>Click to edit Chapter subtitle style</a:t>
            </a:r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7112538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l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Slide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>
                <a:solidFill>
                  <a:srgbClr val="52782A"/>
                </a:solidFill>
              </a:defRPr>
            </a:lvl1pPr>
            <a:lvl2pPr>
              <a:defRPr sz="2400">
                <a:solidFill>
                  <a:srgbClr val="739C05"/>
                </a:solidFill>
              </a:defRPr>
            </a:lvl2pPr>
            <a:lvl3pPr>
              <a:defRPr sz="2000">
                <a:solidFill>
                  <a:srgbClr val="9ECB40"/>
                </a:solidFill>
              </a:defRPr>
            </a:lvl3pPr>
            <a:lvl4pPr>
              <a:defRPr sz="1800">
                <a:solidFill>
                  <a:srgbClr val="9ECB40"/>
                </a:solidFill>
              </a:defRPr>
            </a:lvl4pPr>
            <a:lvl5pPr>
              <a:defRPr sz="1800">
                <a:solidFill>
                  <a:srgbClr val="9ECB40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>
                <a:solidFill>
                  <a:srgbClr val="52782A"/>
                </a:solidFill>
              </a:defRPr>
            </a:lvl1pPr>
            <a:lvl2pPr>
              <a:defRPr sz="2400">
                <a:solidFill>
                  <a:srgbClr val="739C05"/>
                </a:solidFill>
              </a:defRPr>
            </a:lvl2pPr>
            <a:lvl3pPr>
              <a:defRPr sz="2000">
                <a:solidFill>
                  <a:srgbClr val="9ECB40"/>
                </a:solidFill>
              </a:defRPr>
            </a:lvl3pPr>
            <a:lvl4pPr>
              <a:defRPr sz="1800">
                <a:solidFill>
                  <a:srgbClr val="9ECB40"/>
                </a:solidFill>
              </a:defRPr>
            </a:lvl4pPr>
            <a:lvl5pPr>
              <a:defRPr sz="1800">
                <a:solidFill>
                  <a:srgbClr val="9ECB40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81111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544" y="1700808"/>
            <a:ext cx="4040188" cy="63976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rgbClr val="52782A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92895"/>
            <a:ext cx="4040188" cy="3633267"/>
          </a:xfrm>
        </p:spPr>
        <p:txBody>
          <a:bodyPr/>
          <a:lstStyle>
            <a:lvl1pPr>
              <a:defRPr sz="2400">
                <a:solidFill>
                  <a:srgbClr val="52782A"/>
                </a:solidFill>
              </a:defRPr>
            </a:lvl1pPr>
            <a:lvl2pPr>
              <a:defRPr sz="2000">
                <a:solidFill>
                  <a:srgbClr val="739C05"/>
                </a:solidFill>
              </a:defRPr>
            </a:lvl2pPr>
            <a:lvl3pPr>
              <a:defRPr sz="1800">
                <a:solidFill>
                  <a:srgbClr val="9ECB40"/>
                </a:solidFill>
              </a:defRPr>
            </a:lvl3pPr>
            <a:lvl4pPr>
              <a:defRPr sz="1600">
                <a:solidFill>
                  <a:srgbClr val="9ECB40"/>
                </a:solidFill>
              </a:defRPr>
            </a:lvl4pPr>
            <a:lvl5pPr>
              <a:defRPr sz="1600">
                <a:solidFill>
                  <a:srgbClr val="9ECB40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00808"/>
            <a:ext cx="4041775" cy="63976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rgbClr val="52782A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92895"/>
            <a:ext cx="4041775" cy="3633267"/>
          </a:xfrm>
        </p:spPr>
        <p:txBody>
          <a:bodyPr/>
          <a:lstStyle>
            <a:lvl1pPr>
              <a:defRPr sz="2400">
                <a:solidFill>
                  <a:srgbClr val="52782A"/>
                </a:solidFill>
              </a:defRPr>
            </a:lvl1pPr>
            <a:lvl2pPr>
              <a:defRPr sz="2000">
                <a:solidFill>
                  <a:srgbClr val="739C05"/>
                </a:solidFill>
              </a:defRPr>
            </a:lvl2pPr>
            <a:lvl3pPr>
              <a:defRPr sz="1800">
                <a:solidFill>
                  <a:srgbClr val="9ECB40"/>
                </a:solidFill>
              </a:defRPr>
            </a:lvl3pPr>
            <a:lvl4pPr>
              <a:defRPr sz="1600">
                <a:solidFill>
                  <a:srgbClr val="9ECB40"/>
                </a:solidFill>
              </a:defRPr>
            </a:lvl4pPr>
            <a:lvl5pPr>
              <a:defRPr sz="1600">
                <a:solidFill>
                  <a:srgbClr val="9ECB40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8217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l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Slide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74811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975639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7544" y="1628800"/>
            <a:ext cx="3008313" cy="720080"/>
          </a:xfrm>
        </p:spPr>
        <p:txBody>
          <a:bodyPr anchor="b"/>
          <a:lstStyle>
            <a:lvl1pPr algn="l">
              <a:defRPr sz="2000" b="1" baseline="0">
                <a:solidFill>
                  <a:srgbClr val="52782A"/>
                </a:solidFill>
              </a:defRPr>
            </a:lvl1pPr>
          </a:lstStyle>
          <a:p>
            <a:r>
              <a:rPr lang="en-US" dirty="0" smtClean="0"/>
              <a:t>Click to edit Title Within Slide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575050" y="1628800"/>
            <a:ext cx="5111750" cy="4497363"/>
          </a:xfrm>
        </p:spPr>
        <p:txBody>
          <a:bodyPr/>
          <a:lstStyle>
            <a:lvl1pPr>
              <a:defRPr sz="3200" baseline="0">
                <a:solidFill>
                  <a:srgbClr val="52782A"/>
                </a:solidFill>
              </a:defRPr>
            </a:lvl1pPr>
            <a:lvl2pPr>
              <a:defRPr sz="2800">
                <a:solidFill>
                  <a:srgbClr val="739C05"/>
                </a:solidFill>
              </a:defRPr>
            </a:lvl2pPr>
            <a:lvl3pPr>
              <a:defRPr sz="2400">
                <a:solidFill>
                  <a:srgbClr val="9ECB40"/>
                </a:solidFill>
              </a:defRPr>
            </a:lvl3pPr>
            <a:lvl4pPr>
              <a:defRPr sz="2000">
                <a:solidFill>
                  <a:srgbClr val="9ECB40"/>
                </a:solidFill>
              </a:defRPr>
            </a:lvl4pPr>
            <a:lvl5pPr>
              <a:defRPr sz="2000">
                <a:solidFill>
                  <a:srgbClr val="9ECB40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Title within Master Slide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492896"/>
            <a:ext cx="3008313" cy="3633267"/>
          </a:xfrm>
        </p:spPr>
        <p:txBody>
          <a:bodyPr/>
          <a:lstStyle>
            <a:lvl1pPr marL="0" indent="0">
              <a:buNone/>
              <a:defRPr sz="1400">
                <a:solidFill>
                  <a:srgbClr val="739C05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395847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763688" y="5589240"/>
            <a:ext cx="5486400" cy="422722"/>
          </a:xfrm>
        </p:spPr>
        <p:txBody>
          <a:bodyPr anchor="b"/>
          <a:lstStyle>
            <a:lvl1pPr algn="l">
              <a:defRPr sz="2000" b="1">
                <a:solidFill>
                  <a:srgbClr val="9ECB40"/>
                </a:solidFill>
              </a:defRPr>
            </a:lvl1pPr>
          </a:lstStyle>
          <a:p>
            <a:r>
              <a:rPr lang="en-US" dirty="0" smtClean="0"/>
              <a:t>Click to edit Picture Title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63688" y="1638126"/>
            <a:ext cx="5486400" cy="3807098"/>
          </a:xfrm>
        </p:spPr>
        <p:txBody>
          <a:bodyPr/>
          <a:lstStyle>
            <a:lvl1pPr marL="0" indent="0" algn="ctr">
              <a:buNone/>
              <a:defRPr sz="3200" baseline="0">
                <a:solidFill>
                  <a:srgbClr val="8E8E8E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5333212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l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Slide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rgbClr val="52782A"/>
                </a:solidFill>
              </a:defRPr>
            </a:lvl1pPr>
            <a:lvl2pPr>
              <a:defRPr>
                <a:solidFill>
                  <a:srgbClr val="739C05"/>
                </a:solidFill>
              </a:defRPr>
            </a:lvl2pPr>
            <a:lvl3pPr>
              <a:defRPr>
                <a:solidFill>
                  <a:srgbClr val="9ECB40"/>
                </a:solidFill>
              </a:defRPr>
            </a:lvl3pPr>
            <a:lvl4pPr>
              <a:defRPr>
                <a:solidFill>
                  <a:srgbClr val="9ECB40"/>
                </a:solidFill>
              </a:defRPr>
            </a:lvl4pPr>
            <a:lvl5pPr>
              <a:defRPr>
                <a:solidFill>
                  <a:srgbClr val="9ECB40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81533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dirty="0" smtClean="0"/>
              <a:t>Click to </a:t>
            </a:r>
            <a:r>
              <a:rPr lang="fr-FR" dirty="0" err="1" smtClean="0"/>
              <a:t>edit</a:t>
            </a:r>
            <a:r>
              <a:rPr lang="fr-FR" dirty="0" smtClean="0"/>
              <a:t> Master </a:t>
            </a:r>
            <a:r>
              <a:rPr lang="fr-FR" dirty="0" err="1" smtClean="0"/>
              <a:t>Slide</a:t>
            </a:r>
            <a:r>
              <a:rPr lang="fr-FR" dirty="0" smtClean="0"/>
              <a:t> </a:t>
            </a:r>
            <a:r>
              <a:rPr lang="fr-FR" dirty="0" err="1" smtClean="0"/>
              <a:t>Title</a:t>
            </a:r>
            <a:endParaRPr lang="fr-FR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dirty="0" smtClean="0"/>
              <a:t>Click to </a:t>
            </a:r>
            <a:r>
              <a:rPr lang="fr-FR" dirty="0" err="1" smtClean="0"/>
              <a:t>edit</a:t>
            </a:r>
            <a:r>
              <a:rPr lang="fr-FR" dirty="0" smtClean="0"/>
              <a:t> </a:t>
            </a:r>
            <a:r>
              <a:rPr lang="fr-FR" dirty="0" err="1" smtClean="0"/>
              <a:t>Title</a:t>
            </a:r>
            <a:r>
              <a:rPr lang="fr-FR" dirty="0" smtClean="0"/>
              <a:t> </a:t>
            </a:r>
            <a:r>
              <a:rPr lang="fr-FR" dirty="0" err="1" smtClean="0"/>
              <a:t>within</a:t>
            </a:r>
            <a:r>
              <a:rPr lang="fr-FR" dirty="0" smtClean="0"/>
              <a:t> Master </a:t>
            </a:r>
            <a:r>
              <a:rPr lang="fr-FR" dirty="0" err="1" smtClean="0"/>
              <a:t>Slide</a:t>
            </a:r>
            <a:endParaRPr lang="fr-FR" dirty="0"/>
          </a:p>
          <a:p>
            <a:pPr lvl="1"/>
            <a:r>
              <a:rPr lang="fr-FR" dirty="0" smtClean="0"/>
              <a:t>Second </a:t>
            </a:r>
            <a:r>
              <a:rPr lang="fr-FR" dirty="0" err="1" smtClean="0"/>
              <a:t>level</a:t>
            </a:r>
            <a:endParaRPr lang="fr-FR" dirty="0"/>
          </a:p>
          <a:p>
            <a:pPr lvl="2"/>
            <a:r>
              <a:rPr lang="fr-FR" dirty="0" err="1" smtClean="0"/>
              <a:t>Third</a:t>
            </a:r>
            <a:r>
              <a:rPr lang="fr-FR" dirty="0" smtClean="0"/>
              <a:t> </a:t>
            </a:r>
            <a:r>
              <a:rPr lang="fr-FR" dirty="0" err="1" smtClean="0"/>
              <a:t>level</a:t>
            </a:r>
            <a:endParaRPr lang="fr-FR" dirty="0"/>
          </a:p>
          <a:p>
            <a:pPr lvl="3"/>
            <a:r>
              <a:rPr lang="fr-FR" dirty="0" err="1" smtClean="0"/>
              <a:t>Fourth</a:t>
            </a:r>
            <a:r>
              <a:rPr lang="fr-FR" dirty="0" smtClean="0"/>
              <a:t> </a:t>
            </a:r>
            <a:r>
              <a:rPr lang="fr-FR" dirty="0" err="1" smtClean="0"/>
              <a:t>level</a:t>
            </a:r>
            <a:endParaRPr lang="fr-FR" dirty="0"/>
          </a:p>
          <a:p>
            <a:pPr lvl="4"/>
            <a:r>
              <a:rPr lang="fr-FR" dirty="0" err="1" smtClean="0"/>
              <a:t>Fifth</a:t>
            </a:r>
            <a:r>
              <a:rPr lang="fr-FR" dirty="0" smtClean="0"/>
              <a:t> </a:t>
            </a:r>
            <a:r>
              <a:rPr lang="fr-FR" dirty="0" err="1" smtClean="0"/>
              <a:t>level</a:t>
            </a:r>
            <a:endParaRPr 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baseline="0">
          <a:solidFill>
            <a:srgbClr val="52782A"/>
          </a:solidFill>
          <a:latin typeface="+mj-lt"/>
          <a:ea typeface="ＭＳ Ｐゴシック" charset="0"/>
          <a:cs typeface="ＭＳ Ｐゴシック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424A10"/>
          </a:solidFill>
          <a:latin typeface="Arial" charset="0"/>
          <a:ea typeface="ＭＳ Ｐゴシック" charset="0"/>
          <a:cs typeface="ＭＳ Ｐゴシック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424A10"/>
          </a:solidFill>
          <a:latin typeface="Arial" charset="0"/>
          <a:ea typeface="ＭＳ Ｐゴシック" charset="0"/>
          <a:cs typeface="ＭＳ Ｐゴシック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424A10"/>
          </a:solidFill>
          <a:latin typeface="Arial" charset="0"/>
          <a:ea typeface="ＭＳ Ｐゴシック" charset="0"/>
          <a:cs typeface="ＭＳ Ｐゴシック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424A10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baseline="0">
          <a:solidFill>
            <a:srgbClr val="739C05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rgbClr val="81BD40"/>
          </a:solidFill>
          <a:latin typeface="+mn-lt"/>
          <a:ea typeface="ＭＳ Ｐゴシック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rgbClr val="B5E94A"/>
          </a:solidFill>
          <a:latin typeface="+mn-lt"/>
          <a:ea typeface="ＭＳ Ｐゴシック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rgbClr val="B5E94A"/>
          </a:solidFill>
          <a:latin typeface="+mn-lt"/>
          <a:ea typeface="ＭＳ Ｐゴシック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baseline="0">
          <a:solidFill>
            <a:srgbClr val="B5E94A"/>
          </a:solidFill>
          <a:latin typeface="+mn-lt"/>
          <a:ea typeface="ＭＳ Ｐゴシック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jcoony@worldbank.org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21.jpeg"/><Relationship Id="rId7" Type="http://schemas.microsoft.com/office/2007/relationships/hdphoto" Target="../media/hdphoto5.wdp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jpeg"/><Relationship Id="rId4" Type="http://schemas.microsoft.com/office/2007/relationships/hdphoto" Target="../media/hdphoto4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2699792" y="4941168"/>
            <a:ext cx="6372200" cy="1271587"/>
          </a:xfrm>
        </p:spPr>
        <p:txBody>
          <a:bodyPr/>
          <a:lstStyle/>
          <a:p>
            <a:pPr marL="0" indent="0" algn="ctr">
              <a:buNone/>
              <a:defRPr/>
            </a:pPr>
            <a:r>
              <a:rPr lang="en-US" sz="2000" i="1" dirty="0" smtClean="0">
                <a:solidFill>
                  <a:schemeClr val="bg1"/>
                </a:solidFill>
                <a:cs typeface="+mn-cs"/>
              </a:rPr>
              <a:t>Global Forum</a:t>
            </a:r>
          </a:p>
          <a:p>
            <a:pPr marL="0" indent="0" algn="ctr">
              <a:buNone/>
              <a:defRPr/>
            </a:pPr>
            <a:r>
              <a:rPr lang="en-US" sz="2000" i="1" dirty="0" smtClean="0">
                <a:solidFill>
                  <a:schemeClr val="bg1"/>
                </a:solidFill>
                <a:cs typeface="+mn-cs"/>
              </a:rPr>
              <a:t>East London, South Africa</a:t>
            </a:r>
          </a:p>
          <a:p>
            <a:pPr marL="0" indent="0" algn="ctr">
              <a:buNone/>
              <a:defRPr/>
            </a:pPr>
            <a:r>
              <a:rPr lang="en-US" sz="2000" i="1" dirty="0" smtClean="0">
                <a:solidFill>
                  <a:schemeClr val="bg1"/>
                </a:solidFill>
                <a:cs typeface="+mn-cs"/>
              </a:rPr>
              <a:t>28-20 May 2013</a:t>
            </a:r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2699792" y="3645024"/>
            <a:ext cx="6300192" cy="1368152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sz="2800" i="0" dirty="0" smtClean="0">
                <a:solidFill>
                  <a:schemeClr val="bg1"/>
                </a:solidFill>
                <a:cs typeface="+mj-cs"/>
              </a:rPr>
              <a:t>Climate Opportunities and infoDev’s Climate Technology Program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052736"/>
            <a:ext cx="9144000" cy="93610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16632"/>
            <a:ext cx="8229600" cy="777875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2400" dirty="0" smtClean="0">
                <a:solidFill>
                  <a:schemeClr val="bg1"/>
                </a:solidFill>
                <a:cs typeface="+mj-cs"/>
              </a:rPr>
              <a:t>Climate change is reversing development gains</a:t>
            </a:r>
          </a:p>
        </p:txBody>
      </p:sp>
      <p:sp>
        <p:nvSpPr>
          <p:cNvPr id="4" name="Left Bracket 3"/>
          <p:cNvSpPr>
            <a:spLocks/>
          </p:cNvSpPr>
          <p:nvPr/>
        </p:nvSpPr>
        <p:spPr bwMode="auto">
          <a:xfrm>
            <a:off x="252413" y="188913"/>
            <a:ext cx="287337" cy="1008062"/>
          </a:xfrm>
          <a:prstGeom prst="leftBracket">
            <a:avLst>
              <a:gd name="adj" fmla="val 8332"/>
            </a:avLst>
          </a:prstGeom>
          <a:noFill/>
          <a:ln w="152400">
            <a:solidFill>
              <a:schemeClr val="accent1">
                <a:alpha val="10196"/>
              </a:schemeClr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772650" y="6423139"/>
            <a:ext cx="26384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37DC7B4B-5ACC-4C62-9F8E-F12CFEF7C30E}" type="slidenum">
              <a:rPr lang="en-US" sz="1000" smtClean="0"/>
              <a:t>2</a:t>
            </a:fld>
            <a:endParaRPr lang="en-US" sz="1000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412776"/>
            <a:ext cx="7092453" cy="468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37322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052736"/>
            <a:ext cx="9144000" cy="28803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202631"/>
            <a:ext cx="8229600" cy="778097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2200" dirty="0" smtClean="0">
                <a:solidFill>
                  <a:schemeClr val="bg1"/>
                </a:solidFill>
                <a:cs typeface="+mj-cs"/>
              </a:rPr>
              <a:t>Global response to climate change and huge energy investments creates great opportunities</a:t>
            </a:r>
          </a:p>
        </p:txBody>
      </p:sp>
      <p:sp>
        <p:nvSpPr>
          <p:cNvPr id="4" name="Left Bracket 3"/>
          <p:cNvSpPr>
            <a:spLocks/>
          </p:cNvSpPr>
          <p:nvPr/>
        </p:nvSpPr>
        <p:spPr bwMode="auto">
          <a:xfrm>
            <a:off x="252413" y="188913"/>
            <a:ext cx="287337" cy="1008062"/>
          </a:xfrm>
          <a:prstGeom prst="leftBracket">
            <a:avLst>
              <a:gd name="adj" fmla="val 8332"/>
            </a:avLst>
          </a:prstGeom>
          <a:noFill/>
          <a:ln w="152400">
            <a:solidFill>
              <a:schemeClr val="accent1">
                <a:alpha val="10196"/>
              </a:schemeClr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772650" y="6423139"/>
            <a:ext cx="26384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37DC7B4B-5ACC-4C62-9F8E-F12CFEF7C30E}" type="slidenum">
              <a:rPr lang="en-US" sz="1000" smtClean="0"/>
              <a:t>3</a:t>
            </a:fld>
            <a:endParaRPr lang="en-US" sz="1000" dirty="0"/>
          </a:p>
        </p:txBody>
      </p:sp>
      <p:sp>
        <p:nvSpPr>
          <p:cNvPr id="2" name="Rectangle 1"/>
          <p:cNvSpPr/>
          <p:nvPr/>
        </p:nvSpPr>
        <p:spPr>
          <a:xfrm>
            <a:off x="395536" y="1268760"/>
            <a:ext cx="820891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1800"/>
              </a:spcAft>
              <a:buFont typeface="Arial" pitchFamily="34" charset="0"/>
              <a:buChar char="•"/>
            </a:pPr>
            <a:r>
              <a:rPr lang="en-US" sz="1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 global </a:t>
            </a:r>
            <a:r>
              <a:rPr lang="en-US" sz="1900" dirty="0">
                <a:solidFill>
                  <a:schemeClr val="tx1">
                    <a:lumMod val="90000"/>
                    <a:lumOff val="10000"/>
                  </a:schemeClr>
                </a:solidFill>
              </a:rPr>
              <a:t>clean technology revolution will require up to </a:t>
            </a:r>
            <a:r>
              <a:rPr lang="en-US" sz="1900" b="1" dirty="0">
                <a:solidFill>
                  <a:schemeClr val="tx1">
                    <a:lumMod val="90000"/>
                    <a:lumOff val="10000"/>
                  </a:schemeClr>
                </a:solidFill>
              </a:rPr>
              <a:t>$46 trillion</a:t>
            </a:r>
            <a:r>
              <a:rPr lang="en-US" sz="1900" dirty="0">
                <a:solidFill>
                  <a:schemeClr val="tx1">
                    <a:lumMod val="90000"/>
                    <a:lumOff val="10000"/>
                  </a:schemeClr>
                </a:solidFill>
              </a:rPr>
              <a:t> in investments by 2050</a:t>
            </a:r>
          </a:p>
          <a:p>
            <a:pPr marL="285750" indent="-285750" algn="just">
              <a:spcAft>
                <a:spcPts val="1800"/>
              </a:spcAft>
              <a:buFont typeface="Arial" pitchFamily="34" charset="0"/>
              <a:buChar char="•"/>
            </a:pPr>
            <a:r>
              <a:rPr lang="en-US" sz="1900" b="1" dirty="0">
                <a:solidFill>
                  <a:schemeClr val="tx1">
                    <a:lumMod val="90000"/>
                    <a:lumOff val="10000"/>
                  </a:schemeClr>
                </a:solidFill>
              </a:rPr>
              <a:t>550 million people worldwide </a:t>
            </a:r>
            <a:r>
              <a:rPr lang="en-US" sz="1900" dirty="0">
                <a:solidFill>
                  <a:schemeClr val="tx1">
                    <a:lumMod val="90000"/>
                    <a:lumOff val="10000"/>
                  </a:schemeClr>
                </a:solidFill>
              </a:rPr>
              <a:t>have mobile phones but no reliable way to charge</a:t>
            </a:r>
          </a:p>
          <a:p>
            <a:pPr marL="285750" indent="-285750" algn="just">
              <a:spcAft>
                <a:spcPts val="1800"/>
              </a:spcAft>
              <a:buFont typeface="Arial" pitchFamily="34" charset="0"/>
              <a:buChar char="•"/>
            </a:pPr>
            <a:r>
              <a:rPr lang="en-US" sz="1900" dirty="0">
                <a:solidFill>
                  <a:schemeClr val="tx1">
                    <a:lumMod val="90000"/>
                    <a:lumOff val="10000"/>
                  </a:schemeClr>
                </a:solidFill>
              </a:rPr>
              <a:t>BoP spend </a:t>
            </a:r>
            <a:r>
              <a:rPr lang="en-US" sz="1900" b="1" dirty="0">
                <a:solidFill>
                  <a:schemeClr val="tx1">
                    <a:lumMod val="90000"/>
                    <a:lumOff val="10000"/>
                  </a:schemeClr>
                </a:solidFill>
              </a:rPr>
              <a:t>$37 billion annually</a:t>
            </a:r>
            <a:r>
              <a:rPr lang="en-US" sz="1900" dirty="0">
                <a:solidFill>
                  <a:schemeClr val="tx1">
                    <a:lumMod val="90000"/>
                    <a:lumOff val="10000"/>
                  </a:schemeClr>
                </a:solidFill>
              </a:rPr>
              <a:t> on poor-quality energy solutions </a:t>
            </a:r>
            <a:endParaRPr lang="en-US" sz="1900" dirty="0" smtClean="0">
              <a:solidFill>
                <a:schemeClr val="tx1">
                  <a:lumMod val="90000"/>
                  <a:lumOff val="10000"/>
                </a:schemeClr>
              </a:solidFill>
            </a:endParaRPr>
          </a:p>
          <a:p>
            <a:pPr marL="285750" indent="-285750" algn="just">
              <a:spcAft>
                <a:spcPts val="1800"/>
              </a:spcAft>
              <a:buFont typeface="Arial" pitchFamily="34" charset="0"/>
              <a:buChar char="•"/>
            </a:pPr>
            <a:r>
              <a:rPr lang="en-US" sz="1900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Approximately </a:t>
            </a:r>
            <a:r>
              <a:rPr lang="en-US" sz="1900" b="1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60% of new energy provision </a:t>
            </a:r>
            <a:r>
              <a:rPr lang="en-US" sz="1900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required for universal energy access is likely to come from off-grid and mini-grid solutions</a:t>
            </a:r>
          </a:p>
          <a:p>
            <a:pPr marL="285750" indent="-285750" algn="just">
              <a:spcAft>
                <a:spcPts val="1800"/>
              </a:spcAft>
              <a:buFont typeface="Arial" pitchFamily="34" charset="0"/>
              <a:buChar char="•"/>
            </a:pPr>
            <a:r>
              <a:rPr lang="en-US" sz="1900" b="1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Adaptation to climate change</a:t>
            </a:r>
            <a:r>
              <a:rPr lang="en-US" sz="1900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 will massively effect huge segments of the economy</a:t>
            </a:r>
          </a:p>
          <a:p>
            <a:pPr marL="285750" indent="-285750" algn="just">
              <a:spcAft>
                <a:spcPts val="1800"/>
              </a:spcAft>
              <a:buFont typeface="Arial" pitchFamily="34" charset="0"/>
              <a:buChar char="•"/>
            </a:pPr>
            <a:r>
              <a:rPr lang="en-US" sz="1900" dirty="0"/>
              <a:t>The BoP water market in Africa (252.4 million people) is measured at </a:t>
            </a:r>
            <a:r>
              <a:rPr lang="en-US" sz="1900" b="1" dirty="0"/>
              <a:t>$2.5 billion</a:t>
            </a:r>
            <a:endParaRPr lang="en-US" sz="1900" b="1" dirty="0" smtClean="0">
              <a:solidFill>
                <a:schemeClr val="tx1">
                  <a:lumMod val="90000"/>
                  <a:lumOff val="10000"/>
                </a:schemeClr>
              </a:solidFill>
            </a:endParaRPr>
          </a:p>
          <a:p>
            <a:pPr marL="285750" indent="-285750" algn="just">
              <a:spcAft>
                <a:spcPts val="1800"/>
              </a:spcAft>
              <a:buFont typeface="Arial" pitchFamily="34" charset="0"/>
              <a:buChar char="•"/>
            </a:pPr>
            <a:r>
              <a:rPr lang="en-US" sz="1900" b="1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Only 25%</a:t>
            </a:r>
            <a:r>
              <a:rPr lang="en-US" sz="1900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 of health </a:t>
            </a:r>
            <a:r>
              <a:rPr lang="en-US" sz="1900" dirty="0" err="1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centres</a:t>
            </a:r>
            <a:r>
              <a:rPr lang="en-US" sz="1900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 and primary schools in Keya have access to reliable electricity.</a:t>
            </a:r>
            <a:endParaRPr lang="en-US" sz="19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8042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052736"/>
            <a:ext cx="9144000" cy="28803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9"/>
            <a:ext cx="8229600" cy="634082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2200" dirty="0" smtClean="0">
                <a:solidFill>
                  <a:schemeClr val="bg1"/>
                </a:solidFill>
                <a:cs typeface="+mj-cs"/>
              </a:rPr>
              <a:t>Emerging technologies provide a pathway for green growth </a:t>
            </a:r>
          </a:p>
        </p:txBody>
      </p:sp>
      <p:sp>
        <p:nvSpPr>
          <p:cNvPr id="4" name="Left Bracket 3"/>
          <p:cNvSpPr>
            <a:spLocks/>
          </p:cNvSpPr>
          <p:nvPr/>
        </p:nvSpPr>
        <p:spPr bwMode="auto">
          <a:xfrm>
            <a:off x="252413" y="188913"/>
            <a:ext cx="287337" cy="1008062"/>
          </a:xfrm>
          <a:prstGeom prst="leftBracket">
            <a:avLst>
              <a:gd name="adj" fmla="val 8332"/>
            </a:avLst>
          </a:prstGeom>
          <a:noFill/>
          <a:ln w="152400">
            <a:solidFill>
              <a:schemeClr val="accent1">
                <a:alpha val="10196"/>
              </a:schemeClr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435093" y="6032321"/>
            <a:ext cx="827381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200" dirty="0" smtClean="0">
                <a:solidFill>
                  <a:schemeClr val="accent1"/>
                </a:solidFill>
              </a:rPr>
              <a:t>Solar modules, among other technologies, have experienced rapid declines in cost and increased efficiency</a:t>
            </a:r>
            <a:endParaRPr lang="en-US" altLang="ko-KR" sz="1200" dirty="0">
              <a:solidFill>
                <a:schemeClr val="accent1"/>
              </a:solidFill>
            </a:endParaRPr>
          </a:p>
        </p:txBody>
      </p:sp>
      <p:pic>
        <p:nvPicPr>
          <p:cNvPr id="7" name="Picture 2" descr="http://c1cleantechnicacom.wpengine.netdna-cdn.com/files/2011/06/solar-pv-cost-trend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1209"/>
          <a:stretch/>
        </p:blipFill>
        <p:spPr bwMode="auto">
          <a:xfrm>
            <a:off x="1225155" y="1523597"/>
            <a:ext cx="6731221" cy="450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8772650" y="6423139"/>
            <a:ext cx="26384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37DC7B4B-5ACC-4C62-9F8E-F12CFEF7C30E}" type="slidenum">
              <a:rPr lang="en-US" sz="1000" smtClean="0"/>
              <a:t>4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052152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052736"/>
            <a:ext cx="9144000" cy="28803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188640"/>
            <a:ext cx="8579296" cy="777875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2200" dirty="0" smtClean="0">
                <a:solidFill>
                  <a:schemeClr val="bg1"/>
                </a:solidFill>
                <a:cs typeface="+mj-cs"/>
              </a:rPr>
              <a:t>Barriers and gaps to </a:t>
            </a:r>
            <a:r>
              <a:rPr lang="en-US" sz="2200" dirty="0" err="1" smtClean="0">
                <a:solidFill>
                  <a:schemeClr val="bg1"/>
                </a:solidFill>
                <a:cs typeface="+mj-cs"/>
              </a:rPr>
              <a:t>innovaton</a:t>
            </a:r>
            <a:endParaRPr lang="en-US" sz="2200" dirty="0" smtClean="0">
              <a:solidFill>
                <a:schemeClr val="bg1"/>
              </a:solidFill>
              <a:cs typeface="+mj-cs"/>
            </a:endParaRPr>
          </a:p>
        </p:txBody>
      </p:sp>
      <p:sp>
        <p:nvSpPr>
          <p:cNvPr id="4" name="Left Bracket 3"/>
          <p:cNvSpPr>
            <a:spLocks/>
          </p:cNvSpPr>
          <p:nvPr/>
        </p:nvSpPr>
        <p:spPr bwMode="auto">
          <a:xfrm>
            <a:off x="252413" y="188913"/>
            <a:ext cx="287337" cy="1008062"/>
          </a:xfrm>
          <a:prstGeom prst="leftBracket">
            <a:avLst>
              <a:gd name="adj" fmla="val 8332"/>
            </a:avLst>
          </a:prstGeom>
          <a:noFill/>
          <a:ln w="152400">
            <a:solidFill>
              <a:schemeClr val="accent1">
                <a:alpha val="10196"/>
              </a:schemeClr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dirty="0">
              <a:latin typeface="+mn-lt"/>
              <a:ea typeface="+mn-ea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396081" y="1352547"/>
            <a:ext cx="7943255" cy="5028781"/>
            <a:chOff x="68813" y="1112838"/>
            <a:chExt cx="8846587" cy="5600669"/>
          </a:xfrm>
        </p:grpSpPr>
        <p:sp>
          <p:nvSpPr>
            <p:cNvPr id="54" name="TextBox 53"/>
            <p:cNvSpPr txBox="1">
              <a:spLocks noChangeArrowheads="1"/>
            </p:cNvSpPr>
            <p:nvPr/>
          </p:nvSpPr>
          <p:spPr bwMode="auto">
            <a:xfrm>
              <a:off x="68813" y="6422146"/>
              <a:ext cx="1502636" cy="2913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itchFamily="34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itchFamily="34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itchFamily="34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itchFamily="34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itchFamily="34" charset="0"/>
                  <a:cs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  <a:cs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  <a:cs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  <a:cs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  <a:cs typeface="Arial" charset="0"/>
                </a:defRPr>
              </a:lvl9pPr>
            </a:lstStyle>
            <a:p>
              <a:r>
                <a:rPr lang="en-US" sz="1100" dirty="0" smtClean="0"/>
                <a:t>Government </a:t>
              </a:r>
              <a:r>
                <a:rPr lang="en-US" sz="1100" dirty="0"/>
                <a:t>= </a:t>
              </a:r>
            </a:p>
          </p:txBody>
        </p:sp>
        <p:sp>
          <p:nvSpPr>
            <p:cNvPr id="55" name="Rectangle 54"/>
            <p:cNvSpPr/>
            <p:nvPr/>
          </p:nvSpPr>
          <p:spPr>
            <a:xfrm>
              <a:off x="1495247" y="6422146"/>
              <a:ext cx="609600" cy="228599"/>
            </a:xfrm>
            <a:prstGeom prst="rect">
              <a:avLst/>
            </a:prstGeom>
            <a:solidFill>
              <a:schemeClr val="bg1">
                <a:lumMod val="85000"/>
                <a:alpha val="69000"/>
              </a:schemeClr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56" name="TextBox 55"/>
            <p:cNvSpPr txBox="1">
              <a:spLocks noChangeArrowheads="1"/>
            </p:cNvSpPr>
            <p:nvPr/>
          </p:nvSpPr>
          <p:spPr bwMode="auto">
            <a:xfrm>
              <a:off x="2181051" y="6422146"/>
              <a:ext cx="1600200" cy="2913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itchFamily="34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itchFamily="34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itchFamily="34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itchFamily="34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itchFamily="34" charset="0"/>
                  <a:cs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  <a:cs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  <a:cs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  <a:cs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  <a:cs typeface="Arial" charset="0"/>
                </a:defRPr>
              </a:lvl9pPr>
            </a:lstStyle>
            <a:p>
              <a:r>
                <a:rPr lang="en-US" sz="1100" dirty="0"/>
                <a:t>P</a:t>
              </a:r>
              <a:r>
                <a:rPr lang="en-US" sz="1100" dirty="0" smtClean="0"/>
                <a:t>rivate </a:t>
              </a:r>
              <a:r>
                <a:rPr lang="en-US" sz="1100" dirty="0"/>
                <a:t>sector = </a:t>
              </a:r>
            </a:p>
          </p:txBody>
        </p:sp>
        <p:sp>
          <p:nvSpPr>
            <p:cNvPr id="57" name="Rectangle 56"/>
            <p:cNvSpPr/>
            <p:nvPr/>
          </p:nvSpPr>
          <p:spPr>
            <a:xfrm>
              <a:off x="3628849" y="6422146"/>
              <a:ext cx="609600" cy="228599"/>
            </a:xfrm>
            <a:prstGeom prst="rect">
              <a:avLst/>
            </a:prstGeom>
            <a:solidFill>
              <a:schemeClr val="bg1">
                <a:lumMod val="75000"/>
                <a:alpha val="85000"/>
              </a:schemeClr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58" name="TextBox 57"/>
            <p:cNvSpPr txBox="1">
              <a:spLocks noChangeArrowheads="1"/>
            </p:cNvSpPr>
            <p:nvPr/>
          </p:nvSpPr>
          <p:spPr bwMode="auto">
            <a:xfrm>
              <a:off x="4398844" y="6400800"/>
              <a:ext cx="1620957" cy="2913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itchFamily="34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itchFamily="34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itchFamily="34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itchFamily="34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itchFamily="34" charset="0"/>
                  <a:cs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  <a:cs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  <a:cs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  <a:cs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  <a:cs typeface="Arial" charset="0"/>
                </a:defRPr>
              </a:lvl9pPr>
            </a:lstStyle>
            <a:p>
              <a:r>
                <a:rPr lang="en-US" sz="1100" dirty="0" smtClean="0"/>
                <a:t>Multilaterals, </a:t>
              </a:r>
              <a:r>
                <a:rPr lang="en-US" sz="1100" dirty="0"/>
                <a:t>IFIs =</a:t>
              </a:r>
            </a:p>
          </p:txBody>
        </p:sp>
        <p:sp>
          <p:nvSpPr>
            <p:cNvPr id="59" name="Rectangle 58"/>
            <p:cNvSpPr/>
            <p:nvPr/>
          </p:nvSpPr>
          <p:spPr>
            <a:xfrm>
              <a:off x="6019800" y="6400800"/>
              <a:ext cx="609600" cy="228600"/>
            </a:xfrm>
            <a:prstGeom prst="rect">
              <a:avLst/>
            </a:prstGeom>
            <a:solidFill>
              <a:schemeClr val="bg1">
                <a:lumMod val="50000"/>
                <a:alpha val="69000"/>
              </a:schemeClr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0" name="TextBox 59"/>
            <p:cNvSpPr txBox="1">
              <a:spLocks noChangeArrowheads="1"/>
            </p:cNvSpPr>
            <p:nvPr/>
          </p:nvSpPr>
          <p:spPr bwMode="auto">
            <a:xfrm>
              <a:off x="6705601" y="6400800"/>
              <a:ext cx="1676401" cy="2913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itchFamily="34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itchFamily="34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itchFamily="34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itchFamily="34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itchFamily="34" charset="0"/>
                  <a:cs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  <a:cs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  <a:cs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  <a:cs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  <a:cs typeface="Arial" charset="0"/>
                </a:defRPr>
              </a:lvl9pPr>
            </a:lstStyle>
            <a:p>
              <a:r>
                <a:rPr lang="en-US" sz="1100" dirty="0" smtClean="0"/>
                <a:t>Gaps </a:t>
              </a:r>
              <a:r>
                <a:rPr lang="en-US" sz="1100" dirty="0"/>
                <a:t>in capacity = </a:t>
              </a:r>
            </a:p>
          </p:txBody>
        </p:sp>
        <p:sp>
          <p:nvSpPr>
            <p:cNvPr id="61" name="Rectangle 60"/>
            <p:cNvSpPr/>
            <p:nvPr/>
          </p:nvSpPr>
          <p:spPr>
            <a:xfrm>
              <a:off x="8305800" y="6400800"/>
              <a:ext cx="609600" cy="228600"/>
            </a:xfrm>
            <a:prstGeom prst="rect">
              <a:avLst/>
            </a:prstGeom>
            <a:solidFill>
              <a:schemeClr val="accent6">
                <a:alpha val="69000"/>
              </a:schemeClr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vert" lIns="0" tIns="0" rIns="0" bIns="0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2" name="Rounded Rectangle 61"/>
            <p:cNvSpPr/>
            <p:nvPr/>
          </p:nvSpPr>
          <p:spPr>
            <a:xfrm>
              <a:off x="4191000" y="2667000"/>
              <a:ext cx="2514600" cy="1271588"/>
            </a:xfrm>
            <a:prstGeom prst="roundRect">
              <a:avLst>
                <a:gd name="adj" fmla="val 27381"/>
              </a:avLst>
            </a:prstGeom>
            <a:solidFill>
              <a:schemeClr val="bg1">
                <a:lumMod val="75000"/>
                <a:alpha val="85000"/>
              </a:schemeClr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dirty="0">
                  <a:solidFill>
                    <a:schemeClr val="tx1"/>
                  </a:solidFill>
                </a:rPr>
                <a:t>Niche sustainable investors</a:t>
              </a:r>
            </a:p>
          </p:txBody>
        </p:sp>
        <p:grpSp>
          <p:nvGrpSpPr>
            <p:cNvPr id="63" name="Group 13"/>
            <p:cNvGrpSpPr>
              <a:grpSpLocks/>
            </p:cNvGrpSpPr>
            <p:nvPr/>
          </p:nvGrpSpPr>
          <p:grpSpPr bwMode="auto">
            <a:xfrm>
              <a:off x="1066800" y="1119188"/>
              <a:ext cx="7696200" cy="4418012"/>
              <a:chOff x="2056606" y="2514600"/>
              <a:chExt cx="4649788" cy="2896394"/>
            </a:xfrm>
          </p:grpSpPr>
          <p:cxnSp>
            <p:nvCxnSpPr>
              <p:cNvPr id="64" name="Straight Connector 9"/>
              <p:cNvCxnSpPr/>
              <p:nvPr/>
            </p:nvCxnSpPr>
            <p:spPr>
              <a:xfrm rot="5400000">
                <a:off x="608889" y="3962317"/>
                <a:ext cx="2896394" cy="959"/>
              </a:xfrm>
              <a:prstGeom prst="line">
                <a:avLst/>
              </a:prstGeom>
              <a:ln w="19050">
                <a:solidFill>
                  <a:schemeClr val="tx1">
                    <a:lumMod val="50000"/>
                    <a:lumOff val="50000"/>
                  </a:schemeClr>
                </a:solidFill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Straight Connector 64"/>
              <p:cNvCxnSpPr/>
              <p:nvPr/>
            </p:nvCxnSpPr>
            <p:spPr>
              <a:xfrm rot="10800000" flipV="1">
                <a:off x="2057565" y="5409954"/>
                <a:ext cx="4648829" cy="1040"/>
              </a:xfrm>
              <a:prstGeom prst="line">
                <a:avLst/>
              </a:prstGeom>
              <a:ln w="19050">
                <a:solidFill>
                  <a:schemeClr val="tx1">
                    <a:lumMod val="50000"/>
                    <a:lumOff val="50000"/>
                  </a:schemeClr>
                </a:solidFill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6" name="TextBox 32"/>
            <p:cNvSpPr txBox="1">
              <a:spLocks noChangeArrowheads="1"/>
            </p:cNvSpPr>
            <p:nvPr/>
          </p:nvSpPr>
          <p:spPr bwMode="auto">
            <a:xfrm>
              <a:off x="990598" y="5564188"/>
              <a:ext cx="2125092" cy="3427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itchFamily="34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itchFamily="34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itchFamily="34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itchFamily="34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itchFamily="34" charset="0"/>
                  <a:cs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  <a:cs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  <a:cs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  <a:cs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  <a:cs typeface="Arial" charset="0"/>
                </a:defRPr>
              </a:lvl9pPr>
            </a:lstStyle>
            <a:p>
              <a:pPr algn="ctr"/>
              <a:r>
                <a:rPr lang="en-US" sz="1400" i="1" dirty="0"/>
                <a:t>Conceptualization</a:t>
              </a:r>
            </a:p>
          </p:txBody>
        </p:sp>
        <p:sp>
          <p:nvSpPr>
            <p:cNvPr id="67" name="TextBox 33"/>
            <p:cNvSpPr txBox="1">
              <a:spLocks noChangeArrowheads="1"/>
            </p:cNvSpPr>
            <p:nvPr/>
          </p:nvSpPr>
          <p:spPr bwMode="auto">
            <a:xfrm rot="-5400000">
              <a:off x="62706" y="4429919"/>
              <a:ext cx="1547813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itchFamily="34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itchFamily="34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itchFamily="34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itchFamily="34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itchFamily="34" charset="0"/>
                  <a:cs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  <a:cs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  <a:cs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  <a:cs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  <a:cs typeface="Arial" charset="0"/>
                </a:defRPr>
              </a:lvl9pPr>
            </a:lstStyle>
            <a:p>
              <a:pPr algn="ctr"/>
              <a:r>
                <a:rPr lang="en-US" sz="1400" i="1" dirty="0"/>
                <a:t>Industrialized</a:t>
              </a:r>
            </a:p>
          </p:txBody>
        </p:sp>
        <p:sp>
          <p:nvSpPr>
            <p:cNvPr id="68" name="TextBox 34"/>
            <p:cNvSpPr txBox="1">
              <a:spLocks noChangeArrowheads="1"/>
            </p:cNvSpPr>
            <p:nvPr/>
          </p:nvSpPr>
          <p:spPr bwMode="auto">
            <a:xfrm>
              <a:off x="2895600" y="5564188"/>
              <a:ext cx="1981200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itchFamily="34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itchFamily="34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itchFamily="34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itchFamily="34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itchFamily="34" charset="0"/>
                  <a:cs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  <a:cs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  <a:cs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  <a:cs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  <a:cs typeface="Arial" charset="0"/>
                </a:defRPr>
              </a:lvl9pPr>
            </a:lstStyle>
            <a:p>
              <a:pPr algn="ctr"/>
              <a:r>
                <a:rPr lang="en-US" sz="1400" i="1" dirty="0"/>
                <a:t>Early-growth</a:t>
              </a:r>
            </a:p>
          </p:txBody>
        </p:sp>
        <p:sp>
          <p:nvSpPr>
            <p:cNvPr id="69" name="TextBox 35"/>
            <p:cNvSpPr txBox="1">
              <a:spLocks noChangeArrowheads="1"/>
            </p:cNvSpPr>
            <p:nvPr/>
          </p:nvSpPr>
          <p:spPr bwMode="auto">
            <a:xfrm>
              <a:off x="4648200" y="5564188"/>
              <a:ext cx="1981200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itchFamily="34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itchFamily="34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itchFamily="34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itchFamily="34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itchFamily="34" charset="0"/>
                  <a:cs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  <a:cs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  <a:cs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  <a:cs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  <a:cs typeface="Arial" charset="0"/>
                </a:defRPr>
              </a:lvl9pPr>
            </a:lstStyle>
            <a:p>
              <a:pPr algn="ctr"/>
              <a:r>
                <a:rPr lang="en-US" sz="1400" i="1" dirty="0"/>
                <a:t>Scale-up</a:t>
              </a:r>
            </a:p>
          </p:txBody>
        </p:sp>
        <p:sp>
          <p:nvSpPr>
            <p:cNvPr id="70" name="TextBox 36"/>
            <p:cNvSpPr txBox="1">
              <a:spLocks noChangeArrowheads="1"/>
            </p:cNvSpPr>
            <p:nvPr/>
          </p:nvSpPr>
          <p:spPr bwMode="auto">
            <a:xfrm>
              <a:off x="6477000" y="5564188"/>
              <a:ext cx="1981200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itchFamily="34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itchFamily="34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itchFamily="34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itchFamily="34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itchFamily="34" charset="0"/>
                  <a:cs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  <a:cs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  <a:cs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  <a:cs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  <a:cs typeface="Arial" charset="0"/>
                </a:defRPr>
              </a:lvl9pPr>
            </a:lstStyle>
            <a:p>
              <a:pPr algn="ctr"/>
              <a:r>
                <a:rPr lang="en-US" sz="1400" i="1" dirty="0"/>
                <a:t>Full deployment</a:t>
              </a:r>
            </a:p>
          </p:txBody>
        </p:sp>
        <p:sp>
          <p:nvSpPr>
            <p:cNvPr id="71" name="TextBox 37"/>
            <p:cNvSpPr txBox="1">
              <a:spLocks noChangeArrowheads="1"/>
            </p:cNvSpPr>
            <p:nvPr/>
          </p:nvSpPr>
          <p:spPr bwMode="auto">
            <a:xfrm rot="-5400000">
              <a:off x="-4762" y="1800225"/>
              <a:ext cx="1682750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itchFamily="34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itchFamily="34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itchFamily="34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itchFamily="34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itchFamily="34" charset="0"/>
                  <a:cs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  <a:cs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  <a:cs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  <a:cs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  <a:cs typeface="Arial" charset="0"/>
                </a:defRPr>
              </a:lvl9pPr>
            </a:lstStyle>
            <a:p>
              <a:pPr algn="ctr"/>
              <a:r>
                <a:rPr lang="en-US" sz="1400" i="1" dirty="0"/>
                <a:t>Developing</a:t>
              </a:r>
            </a:p>
          </p:txBody>
        </p:sp>
        <p:sp>
          <p:nvSpPr>
            <p:cNvPr id="72" name="TextBox 38"/>
            <p:cNvSpPr txBox="1">
              <a:spLocks noChangeArrowheads="1"/>
            </p:cNvSpPr>
            <p:nvPr/>
          </p:nvSpPr>
          <p:spPr bwMode="auto">
            <a:xfrm>
              <a:off x="2743200" y="5867400"/>
              <a:ext cx="426720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itchFamily="34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itchFamily="34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itchFamily="34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itchFamily="34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itchFamily="34" charset="0"/>
                  <a:cs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  <a:cs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  <a:cs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  <a:cs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  <a:cs typeface="Arial" charset="0"/>
                </a:defRPr>
              </a:lvl9pPr>
            </a:lstStyle>
            <a:p>
              <a:pPr algn="ctr"/>
              <a:r>
                <a:rPr lang="en-US" sz="1400" b="1" dirty="0"/>
                <a:t>Stage of Technology Development</a:t>
              </a:r>
            </a:p>
          </p:txBody>
        </p:sp>
        <p:sp>
          <p:nvSpPr>
            <p:cNvPr id="73" name="TextBox 39"/>
            <p:cNvSpPr txBox="1">
              <a:spLocks noChangeArrowheads="1"/>
            </p:cNvSpPr>
            <p:nvPr/>
          </p:nvSpPr>
          <p:spPr bwMode="auto">
            <a:xfrm rot="-5400000">
              <a:off x="-1601689" y="3275112"/>
              <a:ext cx="426720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itchFamily="34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itchFamily="34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itchFamily="34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itchFamily="34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itchFamily="34" charset="0"/>
                  <a:cs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  <a:cs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  <a:cs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  <a:cs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  <a:cs typeface="Arial" charset="0"/>
                </a:defRPr>
              </a:lvl9pPr>
            </a:lstStyle>
            <a:p>
              <a:pPr algn="ctr"/>
              <a:r>
                <a:rPr lang="en-US" sz="1400" b="1" dirty="0"/>
                <a:t>Stage of Country Development</a:t>
              </a:r>
            </a:p>
          </p:txBody>
        </p:sp>
        <p:sp>
          <p:nvSpPr>
            <p:cNvPr id="74" name="Rounded Rectangle 73"/>
            <p:cNvSpPr/>
            <p:nvPr/>
          </p:nvSpPr>
          <p:spPr>
            <a:xfrm>
              <a:off x="4953000" y="1166813"/>
              <a:ext cx="2133600" cy="2033587"/>
            </a:xfrm>
            <a:prstGeom prst="roundRect">
              <a:avLst>
                <a:gd name="adj" fmla="val 25107"/>
              </a:avLst>
            </a:prstGeom>
            <a:solidFill>
              <a:schemeClr val="bg1">
                <a:lumMod val="50000"/>
                <a:alpha val="69000"/>
              </a:schemeClr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dirty="0">
                  <a:solidFill>
                    <a:schemeClr val="tx1"/>
                  </a:solidFill>
                </a:rPr>
                <a:t>Existing Programs</a:t>
              </a:r>
              <a:r>
                <a:rPr lang="en-US" sz="1200" dirty="0" smtClean="0">
                  <a:solidFill>
                    <a:schemeClr val="tx1"/>
                  </a:solidFill>
                </a:rPr>
                <a:t>: Carbon finance, </a:t>
              </a:r>
              <a:r>
                <a:rPr lang="en-US" sz="1200" b="1" dirty="0" smtClean="0">
                  <a:solidFill>
                    <a:schemeClr val="tx1"/>
                  </a:solidFill>
                </a:rPr>
                <a:t>CIF/CTF</a:t>
              </a:r>
              <a:r>
                <a:rPr lang="en-US" sz="1200" dirty="0" smtClean="0">
                  <a:solidFill>
                    <a:schemeClr val="tx1"/>
                  </a:solidFill>
                </a:rPr>
                <a:t>, GEF, IFI lending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dirty="0" smtClean="0">
                  <a:solidFill>
                    <a:schemeClr val="tx1"/>
                  </a:solidFill>
                </a:rPr>
                <a:t>----------------------------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dirty="0" smtClean="0">
                  <a:solidFill>
                    <a:schemeClr val="tx1"/>
                  </a:solidFill>
                </a:rPr>
                <a:t>Some limited private sector</a:t>
              </a:r>
              <a:endParaRPr 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75" name="Rounded Rectangle 74"/>
            <p:cNvSpPr/>
            <p:nvPr/>
          </p:nvSpPr>
          <p:spPr>
            <a:xfrm>
              <a:off x="6553200" y="2819400"/>
              <a:ext cx="1981200" cy="2566988"/>
            </a:xfrm>
            <a:prstGeom prst="roundRect">
              <a:avLst>
                <a:gd name="adj" fmla="val 20725"/>
              </a:avLst>
            </a:prstGeom>
            <a:solidFill>
              <a:schemeClr val="bg1">
                <a:lumMod val="75000"/>
                <a:alpha val="85000"/>
              </a:schemeClr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dirty="0">
                  <a:solidFill>
                    <a:schemeClr val="tx1"/>
                  </a:solidFill>
                </a:rPr>
                <a:t>Commercial debt and public equity markets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dirty="0">
                  <a:solidFill>
                    <a:schemeClr val="tx1"/>
                  </a:solidFill>
                </a:rPr>
                <a:t>---------------------------Multinational technology manufacturers</a:t>
              </a:r>
            </a:p>
          </p:txBody>
        </p:sp>
        <p:sp>
          <p:nvSpPr>
            <p:cNvPr id="76" name="Rounded Rectangle 75"/>
            <p:cNvSpPr/>
            <p:nvPr/>
          </p:nvSpPr>
          <p:spPr>
            <a:xfrm>
              <a:off x="1219200" y="3352800"/>
              <a:ext cx="1524000" cy="2033588"/>
            </a:xfrm>
            <a:prstGeom prst="roundRect">
              <a:avLst>
                <a:gd name="adj" fmla="val 26191"/>
              </a:avLst>
            </a:prstGeom>
            <a:solidFill>
              <a:schemeClr val="bg1">
                <a:lumMod val="85000"/>
                <a:alpha val="69000"/>
              </a:schemeClr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dirty="0">
                  <a:solidFill>
                    <a:schemeClr val="tx1"/>
                  </a:solidFill>
                </a:rPr>
                <a:t>Government and academic basic R&amp;D</a:t>
              </a:r>
            </a:p>
          </p:txBody>
        </p:sp>
        <p:sp>
          <p:nvSpPr>
            <p:cNvPr id="77" name="Rounded Rectangle 76"/>
            <p:cNvSpPr/>
            <p:nvPr/>
          </p:nvSpPr>
          <p:spPr>
            <a:xfrm>
              <a:off x="2819400" y="3352800"/>
              <a:ext cx="838200" cy="2033588"/>
            </a:xfrm>
            <a:prstGeom prst="roundRect">
              <a:avLst>
                <a:gd name="adj" fmla="val 28655"/>
              </a:avLst>
            </a:prstGeom>
            <a:solidFill>
              <a:schemeClr val="bg1">
                <a:lumMod val="85000"/>
                <a:alpha val="69000"/>
              </a:schemeClr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50" dirty="0">
                  <a:solidFill>
                    <a:schemeClr val="tx1"/>
                  </a:solidFill>
                </a:rPr>
                <a:t>Government and other innovation programs (eg, US SBIR)</a:t>
              </a:r>
            </a:p>
          </p:txBody>
        </p:sp>
        <p:sp>
          <p:nvSpPr>
            <p:cNvPr id="78" name="Rounded Rectangle 77"/>
            <p:cNvSpPr/>
            <p:nvPr/>
          </p:nvSpPr>
          <p:spPr>
            <a:xfrm>
              <a:off x="4038600" y="4038600"/>
              <a:ext cx="2438400" cy="1347788"/>
            </a:xfrm>
            <a:prstGeom prst="roundRect">
              <a:avLst>
                <a:gd name="adj" fmla="val 27825"/>
              </a:avLst>
            </a:prstGeom>
            <a:solidFill>
              <a:schemeClr val="bg1">
                <a:lumMod val="75000"/>
                <a:alpha val="85000"/>
              </a:schemeClr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dirty="0">
                  <a:solidFill>
                    <a:schemeClr val="tx1"/>
                  </a:solidFill>
                </a:rPr>
                <a:t>VC and other early stage private finance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dirty="0">
                  <a:solidFill>
                    <a:schemeClr val="tx1"/>
                  </a:solidFill>
                </a:rPr>
                <a:t>-----------------------------------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dirty="0">
                  <a:solidFill>
                    <a:schemeClr val="tx1"/>
                  </a:solidFill>
                </a:rPr>
                <a:t>Private technology innovators</a:t>
              </a:r>
            </a:p>
          </p:txBody>
        </p:sp>
        <p:sp>
          <p:nvSpPr>
            <p:cNvPr id="79" name="Rounded Rectangle 78"/>
            <p:cNvSpPr/>
            <p:nvPr/>
          </p:nvSpPr>
          <p:spPr>
            <a:xfrm>
              <a:off x="3581400" y="3352800"/>
              <a:ext cx="685800" cy="2034339"/>
            </a:xfrm>
            <a:prstGeom prst="roundRect">
              <a:avLst>
                <a:gd name="adj" fmla="val 40403"/>
              </a:avLst>
            </a:prstGeom>
            <a:solidFill>
              <a:schemeClr val="accent6">
                <a:alpha val="60000"/>
              </a:schemeClr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vert27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dirty="0">
                  <a:solidFill>
                    <a:schemeClr val="tx1"/>
                  </a:solidFill>
                </a:rPr>
                <a:t>Valley of Death</a:t>
              </a:r>
            </a:p>
          </p:txBody>
        </p:sp>
        <p:sp>
          <p:nvSpPr>
            <p:cNvPr id="80" name="Rounded Rectangle 79"/>
            <p:cNvSpPr/>
            <p:nvPr/>
          </p:nvSpPr>
          <p:spPr>
            <a:xfrm>
              <a:off x="1219200" y="1219200"/>
              <a:ext cx="1219200" cy="2033588"/>
            </a:xfrm>
            <a:prstGeom prst="roundRect">
              <a:avLst>
                <a:gd name="adj" fmla="val 26191"/>
              </a:avLst>
            </a:prstGeom>
            <a:solidFill>
              <a:schemeClr val="bg1">
                <a:lumMod val="85000"/>
                <a:alpha val="69000"/>
              </a:schemeClr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00" i="1" dirty="0">
                  <a:solidFill>
                    <a:schemeClr val="tx1"/>
                  </a:solidFill>
                </a:rPr>
                <a:t>Some basic research in MICs; results from developed countries can be shared at this level</a:t>
              </a:r>
            </a:p>
          </p:txBody>
        </p:sp>
        <p:sp>
          <p:nvSpPr>
            <p:cNvPr id="81" name="Rounded Rectangle 80"/>
            <p:cNvSpPr/>
            <p:nvPr/>
          </p:nvSpPr>
          <p:spPr>
            <a:xfrm>
              <a:off x="7162800" y="1219200"/>
              <a:ext cx="1219200" cy="685800"/>
            </a:xfrm>
            <a:prstGeom prst="roundRect">
              <a:avLst>
                <a:gd name="adj" fmla="val 38812"/>
              </a:avLst>
            </a:prstGeom>
            <a:solidFill>
              <a:schemeClr val="bg1">
                <a:lumMod val="50000"/>
                <a:alpha val="69000"/>
              </a:schemeClr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dirty="0">
                  <a:solidFill>
                    <a:schemeClr val="tx1"/>
                  </a:solidFill>
                </a:rPr>
                <a:t>Low-income IFI programs</a:t>
              </a:r>
            </a:p>
          </p:txBody>
        </p:sp>
        <p:sp>
          <p:nvSpPr>
            <p:cNvPr id="82" name="Rounded Rectangle 81"/>
            <p:cNvSpPr/>
            <p:nvPr/>
          </p:nvSpPr>
          <p:spPr>
            <a:xfrm>
              <a:off x="7162800" y="1981200"/>
              <a:ext cx="1295400" cy="990600"/>
            </a:xfrm>
            <a:prstGeom prst="roundRect">
              <a:avLst>
                <a:gd name="adj" fmla="val 25200"/>
              </a:avLst>
            </a:prstGeom>
            <a:solidFill>
              <a:schemeClr val="bg1">
                <a:lumMod val="75000"/>
                <a:alpha val="85000"/>
              </a:schemeClr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dirty="0">
                  <a:solidFill>
                    <a:schemeClr val="tx1"/>
                  </a:solidFill>
                </a:rPr>
                <a:t>Local and some multinational private sector</a:t>
              </a:r>
            </a:p>
          </p:txBody>
        </p:sp>
        <p:sp>
          <p:nvSpPr>
            <p:cNvPr id="83" name="TextBox 49"/>
            <p:cNvSpPr txBox="1">
              <a:spLocks noChangeArrowheads="1"/>
            </p:cNvSpPr>
            <p:nvPr/>
          </p:nvSpPr>
          <p:spPr bwMode="auto">
            <a:xfrm rot="16200000">
              <a:off x="494676" y="3069324"/>
              <a:ext cx="690228" cy="3427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itchFamily="34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itchFamily="34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itchFamily="34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itchFamily="34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itchFamily="34" charset="0"/>
                  <a:cs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  <a:cs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  <a:cs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  <a:cs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  <a:cs typeface="Arial" charset="0"/>
                </a:defRPr>
              </a:lvl9pPr>
            </a:lstStyle>
            <a:p>
              <a:pPr algn="ctr"/>
              <a:r>
                <a:rPr lang="en-US" sz="1400" i="1" dirty="0" smtClean="0"/>
                <a:t>MICs</a:t>
              </a:r>
              <a:endParaRPr lang="en-US" sz="1400" i="1" dirty="0"/>
            </a:p>
          </p:txBody>
        </p:sp>
        <p:sp>
          <p:nvSpPr>
            <p:cNvPr id="84" name="Rounded Rectangle 83"/>
            <p:cNvSpPr/>
            <p:nvPr/>
          </p:nvSpPr>
          <p:spPr>
            <a:xfrm>
              <a:off x="2554311" y="1447800"/>
              <a:ext cx="2726698" cy="1854993"/>
            </a:xfrm>
            <a:prstGeom prst="roundRect">
              <a:avLst>
                <a:gd name="adj" fmla="val 24570"/>
              </a:avLst>
            </a:prstGeom>
            <a:solidFill>
              <a:srgbClr val="00B050">
                <a:alpha val="83000"/>
              </a:srgbClr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anchor="ctr"/>
            <a:lstStyle/>
            <a:p>
              <a:pPr algn="ctr">
                <a:defRPr/>
              </a:pPr>
              <a:r>
                <a:rPr lang="en-US" sz="1600" b="1" i="1" dirty="0" smtClean="0">
                  <a:solidFill>
                    <a:schemeClr val="tx1"/>
                  </a:solidFill>
                </a:rPr>
                <a:t>Key gap for innovation of appropriate climate technologies</a:t>
              </a:r>
              <a:endParaRPr lang="en-US" sz="1600" b="1" i="1" dirty="0">
                <a:solidFill>
                  <a:schemeClr val="tx1"/>
                </a:solidFill>
              </a:endParaRPr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8772650" y="6423139"/>
            <a:ext cx="26384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37DC7B4B-5ACC-4C62-9F8E-F12CFEF7C30E}" type="slidenum">
              <a:rPr lang="en-US" sz="1000" smtClean="0"/>
              <a:t>5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797228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 46"/>
          <p:cNvSpPr/>
          <p:nvPr/>
        </p:nvSpPr>
        <p:spPr>
          <a:xfrm>
            <a:off x="0" y="1052736"/>
            <a:ext cx="9144000" cy="28803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4" name="Left Bracket 3"/>
          <p:cNvSpPr>
            <a:spLocks/>
          </p:cNvSpPr>
          <p:nvPr/>
        </p:nvSpPr>
        <p:spPr bwMode="auto">
          <a:xfrm>
            <a:off x="252413" y="188913"/>
            <a:ext cx="287337" cy="1008062"/>
          </a:xfrm>
          <a:prstGeom prst="leftBracket">
            <a:avLst>
              <a:gd name="adj" fmla="val 8332"/>
            </a:avLst>
          </a:prstGeom>
          <a:noFill/>
          <a:ln w="152400">
            <a:solidFill>
              <a:schemeClr val="accent1">
                <a:alpha val="10196"/>
              </a:schemeClr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38" name="Rectangle 2"/>
          <p:cNvSpPr txBox="1">
            <a:spLocks noChangeArrowheads="1"/>
          </p:cNvSpPr>
          <p:nvPr/>
        </p:nvSpPr>
        <p:spPr bwMode="auto">
          <a:xfrm>
            <a:off x="457200" y="130845"/>
            <a:ext cx="8579296" cy="7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600" baseline="0">
                <a:solidFill>
                  <a:schemeClr val="bg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424A10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424A10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424A10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424A10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200" dirty="0" smtClean="0">
                <a:cs typeface="+mj-cs"/>
              </a:rPr>
              <a:t>Challenges to developing country innovators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95536" y="1268760"/>
            <a:ext cx="8208912" cy="54014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1800"/>
              </a:spcAft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Arial"/>
              </a:rPr>
              <a:t>Lack </a:t>
            </a:r>
            <a:r>
              <a:rPr lang="en-US" sz="2400" dirty="0">
                <a:solidFill>
                  <a:srgbClr val="000000"/>
                </a:solidFill>
                <a:latin typeface="Arial"/>
              </a:rPr>
              <a:t>of innovative financing </a:t>
            </a:r>
            <a:r>
              <a:rPr lang="en-US" sz="2400" dirty="0" smtClean="0">
                <a:solidFill>
                  <a:srgbClr val="000000"/>
                </a:solidFill>
                <a:latin typeface="Arial"/>
              </a:rPr>
              <a:t>options</a:t>
            </a:r>
          </a:p>
          <a:p>
            <a:pPr marL="285750" indent="-285750" algn="just">
              <a:spcAft>
                <a:spcPts val="1800"/>
              </a:spcAft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Arial"/>
              </a:rPr>
              <a:t>Private </a:t>
            </a:r>
            <a:r>
              <a:rPr lang="en-US" sz="2400" dirty="0">
                <a:solidFill>
                  <a:srgbClr val="000000"/>
                </a:solidFill>
                <a:latin typeface="Arial"/>
              </a:rPr>
              <a:t>capital </a:t>
            </a:r>
            <a:r>
              <a:rPr lang="en-US" sz="2400" dirty="0" smtClean="0">
                <a:solidFill>
                  <a:srgbClr val="000000"/>
                </a:solidFill>
                <a:latin typeface="Arial"/>
              </a:rPr>
              <a:t>missing</a:t>
            </a:r>
          </a:p>
          <a:p>
            <a:pPr marL="285750" indent="-285750" algn="just">
              <a:spcAft>
                <a:spcPts val="1800"/>
              </a:spcAft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Arial"/>
              </a:rPr>
              <a:t>Lack </a:t>
            </a:r>
            <a:r>
              <a:rPr lang="en-US" sz="2400" dirty="0">
                <a:solidFill>
                  <a:srgbClr val="000000"/>
                </a:solidFill>
                <a:latin typeface="Arial"/>
              </a:rPr>
              <a:t>of understanding of climate </a:t>
            </a:r>
            <a:r>
              <a:rPr lang="en-US" sz="2400" dirty="0" smtClean="0">
                <a:solidFill>
                  <a:srgbClr val="000000"/>
                </a:solidFill>
                <a:latin typeface="Arial"/>
              </a:rPr>
              <a:t>technologies</a:t>
            </a:r>
          </a:p>
          <a:p>
            <a:pPr marL="285750" indent="-285750" algn="just">
              <a:spcAft>
                <a:spcPts val="1800"/>
              </a:spcAft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Arial"/>
              </a:rPr>
              <a:t>Unaware </a:t>
            </a:r>
            <a:r>
              <a:rPr lang="en-US" sz="2400" dirty="0">
                <a:solidFill>
                  <a:srgbClr val="000000"/>
                </a:solidFill>
                <a:latin typeface="Arial"/>
              </a:rPr>
              <a:t>of technology </a:t>
            </a:r>
            <a:r>
              <a:rPr lang="en-US" sz="2400" dirty="0" smtClean="0">
                <a:solidFill>
                  <a:srgbClr val="000000"/>
                </a:solidFill>
                <a:latin typeface="Arial"/>
              </a:rPr>
              <a:t>advances</a:t>
            </a:r>
          </a:p>
          <a:p>
            <a:pPr marL="285750" indent="-285750" algn="just">
              <a:spcAft>
                <a:spcPts val="1800"/>
              </a:spcAft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Arial"/>
              </a:rPr>
              <a:t>Lack </a:t>
            </a:r>
            <a:r>
              <a:rPr lang="en-US" sz="2400" dirty="0">
                <a:solidFill>
                  <a:srgbClr val="000000"/>
                </a:solidFill>
                <a:latin typeface="Arial"/>
              </a:rPr>
              <a:t>of understanding of consumer </a:t>
            </a:r>
            <a:r>
              <a:rPr lang="en-US" sz="2400" dirty="0" smtClean="0">
                <a:solidFill>
                  <a:srgbClr val="000000"/>
                </a:solidFill>
                <a:latin typeface="Arial"/>
              </a:rPr>
              <a:t>needs, markets</a:t>
            </a:r>
            <a:endParaRPr lang="en-US" sz="2400" dirty="0" smtClean="0">
              <a:solidFill>
                <a:srgbClr val="000000"/>
              </a:solidFill>
              <a:latin typeface="Arial"/>
            </a:endParaRPr>
          </a:p>
          <a:p>
            <a:pPr marL="285750" indent="-285750" algn="just">
              <a:spcAft>
                <a:spcPts val="1800"/>
              </a:spcAft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Arial"/>
              </a:rPr>
              <a:t>Lack </a:t>
            </a:r>
            <a:r>
              <a:rPr lang="en-US" sz="2400" dirty="0">
                <a:solidFill>
                  <a:srgbClr val="000000"/>
                </a:solidFill>
                <a:latin typeface="Arial"/>
              </a:rPr>
              <a:t>of policy engagement, incl taxes, IPR and standards </a:t>
            </a:r>
          </a:p>
          <a:p>
            <a:pPr marL="285750" indent="-285750" algn="just">
              <a:spcAft>
                <a:spcPts val="1800"/>
              </a:spcAft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Arial"/>
              </a:rPr>
              <a:t>Limited </a:t>
            </a:r>
            <a:r>
              <a:rPr lang="en-US" sz="2400" dirty="0">
                <a:solidFill>
                  <a:srgbClr val="000000"/>
                </a:solidFill>
                <a:latin typeface="Arial"/>
              </a:rPr>
              <a:t>capacity for facilitating early-stage </a:t>
            </a:r>
            <a:r>
              <a:rPr lang="en-US" sz="2400" dirty="0" smtClean="0">
                <a:solidFill>
                  <a:srgbClr val="000000"/>
                </a:solidFill>
                <a:latin typeface="Arial"/>
              </a:rPr>
              <a:t>innovation</a:t>
            </a:r>
          </a:p>
          <a:p>
            <a:pPr marL="285750" indent="-285750" algn="just">
              <a:spcAft>
                <a:spcPts val="1800"/>
              </a:spcAft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Arial"/>
              </a:rPr>
              <a:t>Consumer base unwilling or unable to pay green premium</a:t>
            </a:r>
            <a:endParaRPr lang="en-US" sz="2400" dirty="0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7159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 46"/>
          <p:cNvSpPr/>
          <p:nvPr/>
        </p:nvSpPr>
        <p:spPr>
          <a:xfrm>
            <a:off x="0" y="1052736"/>
            <a:ext cx="9144000" cy="28803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4" name="Left Bracket 3"/>
          <p:cNvSpPr>
            <a:spLocks/>
          </p:cNvSpPr>
          <p:nvPr/>
        </p:nvSpPr>
        <p:spPr bwMode="auto">
          <a:xfrm>
            <a:off x="252413" y="188913"/>
            <a:ext cx="287337" cy="1008062"/>
          </a:xfrm>
          <a:prstGeom prst="leftBracket">
            <a:avLst>
              <a:gd name="adj" fmla="val 8332"/>
            </a:avLst>
          </a:prstGeom>
          <a:noFill/>
          <a:ln w="152400">
            <a:solidFill>
              <a:schemeClr val="accent1">
                <a:alpha val="10196"/>
              </a:schemeClr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38" name="Rectangle 2"/>
          <p:cNvSpPr txBox="1">
            <a:spLocks noChangeArrowheads="1"/>
          </p:cNvSpPr>
          <p:nvPr/>
        </p:nvSpPr>
        <p:spPr bwMode="auto">
          <a:xfrm>
            <a:off x="457200" y="130845"/>
            <a:ext cx="8579296" cy="7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600" baseline="0">
                <a:solidFill>
                  <a:schemeClr val="bg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424A10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424A10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424A10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424A10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200" dirty="0" smtClean="0">
                <a:cs typeface="+mj-cs"/>
              </a:rPr>
              <a:t>CTP design formed by global analysis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480392" y="1428037"/>
            <a:ext cx="8353375" cy="632811"/>
          </a:xfrm>
          <a:prstGeom prst="roundRect">
            <a:avLst>
              <a:gd name="adj" fmla="val 4422"/>
            </a:avLst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</a:pPr>
            <a:r>
              <a:rPr lang="en-US" sz="1600" b="1" i="1" dirty="0" smtClean="0">
                <a:solidFill>
                  <a:schemeClr val="accent1"/>
                </a:solidFill>
              </a:rPr>
              <a:t>Global review of over 500 organizations and institutions supporting innovation (67 relevant to climate change)</a:t>
            </a:r>
          </a:p>
        </p:txBody>
      </p:sp>
      <p:pic>
        <p:nvPicPr>
          <p:cNvPr id="40" name="Picture 9"/>
          <p:cNvPicPr>
            <a:picLocks noChangeAspect="1" noChangeArrowheads="1"/>
          </p:cNvPicPr>
          <p:nvPr/>
        </p:nvPicPr>
        <p:blipFill rotWithShape="1">
          <a:blip r:embed="rId2" cstate="print">
            <a:grayscl/>
            <a:lum contrast="20000"/>
          </a:blip>
          <a:srcRect l="3439" t="-4076" r="2059" b="4470"/>
          <a:stretch/>
        </p:blipFill>
        <p:spPr bwMode="auto">
          <a:xfrm>
            <a:off x="1403648" y="1917824"/>
            <a:ext cx="6435913" cy="4247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81639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052736"/>
            <a:ext cx="9144000" cy="28803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88640"/>
            <a:ext cx="8229600" cy="777875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2200" dirty="0" smtClean="0">
                <a:solidFill>
                  <a:schemeClr val="bg1"/>
                </a:solidFill>
                <a:cs typeface="+mj-cs"/>
              </a:rPr>
              <a:t>At the country level CICs build private sector innovation capacity through a holistic service offering</a:t>
            </a:r>
          </a:p>
        </p:txBody>
      </p:sp>
      <p:sp>
        <p:nvSpPr>
          <p:cNvPr id="4" name="Left Bracket 3"/>
          <p:cNvSpPr>
            <a:spLocks/>
          </p:cNvSpPr>
          <p:nvPr/>
        </p:nvSpPr>
        <p:spPr bwMode="auto">
          <a:xfrm>
            <a:off x="252413" y="188913"/>
            <a:ext cx="287337" cy="1008062"/>
          </a:xfrm>
          <a:prstGeom prst="leftBracket">
            <a:avLst>
              <a:gd name="adj" fmla="val 8332"/>
            </a:avLst>
          </a:prstGeom>
          <a:noFill/>
          <a:ln w="152400">
            <a:solidFill>
              <a:schemeClr val="accent1">
                <a:alpha val="10196"/>
              </a:schemeClr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dirty="0">
              <a:latin typeface="+mn-lt"/>
              <a:ea typeface="+mn-ea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1043608" y="1498798"/>
            <a:ext cx="7223720" cy="4810522"/>
            <a:chOff x="228600" y="1047540"/>
            <a:chExt cx="8382000" cy="5581860"/>
          </a:xfrm>
        </p:grpSpPr>
        <p:sp>
          <p:nvSpPr>
            <p:cNvPr id="228" name="Rectangle 227"/>
            <p:cNvSpPr/>
            <p:nvPr/>
          </p:nvSpPr>
          <p:spPr>
            <a:xfrm>
              <a:off x="3084086" y="2266740"/>
              <a:ext cx="5273040" cy="731520"/>
            </a:xfrm>
            <a:prstGeom prst="rect">
              <a:avLst/>
            </a:prstGeom>
            <a:solidFill>
              <a:srgbClr val="A5C249">
                <a:lumMod val="20000"/>
                <a:lumOff val="80000"/>
              </a:srgbClr>
            </a:solidFill>
            <a:ln>
              <a:noFill/>
            </a:ln>
            <a:effectLst/>
          </p:spPr>
          <p:txBody>
            <a:bodyPr spcFirstLastPara="0" vert="horz" wrap="square" lIns="365760" tIns="0" rIns="0" bIns="0" numCol="1" spcCol="1270" anchor="ctr" anchorCtr="0">
              <a:noAutofit/>
            </a:bodyPr>
            <a:lstStyle/>
            <a:p>
              <a:pPr marL="169863" marR="0" lvl="1" indent="-169863" algn="l" defTabSz="3556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+"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effectLst/>
                  <a:uLnTx/>
                  <a:uFillTx/>
                  <a:latin typeface="Calibri"/>
                  <a:ea typeface="Calibri"/>
                  <a:cs typeface="Times New Roman"/>
                </a:rPr>
                <a:t>Business training, mentoring, access to professional services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effectLst/>
                <a:uLnTx/>
                <a:uFillTx/>
                <a:latin typeface="Calibri"/>
                <a:ea typeface="+mn-ea"/>
              </a:endParaRPr>
            </a:p>
            <a:p>
              <a:pPr marL="169863" marR="0" lvl="1" indent="-169863" algn="l" defTabSz="3556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+"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effectLst/>
                  <a:uLnTx/>
                  <a:uFillTx/>
                  <a:latin typeface="Calibri"/>
                  <a:ea typeface="Calibri"/>
                  <a:cs typeface="Times New Roman"/>
                </a:rPr>
                <a:t>Technical training and skills development</a:t>
              </a:r>
            </a:p>
            <a:p>
              <a:pPr marL="169863" marR="0" lvl="1" indent="-169863" algn="l" defTabSz="3556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+"/>
                <a:tabLst/>
                <a:defRPr/>
              </a:pPr>
              <a:r>
                <a:rPr kumimoji="0" lang="en-US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effectLst/>
                  <a:uLnTx/>
                  <a:uFillTx/>
                  <a:latin typeface="Calibri"/>
                  <a:ea typeface="Calibri"/>
                  <a:cs typeface="Times New Roman"/>
                </a:rPr>
                <a:t>Education, seminars and events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effectLst/>
                <a:uLnTx/>
                <a:uFillTx/>
                <a:latin typeface="Calibri"/>
                <a:ea typeface="Calibri"/>
                <a:cs typeface="Times New Roman"/>
              </a:endParaRPr>
            </a:p>
          </p:txBody>
        </p:sp>
        <p:sp>
          <p:nvSpPr>
            <p:cNvPr id="229" name="Rectangle 228"/>
            <p:cNvSpPr/>
            <p:nvPr/>
          </p:nvSpPr>
          <p:spPr>
            <a:xfrm>
              <a:off x="3337560" y="3485940"/>
              <a:ext cx="5273040" cy="731520"/>
            </a:xfrm>
            <a:prstGeom prst="rect">
              <a:avLst/>
            </a:prstGeom>
            <a:solidFill>
              <a:srgbClr val="A5C249">
                <a:lumMod val="20000"/>
                <a:lumOff val="80000"/>
              </a:srgbClr>
            </a:solidFill>
            <a:ln>
              <a:noFill/>
            </a:ln>
            <a:effectLst/>
          </p:spPr>
          <p:txBody>
            <a:bodyPr spcFirstLastPara="0" vert="horz" wrap="square" lIns="365760" tIns="0" rIns="0" bIns="0" numCol="1" spcCol="1270" anchor="ctr" anchorCtr="0">
              <a:noAutofit/>
            </a:bodyPr>
            <a:lstStyle/>
            <a:p>
              <a:pPr marL="284163" marR="0" lvl="1" indent="-168275" algn="l" defTabSz="3556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+"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effectLst/>
                  <a:uLnTx/>
                  <a:uFillTx/>
                  <a:latin typeface="Calibri"/>
                  <a:ea typeface="Calibri"/>
                  <a:cs typeface="Times New Roman"/>
                </a:rPr>
                <a:t>Research on sector policy trends and best practice</a:t>
              </a:r>
            </a:p>
            <a:p>
              <a:pPr marL="284163" marR="0" lvl="1" indent="-168275" algn="l" defTabSz="3556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+"/>
                <a:tabLst/>
                <a:defRPr/>
              </a:pPr>
              <a:r>
                <a:rPr kumimoji="0" lang="en-US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effectLst/>
                  <a:uLnTx/>
                  <a:uFillTx/>
                  <a:latin typeface="Calibri"/>
                  <a:ea typeface="+mn-ea"/>
                  <a:cs typeface="Times New Roman"/>
                </a:rPr>
                <a:t>Engagement with government on SME policy issues</a:t>
              </a:r>
            </a:p>
            <a:p>
              <a:pPr marL="284163" marR="0" lvl="1" indent="-168275" algn="l" defTabSz="3556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+"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effectLst/>
                  <a:uLnTx/>
                  <a:uFillTx/>
                  <a:latin typeface="Calibri"/>
                  <a:ea typeface="+mn-ea"/>
                  <a:cs typeface="Times New Roman"/>
                </a:rPr>
                <a:t>Policy dialogues, roundtables and events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effectLst/>
                <a:uLnTx/>
                <a:uFillTx/>
                <a:latin typeface="Calibri"/>
                <a:ea typeface="+mn-ea"/>
              </a:endParaRPr>
            </a:p>
          </p:txBody>
        </p:sp>
        <p:sp>
          <p:nvSpPr>
            <p:cNvPr id="230" name="Rectangle 229"/>
            <p:cNvSpPr/>
            <p:nvPr/>
          </p:nvSpPr>
          <p:spPr>
            <a:xfrm>
              <a:off x="3068846" y="4628940"/>
              <a:ext cx="5273040" cy="731520"/>
            </a:xfrm>
            <a:prstGeom prst="rect">
              <a:avLst/>
            </a:prstGeom>
            <a:solidFill>
              <a:srgbClr val="A5C249">
                <a:lumMod val="20000"/>
                <a:lumOff val="80000"/>
              </a:srgbClr>
            </a:solidFill>
            <a:ln>
              <a:noFill/>
            </a:ln>
            <a:effectLst/>
          </p:spPr>
          <p:txBody>
            <a:bodyPr spcFirstLastPara="0" vert="horz" wrap="square" lIns="365760" tIns="0" rIns="0" bIns="0" numCol="1" spcCol="1270" anchor="ctr" anchorCtr="0">
              <a:noAutofit/>
            </a:bodyPr>
            <a:lstStyle/>
            <a:p>
              <a:pPr marL="0" marR="0" lvl="1" indent="-168275" algn="l" defTabSz="3556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+"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effectLst/>
                  <a:uLnTx/>
                  <a:uFillTx/>
                  <a:latin typeface="Calibri"/>
                  <a:ea typeface="Calibri"/>
                  <a:cs typeface="Times New Roman"/>
                </a:rPr>
                <a:t>Access to databases on technologies, standards ad suppliers</a:t>
              </a:r>
            </a:p>
            <a:p>
              <a:pPr marL="0" marR="0" lvl="1" indent="-168275" algn="l" defTabSz="3556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+"/>
                <a:tabLst/>
                <a:defRPr/>
              </a:pPr>
              <a:r>
                <a:rPr kumimoji="0" lang="en-US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effectLst/>
                  <a:uLnTx/>
                  <a:uFillTx/>
                  <a:latin typeface="Calibri"/>
                  <a:ea typeface="Calibri"/>
                  <a:cs typeface="Times New Roman"/>
                </a:rPr>
                <a:t>Information on markets, competitors and potential partners</a:t>
              </a:r>
            </a:p>
            <a:p>
              <a:pPr marL="0" marR="0" lvl="1" indent="-168275" algn="l" defTabSz="3556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+"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effectLst/>
                  <a:uLnTx/>
                  <a:uFillTx/>
                  <a:latin typeface="Calibri"/>
                  <a:ea typeface="Calibri"/>
                  <a:cs typeface="Times New Roman"/>
                </a:rPr>
                <a:t>Research, reports and analytics on sector trends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effectLst/>
                <a:uLnTx/>
                <a:uFillTx/>
                <a:latin typeface="Calibri"/>
                <a:ea typeface="Calibri"/>
                <a:cs typeface="Times New Roman"/>
              </a:endParaRPr>
            </a:p>
          </p:txBody>
        </p:sp>
        <p:sp>
          <p:nvSpPr>
            <p:cNvPr id="231" name="Rectangle 230"/>
            <p:cNvSpPr/>
            <p:nvPr/>
          </p:nvSpPr>
          <p:spPr>
            <a:xfrm>
              <a:off x="2383046" y="5695740"/>
              <a:ext cx="5273040" cy="731520"/>
            </a:xfrm>
            <a:prstGeom prst="rect">
              <a:avLst/>
            </a:prstGeom>
            <a:solidFill>
              <a:srgbClr val="A5C249">
                <a:lumMod val="20000"/>
                <a:lumOff val="80000"/>
              </a:srgbClr>
            </a:solidFill>
            <a:ln>
              <a:noFill/>
            </a:ln>
            <a:effectLst/>
          </p:spPr>
          <p:txBody>
            <a:bodyPr spcFirstLastPara="0" vert="horz" wrap="square" lIns="365760" tIns="0" rIns="0" bIns="0" numCol="1" spcCol="1270" anchor="ctr" anchorCtr="0">
              <a:noAutofit/>
            </a:bodyPr>
            <a:lstStyle/>
            <a:p>
              <a:pPr marL="0" marR="0" lvl="1" indent="-168275" algn="l" defTabSz="3556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+"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effectLst/>
                  <a:uLnTx/>
                  <a:uFillTx/>
                  <a:latin typeface="Calibri"/>
                  <a:ea typeface="Calibri"/>
                  <a:cs typeface="Times New Roman"/>
                </a:rPr>
                <a:t>Office space and services for entrepreneurs and start-ups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effectLst/>
                <a:uLnTx/>
                <a:uFillTx/>
                <a:latin typeface="Calibri"/>
                <a:ea typeface="+mn-ea"/>
              </a:endParaRPr>
            </a:p>
            <a:p>
              <a:pPr marL="0" marR="0" lvl="1" indent="-168275" algn="l" defTabSz="3556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+"/>
                <a:tabLst/>
                <a:defRPr/>
              </a:pPr>
              <a:r>
                <a:rPr kumimoji="0" lang="en-US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effectLst/>
                  <a:uLnTx/>
                  <a:uFillTx/>
                  <a:latin typeface="Calibri"/>
                  <a:ea typeface="Calibri"/>
                  <a:cs typeface="Times New Roman"/>
                </a:rPr>
                <a:t>Access to t</a:t>
              </a:r>
              <a:r>
                <a:rPr kumimoji="0" 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effectLst/>
                  <a:uLnTx/>
                  <a:uFillTx/>
                  <a:latin typeface="Calibri"/>
                  <a:ea typeface="Calibri"/>
                  <a:cs typeface="Times New Roman"/>
                </a:rPr>
                <a:t>echnical facilities to test and demonstrate products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effectLst/>
                <a:uLnTx/>
                <a:uFillTx/>
                <a:latin typeface="Calibri"/>
                <a:ea typeface="Calibri"/>
                <a:cs typeface="Times New Roman"/>
              </a:endParaRPr>
            </a:p>
          </p:txBody>
        </p:sp>
        <p:sp>
          <p:nvSpPr>
            <p:cNvPr id="232" name="Rectangle 231"/>
            <p:cNvSpPr/>
            <p:nvPr/>
          </p:nvSpPr>
          <p:spPr>
            <a:xfrm>
              <a:off x="2322086" y="1230420"/>
              <a:ext cx="5273040" cy="731520"/>
            </a:xfrm>
            <a:prstGeom prst="rect">
              <a:avLst/>
            </a:prstGeom>
            <a:solidFill>
              <a:srgbClr val="A5C249">
                <a:lumMod val="20000"/>
                <a:lumOff val="80000"/>
              </a:srgbClr>
            </a:solidFill>
            <a:ln>
              <a:noFill/>
            </a:ln>
            <a:effectLst/>
          </p:spPr>
          <p:txBody>
            <a:bodyPr spcFirstLastPara="0" vert="horz" wrap="square" lIns="365760" tIns="0" rIns="0" bIns="0" numCol="1" spcCol="1270" anchor="ctr" anchorCtr="0">
              <a:noAutofit/>
            </a:bodyPr>
            <a:lstStyle/>
            <a:p>
              <a:pPr marL="0" marR="0" lvl="1" indent="-168275" algn="l" defTabSz="3556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+"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effectLst/>
                  <a:uLnTx/>
                  <a:uFillTx/>
                  <a:latin typeface="Calibri"/>
                  <a:ea typeface="Calibri"/>
                  <a:cs typeface="Times New Roman"/>
                </a:rPr>
                <a:t>Proof-of-concept grants up to USD 50k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effectLst/>
                <a:uLnTx/>
                <a:uFillTx/>
                <a:latin typeface="Calibri"/>
                <a:ea typeface="+mn-ea"/>
              </a:endParaRPr>
            </a:p>
            <a:p>
              <a:pPr marL="0" marR="0" lvl="1" indent="-168275" algn="l" defTabSz="3556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+"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effectLst/>
                  <a:uLnTx/>
                  <a:uFillTx/>
                  <a:latin typeface="Calibri"/>
                  <a:ea typeface="Calibri"/>
                  <a:cs typeface="Times New Roman"/>
                </a:rPr>
                <a:t>Seed Capital Investments from USD 50k-1m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effectLst/>
                <a:uLnTx/>
                <a:uFillTx/>
                <a:latin typeface="Calibri"/>
                <a:ea typeface="Calibri"/>
                <a:cs typeface="Times New Roman"/>
              </a:endParaRPr>
            </a:p>
            <a:p>
              <a:pPr marL="0" marR="0" lvl="1" indent="-168275" algn="l" defTabSz="3556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+"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effectLst/>
                  <a:uLnTx/>
                  <a:uFillTx/>
                  <a:latin typeface="Calibri"/>
                  <a:ea typeface="Calibri"/>
                  <a:cs typeface="Times New Roman"/>
                </a:rPr>
                <a:t>Investment facilitation and syndication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effectLst/>
                <a:uLnTx/>
                <a:uFillTx/>
                <a:latin typeface="Calibri"/>
                <a:ea typeface="+mn-ea"/>
              </a:endParaRPr>
            </a:p>
          </p:txBody>
        </p:sp>
        <p:sp>
          <p:nvSpPr>
            <p:cNvPr id="233" name="Straight Connector 3"/>
            <p:cNvSpPr/>
            <p:nvPr/>
          </p:nvSpPr>
          <p:spPr>
            <a:xfrm rot="4232466">
              <a:off x="789475" y="5094294"/>
              <a:ext cx="1589553" cy="33662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16831"/>
                  </a:moveTo>
                  <a:lnTo>
                    <a:pt x="1589553" y="16831"/>
                  </a:lnTo>
                </a:path>
              </a:pathLst>
            </a:custGeom>
            <a:noFill/>
            <a:ln w="19050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</p:sp>
        <p:sp>
          <p:nvSpPr>
            <p:cNvPr id="234" name="Straight Connector 4"/>
            <p:cNvSpPr/>
            <p:nvPr/>
          </p:nvSpPr>
          <p:spPr>
            <a:xfrm rot="2612044">
              <a:off x="1249615" y="4499080"/>
              <a:ext cx="1406727" cy="33662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16831"/>
                  </a:moveTo>
                  <a:lnTo>
                    <a:pt x="1406727" y="16831"/>
                  </a:lnTo>
                </a:path>
              </a:pathLst>
            </a:custGeom>
            <a:noFill/>
            <a:ln w="19050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</p:sp>
        <p:sp>
          <p:nvSpPr>
            <p:cNvPr id="235" name="Straight Connector 5"/>
            <p:cNvSpPr/>
            <p:nvPr/>
          </p:nvSpPr>
          <p:spPr>
            <a:xfrm>
              <a:off x="1001994" y="3808590"/>
              <a:ext cx="1416676" cy="33662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16831"/>
                  </a:moveTo>
                  <a:lnTo>
                    <a:pt x="1416676" y="16831"/>
                  </a:lnTo>
                </a:path>
              </a:pathLst>
            </a:custGeom>
            <a:noFill/>
            <a:ln w="19050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</p:sp>
        <p:sp>
          <p:nvSpPr>
            <p:cNvPr id="236" name="Straight Connector 6"/>
            <p:cNvSpPr/>
            <p:nvPr/>
          </p:nvSpPr>
          <p:spPr>
            <a:xfrm rot="19062876">
              <a:off x="1239454" y="3118101"/>
              <a:ext cx="1406720" cy="33662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16831"/>
                  </a:moveTo>
                  <a:lnTo>
                    <a:pt x="1406720" y="16831"/>
                  </a:lnTo>
                </a:path>
              </a:pathLst>
            </a:custGeom>
            <a:noFill/>
            <a:ln w="19050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</p:sp>
        <p:sp>
          <p:nvSpPr>
            <p:cNvPr id="237" name="Straight Connector 7"/>
            <p:cNvSpPr/>
            <p:nvPr/>
          </p:nvSpPr>
          <p:spPr>
            <a:xfrm rot="17434240">
              <a:off x="775100" y="2522888"/>
              <a:ext cx="1589548" cy="33662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16831"/>
                  </a:moveTo>
                  <a:lnTo>
                    <a:pt x="1589548" y="16831"/>
                  </a:lnTo>
                </a:path>
              </a:pathLst>
            </a:custGeom>
            <a:noFill/>
            <a:ln w="19050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</p:sp>
        <p:sp>
          <p:nvSpPr>
            <p:cNvPr id="238" name="Oval 237"/>
            <p:cNvSpPr/>
            <p:nvPr/>
          </p:nvSpPr>
          <p:spPr>
            <a:xfrm>
              <a:off x="228600" y="2934778"/>
              <a:ext cx="1781286" cy="1781286"/>
            </a:xfrm>
            <a:prstGeom prst="ellipse">
              <a:avLst/>
            </a:prstGeom>
            <a:gradFill rotWithShape="1">
              <a:gsLst>
                <a:gs pos="0">
                  <a:srgbClr val="A5C249">
                    <a:shade val="51000"/>
                    <a:satMod val="130000"/>
                  </a:srgbClr>
                </a:gs>
                <a:gs pos="80000">
                  <a:srgbClr val="A5C249">
                    <a:shade val="93000"/>
                    <a:satMod val="130000"/>
                  </a:srgbClr>
                </a:gs>
                <a:gs pos="100000">
                  <a:srgbClr val="A5C249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A5C249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lIns="0" rIns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Climate Innovation Centers</a:t>
              </a: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239" name="Group 10"/>
            <p:cNvGrpSpPr/>
            <p:nvPr/>
          </p:nvGrpSpPr>
          <p:grpSpPr>
            <a:xfrm>
              <a:off x="1464616" y="1047540"/>
              <a:ext cx="1162270" cy="1162270"/>
              <a:chOff x="3820925" y="-79621"/>
              <a:chExt cx="1162270" cy="1162270"/>
            </a:xfrm>
          </p:grpSpPr>
          <p:sp>
            <p:nvSpPr>
              <p:cNvPr id="240" name="Oval 239"/>
              <p:cNvSpPr/>
              <p:nvPr/>
            </p:nvSpPr>
            <p:spPr>
              <a:xfrm>
                <a:off x="3820925" y="-79621"/>
                <a:ext cx="1162270" cy="1162270"/>
              </a:xfrm>
              <a:prstGeom prst="ellipse">
                <a:avLst/>
              </a:prstGeom>
              <a:gradFill rotWithShape="1">
                <a:gsLst>
                  <a:gs pos="0">
                    <a:srgbClr val="A5C249">
                      <a:shade val="50000"/>
                      <a:hueOff val="51327"/>
                      <a:satOff val="-1505"/>
                      <a:lumOff val="7716"/>
                      <a:alphaOff val="0"/>
                      <a:shade val="51000"/>
                      <a:satMod val="130000"/>
                    </a:srgbClr>
                  </a:gs>
                  <a:gs pos="80000">
                    <a:srgbClr val="A5C249">
                      <a:shade val="50000"/>
                      <a:hueOff val="51327"/>
                      <a:satOff val="-1505"/>
                      <a:lumOff val="7716"/>
                      <a:alphaOff val="0"/>
                      <a:shade val="93000"/>
                      <a:satMod val="130000"/>
                    </a:srgbClr>
                  </a:gs>
                  <a:gs pos="100000">
                    <a:srgbClr val="A5C249">
                      <a:shade val="50000"/>
                      <a:hueOff val="51327"/>
                      <a:satOff val="-1505"/>
                      <a:lumOff val="7716"/>
                      <a:alphaOff val="0"/>
                      <a:shade val="94000"/>
                      <a:satMod val="135000"/>
                    </a:srgb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</p:sp>
          <p:sp>
            <p:nvSpPr>
              <p:cNvPr id="241" name="Oval 10"/>
              <p:cNvSpPr/>
              <p:nvPr/>
            </p:nvSpPr>
            <p:spPr>
              <a:xfrm>
                <a:off x="3991136" y="90589"/>
                <a:ext cx="821848" cy="821850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spcFirstLastPara="0" vert="horz" wrap="square" lIns="5715" tIns="5715" rIns="5715" bIns="5715" numCol="1" spcCol="1270" anchor="ctr" anchorCtr="0">
                <a:noAutofit/>
              </a:bodyPr>
              <a:lstStyle/>
              <a:p>
                <a:pPr marL="0" marR="0" lvl="0" indent="0" algn="ctr" defTabSz="40005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Venture Financing</a:t>
                </a: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242" name="Group 12"/>
            <p:cNvGrpSpPr/>
            <p:nvPr/>
          </p:nvGrpSpPr>
          <p:grpSpPr>
            <a:xfrm>
              <a:off x="2226616" y="2018870"/>
              <a:ext cx="1162270" cy="1162270"/>
              <a:chOff x="4566544" y="1036275"/>
              <a:chExt cx="1162270" cy="1162270"/>
            </a:xfrm>
          </p:grpSpPr>
          <p:sp>
            <p:nvSpPr>
              <p:cNvPr id="243" name="Oval 242"/>
              <p:cNvSpPr/>
              <p:nvPr/>
            </p:nvSpPr>
            <p:spPr>
              <a:xfrm>
                <a:off x="4566544" y="1036275"/>
                <a:ext cx="1162270" cy="1162270"/>
              </a:xfrm>
              <a:prstGeom prst="ellipse">
                <a:avLst/>
              </a:prstGeom>
              <a:gradFill rotWithShape="1">
                <a:gsLst>
                  <a:gs pos="0">
                    <a:srgbClr val="A5C249">
                      <a:shade val="50000"/>
                      <a:hueOff val="102654"/>
                      <a:satOff val="-3009"/>
                      <a:lumOff val="15433"/>
                      <a:alphaOff val="0"/>
                      <a:shade val="51000"/>
                      <a:satMod val="130000"/>
                    </a:srgbClr>
                  </a:gs>
                  <a:gs pos="80000">
                    <a:srgbClr val="A5C249">
                      <a:shade val="50000"/>
                      <a:hueOff val="102654"/>
                      <a:satOff val="-3009"/>
                      <a:lumOff val="15433"/>
                      <a:alphaOff val="0"/>
                      <a:shade val="93000"/>
                      <a:satMod val="130000"/>
                    </a:srgbClr>
                  </a:gs>
                  <a:gs pos="100000">
                    <a:srgbClr val="A5C249">
                      <a:shade val="50000"/>
                      <a:hueOff val="102654"/>
                      <a:satOff val="-3009"/>
                      <a:lumOff val="15433"/>
                      <a:alphaOff val="0"/>
                      <a:shade val="94000"/>
                      <a:satMod val="135000"/>
                    </a:srgb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</p:sp>
          <p:sp>
            <p:nvSpPr>
              <p:cNvPr id="244" name="Oval 14"/>
              <p:cNvSpPr/>
              <p:nvPr/>
            </p:nvSpPr>
            <p:spPr>
              <a:xfrm>
                <a:off x="4662014" y="1206485"/>
                <a:ext cx="990600" cy="821850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spcFirstLastPara="0" vert="horz" wrap="square" lIns="5715" tIns="5715" rIns="5715" bIns="5715" numCol="1" spcCol="1270" anchor="ctr" anchorCtr="0">
                <a:noAutofit/>
              </a:bodyPr>
              <a:lstStyle/>
              <a:p>
                <a:pPr marL="0" marR="0" lvl="0" indent="0" algn="ctr" defTabSz="40005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Business Advisory/ Training</a:t>
                </a: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245" name="Group 14"/>
            <p:cNvGrpSpPr/>
            <p:nvPr/>
          </p:nvGrpSpPr>
          <p:grpSpPr>
            <a:xfrm>
              <a:off x="2418671" y="3244291"/>
              <a:ext cx="1162260" cy="1162260"/>
              <a:chOff x="4828377" y="2352572"/>
              <a:chExt cx="1162260" cy="1162260"/>
            </a:xfrm>
          </p:grpSpPr>
          <p:sp>
            <p:nvSpPr>
              <p:cNvPr id="246" name="Oval 245"/>
              <p:cNvSpPr/>
              <p:nvPr/>
            </p:nvSpPr>
            <p:spPr>
              <a:xfrm>
                <a:off x="4828377" y="2352572"/>
                <a:ext cx="1162260" cy="1162260"/>
              </a:xfrm>
              <a:prstGeom prst="ellipse">
                <a:avLst/>
              </a:prstGeom>
              <a:gradFill rotWithShape="1">
                <a:gsLst>
                  <a:gs pos="0">
                    <a:srgbClr val="A5C249">
                      <a:shade val="50000"/>
                      <a:hueOff val="153982"/>
                      <a:satOff val="-4514"/>
                      <a:lumOff val="23149"/>
                      <a:alphaOff val="0"/>
                      <a:shade val="51000"/>
                      <a:satMod val="130000"/>
                    </a:srgbClr>
                  </a:gs>
                  <a:gs pos="80000">
                    <a:srgbClr val="A5C249">
                      <a:shade val="50000"/>
                      <a:hueOff val="153982"/>
                      <a:satOff val="-4514"/>
                      <a:lumOff val="23149"/>
                      <a:alphaOff val="0"/>
                      <a:shade val="93000"/>
                      <a:satMod val="130000"/>
                    </a:srgbClr>
                  </a:gs>
                  <a:gs pos="100000">
                    <a:srgbClr val="A5C249">
                      <a:shade val="50000"/>
                      <a:hueOff val="153982"/>
                      <a:satOff val="-4514"/>
                      <a:lumOff val="23149"/>
                      <a:alphaOff val="0"/>
                      <a:shade val="94000"/>
                      <a:satMod val="135000"/>
                    </a:srgb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</p:sp>
          <p:sp>
            <p:nvSpPr>
              <p:cNvPr id="247" name="Oval 18"/>
              <p:cNvSpPr/>
              <p:nvPr/>
            </p:nvSpPr>
            <p:spPr>
              <a:xfrm>
                <a:off x="4884192" y="2522781"/>
                <a:ext cx="1066800" cy="821842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spcFirstLastPara="0" vert="horz" wrap="square" lIns="5715" tIns="5715" rIns="5715" bIns="5715" numCol="1" spcCol="1270" anchor="ctr" anchorCtr="0">
                <a:noAutofit/>
              </a:bodyPr>
              <a:lstStyle/>
              <a:p>
                <a:pPr marL="0" marR="0" lvl="0" indent="0" algn="ctr" defTabSz="40005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Government Advisory</a:t>
                </a: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248" name="Group 247"/>
            <p:cNvGrpSpPr/>
            <p:nvPr/>
          </p:nvGrpSpPr>
          <p:grpSpPr>
            <a:xfrm>
              <a:off x="2169686" y="4457280"/>
              <a:ext cx="1162260" cy="1162260"/>
              <a:chOff x="4566550" y="3668863"/>
              <a:chExt cx="1162260" cy="1162260"/>
            </a:xfrm>
          </p:grpSpPr>
          <p:sp>
            <p:nvSpPr>
              <p:cNvPr id="249" name="Oval 248"/>
              <p:cNvSpPr/>
              <p:nvPr/>
            </p:nvSpPr>
            <p:spPr>
              <a:xfrm>
                <a:off x="4566550" y="3668863"/>
                <a:ext cx="1162260" cy="1162260"/>
              </a:xfrm>
              <a:prstGeom prst="ellipse">
                <a:avLst/>
              </a:prstGeom>
              <a:gradFill rotWithShape="1">
                <a:gsLst>
                  <a:gs pos="0">
                    <a:srgbClr val="A5C249">
                      <a:shade val="50000"/>
                      <a:hueOff val="205309"/>
                      <a:satOff val="-6019"/>
                      <a:lumOff val="30865"/>
                      <a:alphaOff val="0"/>
                      <a:shade val="51000"/>
                      <a:satMod val="130000"/>
                    </a:srgbClr>
                  </a:gs>
                  <a:gs pos="80000">
                    <a:srgbClr val="A5C249">
                      <a:shade val="50000"/>
                      <a:hueOff val="205309"/>
                      <a:satOff val="-6019"/>
                      <a:lumOff val="30865"/>
                      <a:alphaOff val="0"/>
                      <a:shade val="93000"/>
                      <a:satMod val="130000"/>
                    </a:srgbClr>
                  </a:gs>
                  <a:gs pos="100000">
                    <a:srgbClr val="A5C249">
                      <a:shade val="50000"/>
                      <a:hueOff val="205309"/>
                      <a:satOff val="-6019"/>
                      <a:lumOff val="30865"/>
                      <a:alphaOff val="0"/>
                      <a:shade val="94000"/>
                      <a:satMod val="135000"/>
                    </a:srgb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</p:sp>
          <p:sp>
            <p:nvSpPr>
              <p:cNvPr id="250" name="Oval 22"/>
              <p:cNvSpPr/>
              <p:nvPr/>
            </p:nvSpPr>
            <p:spPr>
              <a:xfrm>
                <a:off x="4642750" y="3839072"/>
                <a:ext cx="990600" cy="821842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spcFirstLastPara="0" vert="horz" wrap="square" lIns="5715" tIns="5715" rIns="5715" bIns="5715" numCol="1" spcCol="1270" anchor="ctr" anchorCtr="0">
                <a:noAutofit/>
              </a:bodyPr>
              <a:lstStyle/>
              <a:p>
                <a:pPr marL="0" marR="0" lvl="0" indent="0" algn="ctr" defTabSz="40005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Market Intelligence</a:t>
                </a: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251" name="Group 18"/>
            <p:cNvGrpSpPr/>
            <p:nvPr/>
          </p:nvGrpSpPr>
          <p:grpSpPr>
            <a:xfrm>
              <a:off x="1464626" y="5467140"/>
              <a:ext cx="1162260" cy="1162260"/>
              <a:chOff x="3820931" y="4784761"/>
              <a:chExt cx="1162260" cy="1162260"/>
            </a:xfrm>
          </p:grpSpPr>
          <p:sp>
            <p:nvSpPr>
              <p:cNvPr id="252" name="Oval 251"/>
              <p:cNvSpPr/>
              <p:nvPr/>
            </p:nvSpPr>
            <p:spPr>
              <a:xfrm>
                <a:off x="3820931" y="4784761"/>
                <a:ext cx="1162260" cy="1162260"/>
              </a:xfrm>
              <a:prstGeom prst="ellipse">
                <a:avLst/>
              </a:prstGeom>
              <a:gradFill rotWithShape="1">
                <a:gsLst>
                  <a:gs pos="0">
                    <a:srgbClr val="A5C249">
                      <a:shade val="50000"/>
                      <a:hueOff val="256636"/>
                      <a:satOff val="-7524"/>
                      <a:lumOff val="38582"/>
                      <a:alphaOff val="0"/>
                      <a:shade val="51000"/>
                      <a:satMod val="130000"/>
                    </a:srgbClr>
                  </a:gs>
                  <a:gs pos="80000">
                    <a:srgbClr val="A5C249">
                      <a:shade val="50000"/>
                      <a:hueOff val="256636"/>
                      <a:satOff val="-7524"/>
                      <a:lumOff val="38582"/>
                      <a:alphaOff val="0"/>
                      <a:shade val="93000"/>
                      <a:satMod val="130000"/>
                    </a:srgbClr>
                  </a:gs>
                  <a:gs pos="100000">
                    <a:srgbClr val="A5C249">
                      <a:shade val="50000"/>
                      <a:hueOff val="256636"/>
                      <a:satOff val="-7524"/>
                      <a:lumOff val="38582"/>
                      <a:alphaOff val="0"/>
                      <a:shade val="94000"/>
                      <a:satMod val="135000"/>
                    </a:srgb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</p:sp>
          <p:sp>
            <p:nvSpPr>
              <p:cNvPr id="253" name="Oval 26"/>
              <p:cNvSpPr/>
              <p:nvPr/>
            </p:nvSpPr>
            <p:spPr>
              <a:xfrm>
                <a:off x="3991140" y="4954970"/>
                <a:ext cx="821842" cy="821842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spcFirstLastPara="0" vert="horz" wrap="square" lIns="5715" tIns="5715" rIns="5715" bIns="5715" numCol="1" spcCol="1270" anchor="ctr" anchorCtr="0">
                <a:noAutofit/>
              </a:bodyPr>
              <a:lstStyle/>
              <a:p>
                <a:pPr marL="0" marR="0" lvl="0" indent="0" algn="ctr" defTabSz="40005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Technical &amp; Office Facilities </a:t>
                </a: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sp>
        <p:nvSpPr>
          <p:cNvPr id="32" name="TextBox 31"/>
          <p:cNvSpPr txBox="1"/>
          <p:nvPr/>
        </p:nvSpPr>
        <p:spPr>
          <a:xfrm>
            <a:off x="8676456" y="6423139"/>
            <a:ext cx="4320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37DC7B4B-5ACC-4C62-9F8E-F12CFEF7C30E}" type="slidenum">
              <a:rPr lang="en-US" sz="1000" smtClean="0"/>
              <a:t>8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4100844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052736"/>
            <a:ext cx="9144000" cy="28803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188640"/>
            <a:ext cx="8229600" cy="777875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2200" dirty="0" smtClean="0">
                <a:solidFill>
                  <a:schemeClr val="bg1"/>
                </a:solidFill>
                <a:cs typeface="+mj-cs"/>
              </a:rPr>
              <a:t>CICs are being established in 8 countries around the world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676456" y="6423139"/>
            <a:ext cx="4320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37DC7B4B-5ACC-4C62-9F8E-F12CFEF7C30E}" type="slidenum">
              <a:rPr lang="en-US" sz="1000" smtClean="0"/>
              <a:t>9</a:t>
            </a:fld>
            <a:endParaRPr lang="en-US" sz="1000" dirty="0"/>
          </a:p>
        </p:txBody>
      </p:sp>
      <p:grpSp>
        <p:nvGrpSpPr>
          <p:cNvPr id="2" name="Group 1"/>
          <p:cNvGrpSpPr/>
          <p:nvPr/>
        </p:nvGrpSpPr>
        <p:grpSpPr>
          <a:xfrm>
            <a:off x="251520" y="1174452"/>
            <a:ext cx="8763000" cy="5494908"/>
            <a:chOff x="35496" y="1124744"/>
            <a:chExt cx="8763000" cy="5494908"/>
          </a:xfrm>
        </p:grpSpPr>
        <p:pic>
          <p:nvPicPr>
            <p:cNvPr id="34" name="Picture 2" descr="C:\Users\wb359164\Documents\Pictures\blank-world-map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grayscl/>
              <a:lum bright="20000"/>
            </a:blip>
            <a:srcRect l="11469" t="18480" r="1554" b="13879"/>
            <a:stretch/>
          </p:blipFill>
          <p:spPr bwMode="auto">
            <a:xfrm>
              <a:off x="35496" y="1124744"/>
              <a:ext cx="8763000" cy="5111149"/>
            </a:xfrm>
            <a:prstGeom prst="rect">
              <a:avLst/>
            </a:prstGeom>
            <a:noFill/>
          </p:spPr>
        </p:pic>
        <p:sp>
          <p:nvSpPr>
            <p:cNvPr id="35" name="Rectangle 34"/>
            <p:cNvSpPr/>
            <p:nvPr/>
          </p:nvSpPr>
          <p:spPr>
            <a:xfrm>
              <a:off x="1424880" y="1819052"/>
              <a:ext cx="2103120" cy="109728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05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The </a:t>
              </a:r>
              <a:r>
                <a:rPr lang="en-US" sz="105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Morocco CIC</a:t>
              </a:r>
              <a:r>
                <a:rPr lang="en-US" sz="105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will boost the capabilities of local entrepreneurs and SMEs to participate CTF Ourzazate and other solar ambitions</a:t>
              </a: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5615880" y="4181252"/>
              <a:ext cx="3060576" cy="109728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05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The </a:t>
              </a:r>
              <a:r>
                <a:rPr lang="en-US" sz="105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India CIC </a:t>
              </a:r>
              <a:r>
                <a:rPr lang="en-US" sz="105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will address a number of domestic barriers to innovation such as skills constraints, fragmentation of institutions, unavailability of early-stage finance and an uncertain policy environment.</a:t>
              </a: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4579560" y="1864772"/>
              <a:ext cx="1722120" cy="163068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05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Ethiopia CIC </a:t>
              </a:r>
              <a:r>
                <a:rPr lang="en-US" sz="105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services including a diaspora angel network, association support, and women-led innovation program will support Ethiopia’s Climate Resilient Green Economy Strategy (CRGE)</a:t>
              </a: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4625280" y="5476652"/>
              <a:ext cx="3352800" cy="99060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05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Kenya’s CIC</a:t>
              </a:r>
              <a:r>
                <a:rPr lang="en-US" sz="105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, the first in the Climate Technology Program’s global network, has already attracted attention from international organizations, regional bodies, governments, investors, and multi-national corporations. </a:t>
              </a: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1836360" y="4226972"/>
              <a:ext cx="2303592" cy="109728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05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In the </a:t>
              </a:r>
              <a:r>
                <a:rPr lang="en-US" sz="105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Caribbean</a:t>
              </a:r>
              <a:r>
                <a:rPr lang="en-US" sz="105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, the CTP is  establishing a regional CIC network which will focus on sectors including tourism, agriculture, distributed renewable energy and technologies for adaptation.</a:t>
              </a: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6408360" y="2321972"/>
              <a:ext cx="2340104" cy="109728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05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The </a:t>
              </a:r>
              <a:r>
                <a:rPr lang="en-US" sz="105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Vietnam CIC </a:t>
              </a:r>
              <a:r>
                <a:rPr lang="en-US" sz="105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will support up to 60 energy efficiency and sustainable agribusiness companies, complementing the government’s new Green Growth Strategy</a:t>
              </a: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1424880" y="5522372"/>
              <a:ext cx="2941320" cy="109728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05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The </a:t>
              </a:r>
              <a:r>
                <a:rPr lang="en-US" sz="105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South Africa CIC</a:t>
              </a:r>
              <a:r>
                <a:rPr lang="en-US" sz="105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, highlighted in the 2011 Green Economy Accord, will promote inclusion of historically disadvantaged populations as climate technology consumers, producers and entrepreneurs.</a:t>
              </a:r>
            </a:p>
          </p:txBody>
        </p:sp>
        <p:cxnSp>
          <p:nvCxnSpPr>
            <p:cNvPr id="42" name="Straight Connector 41"/>
            <p:cNvCxnSpPr/>
            <p:nvPr/>
          </p:nvCxnSpPr>
          <p:spPr>
            <a:xfrm>
              <a:off x="6408360" y="2337212"/>
              <a:ext cx="0" cy="1463040"/>
            </a:xfrm>
            <a:prstGeom prst="line">
              <a:avLst/>
            </a:prstGeom>
            <a:ln w="28575">
              <a:solidFill>
                <a:schemeClr val="accent3"/>
              </a:solidFill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>
              <a:off x="5615880" y="3800252"/>
              <a:ext cx="0" cy="1447800"/>
            </a:xfrm>
            <a:prstGeom prst="line">
              <a:avLst/>
            </a:prstGeom>
            <a:ln w="28575">
              <a:solidFill>
                <a:schemeClr val="accent3"/>
              </a:solidFill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>
              <a:off x="4366200" y="5141372"/>
              <a:ext cx="0" cy="1447800"/>
            </a:xfrm>
            <a:prstGeom prst="line">
              <a:avLst/>
            </a:prstGeom>
            <a:ln w="28575">
              <a:solidFill>
                <a:schemeClr val="accent3"/>
              </a:solidFill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>
              <a:off x="4625280" y="4409852"/>
              <a:ext cx="0" cy="2057400"/>
            </a:xfrm>
            <a:prstGeom prst="line">
              <a:avLst/>
            </a:prstGeom>
            <a:ln w="28575">
              <a:solidFill>
                <a:schemeClr val="accent3"/>
              </a:solidFill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>
              <a:off x="3482280" y="1819052"/>
              <a:ext cx="0" cy="1463040"/>
            </a:xfrm>
            <a:prstGeom prst="line">
              <a:avLst/>
            </a:prstGeom>
            <a:ln w="28575">
              <a:solidFill>
                <a:schemeClr val="accent3"/>
              </a:solidFill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>
              <a:off x="4579560" y="1895252"/>
              <a:ext cx="0" cy="2209800"/>
            </a:xfrm>
            <a:prstGeom prst="line">
              <a:avLst/>
            </a:prstGeom>
            <a:ln w="28575">
              <a:solidFill>
                <a:schemeClr val="accent3"/>
              </a:solidFill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>
              <a:off x="1836360" y="3845972"/>
              <a:ext cx="0" cy="1463040"/>
            </a:xfrm>
            <a:prstGeom prst="line">
              <a:avLst/>
            </a:prstGeom>
            <a:ln w="28575">
              <a:solidFill>
                <a:schemeClr val="accent3"/>
              </a:solidFill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grpSp>
          <p:nvGrpSpPr>
            <p:cNvPr id="49" name="Group 48"/>
            <p:cNvGrpSpPr/>
            <p:nvPr/>
          </p:nvGrpSpPr>
          <p:grpSpPr>
            <a:xfrm>
              <a:off x="1729680" y="3266852"/>
              <a:ext cx="4800600" cy="1981200"/>
              <a:chOff x="2286000" y="3048000"/>
              <a:chExt cx="4800600" cy="1981200"/>
            </a:xfrm>
          </p:grpSpPr>
          <p:sp>
            <p:nvSpPr>
              <p:cNvPr id="50" name="Oval 49"/>
              <p:cNvSpPr/>
              <p:nvPr/>
            </p:nvSpPr>
            <p:spPr>
              <a:xfrm>
                <a:off x="6858000" y="3505200"/>
                <a:ext cx="228600" cy="228600"/>
              </a:xfrm>
              <a:prstGeom prst="ellipse">
                <a:avLst/>
              </a:prstGeom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1" name="Oval 50"/>
              <p:cNvSpPr/>
              <p:nvPr/>
            </p:nvSpPr>
            <p:spPr>
              <a:xfrm>
                <a:off x="6096000" y="3352800"/>
                <a:ext cx="228600" cy="228600"/>
              </a:xfrm>
              <a:prstGeom prst="ellipse">
                <a:avLst/>
              </a:prstGeom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2" name="Oval 51"/>
              <p:cNvSpPr/>
              <p:nvPr/>
            </p:nvSpPr>
            <p:spPr>
              <a:xfrm>
                <a:off x="5105400" y="4038600"/>
                <a:ext cx="228600" cy="228600"/>
              </a:xfrm>
              <a:prstGeom prst="ellipse">
                <a:avLst/>
              </a:prstGeom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3" name="Oval 52"/>
              <p:cNvSpPr/>
              <p:nvPr/>
            </p:nvSpPr>
            <p:spPr>
              <a:xfrm>
                <a:off x="5029200" y="3810000"/>
                <a:ext cx="228600" cy="228600"/>
              </a:xfrm>
              <a:prstGeom prst="ellipse">
                <a:avLst/>
              </a:prstGeom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4" name="Oval 53"/>
              <p:cNvSpPr/>
              <p:nvPr/>
            </p:nvSpPr>
            <p:spPr>
              <a:xfrm>
                <a:off x="4800600" y="4800600"/>
                <a:ext cx="228600" cy="228600"/>
              </a:xfrm>
              <a:prstGeom prst="ellipse">
                <a:avLst/>
              </a:prstGeom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5" name="Oval 54"/>
              <p:cNvSpPr/>
              <p:nvPr/>
            </p:nvSpPr>
            <p:spPr>
              <a:xfrm>
                <a:off x="3886200" y="3048000"/>
                <a:ext cx="228600" cy="228600"/>
              </a:xfrm>
              <a:prstGeom prst="ellipse">
                <a:avLst/>
              </a:prstGeom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6" name="Oval 55"/>
              <p:cNvSpPr/>
              <p:nvPr/>
            </p:nvSpPr>
            <p:spPr>
              <a:xfrm>
                <a:off x="2286000" y="3505200"/>
                <a:ext cx="228600" cy="228600"/>
              </a:xfrm>
              <a:prstGeom prst="ellipse">
                <a:avLst/>
              </a:prstGeom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4" name="Left Bracket 3"/>
          <p:cNvSpPr>
            <a:spLocks/>
          </p:cNvSpPr>
          <p:nvPr/>
        </p:nvSpPr>
        <p:spPr bwMode="auto">
          <a:xfrm>
            <a:off x="252413" y="188913"/>
            <a:ext cx="287337" cy="1008062"/>
          </a:xfrm>
          <a:prstGeom prst="leftBracket">
            <a:avLst>
              <a:gd name="adj" fmla="val 8332"/>
            </a:avLst>
          </a:prstGeom>
          <a:noFill/>
          <a:ln w="152400">
            <a:solidFill>
              <a:schemeClr val="accent1">
                <a:alpha val="10196"/>
              </a:schemeClr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dirty="0"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354764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052736"/>
            <a:ext cx="9144000" cy="28803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188640"/>
            <a:ext cx="8229600" cy="777875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2200" dirty="0" smtClean="0">
                <a:solidFill>
                  <a:schemeClr val="bg1"/>
                </a:solidFill>
                <a:cs typeface="+mj-cs"/>
              </a:rPr>
              <a:t>The CTP will leverage national CICs at the local level with Global activities that create a global community of cleantech innovators</a:t>
            </a:r>
          </a:p>
        </p:txBody>
      </p:sp>
      <p:sp>
        <p:nvSpPr>
          <p:cNvPr id="4" name="Left Bracket 3"/>
          <p:cNvSpPr>
            <a:spLocks/>
          </p:cNvSpPr>
          <p:nvPr/>
        </p:nvSpPr>
        <p:spPr bwMode="auto">
          <a:xfrm>
            <a:off x="252413" y="188913"/>
            <a:ext cx="287337" cy="1008062"/>
          </a:xfrm>
          <a:prstGeom prst="leftBracket">
            <a:avLst>
              <a:gd name="adj" fmla="val 8332"/>
            </a:avLst>
          </a:prstGeom>
          <a:noFill/>
          <a:ln w="152400">
            <a:solidFill>
              <a:schemeClr val="accent1">
                <a:alpha val="10196"/>
              </a:schemeClr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dirty="0">
              <a:latin typeface="+mn-lt"/>
              <a:ea typeface="+mn-ea"/>
            </a:endParaRPr>
          </a:p>
        </p:txBody>
      </p:sp>
      <p:grpSp>
        <p:nvGrpSpPr>
          <p:cNvPr id="153" name="Group 152"/>
          <p:cNvGrpSpPr/>
          <p:nvPr/>
        </p:nvGrpSpPr>
        <p:grpSpPr>
          <a:xfrm>
            <a:off x="252413" y="1052736"/>
            <a:ext cx="8520237" cy="5616624"/>
            <a:chOff x="249047" y="1219200"/>
            <a:chExt cx="8590153" cy="5562598"/>
          </a:xfrm>
        </p:grpSpPr>
        <p:sp>
          <p:nvSpPr>
            <p:cNvPr id="154" name="Rectangle 153"/>
            <p:cNvSpPr/>
            <p:nvPr/>
          </p:nvSpPr>
          <p:spPr>
            <a:xfrm rot="16200000">
              <a:off x="3962400" y="1676399"/>
              <a:ext cx="5105400" cy="4648200"/>
            </a:xfrm>
            <a:prstGeom prst="rect">
              <a:avLst/>
            </a:prstGeom>
            <a:solidFill>
              <a:srgbClr val="A5C249">
                <a:lumMod val="20000"/>
                <a:lumOff val="8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5" name="Right Arrow 154"/>
            <p:cNvSpPr/>
            <p:nvPr/>
          </p:nvSpPr>
          <p:spPr>
            <a:xfrm>
              <a:off x="304801" y="1219200"/>
              <a:ext cx="5029200" cy="1600199"/>
            </a:xfrm>
            <a:prstGeom prst="rightArrow">
              <a:avLst>
                <a:gd name="adj1" fmla="val 77244"/>
                <a:gd name="adj2" fmla="val 50000"/>
              </a:avLst>
            </a:prstGeom>
            <a:solidFill>
              <a:srgbClr val="A5C249">
                <a:lumMod val="40000"/>
                <a:lumOff val="6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6" name="Rectangle 155"/>
            <p:cNvSpPr/>
            <p:nvPr/>
          </p:nvSpPr>
          <p:spPr>
            <a:xfrm>
              <a:off x="304800" y="2362198"/>
              <a:ext cx="3886200" cy="4191001"/>
            </a:xfrm>
            <a:prstGeom prst="rect">
              <a:avLst/>
            </a:prstGeom>
            <a:solidFill>
              <a:srgbClr val="A5C249">
                <a:lumMod val="40000"/>
                <a:lumOff val="6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7" name="Right Arrow 156"/>
            <p:cNvSpPr/>
            <p:nvPr/>
          </p:nvSpPr>
          <p:spPr>
            <a:xfrm rot="10800000">
              <a:off x="3048000" y="5181599"/>
              <a:ext cx="5791199" cy="1600199"/>
            </a:xfrm>
            <a:prstGeom prst="rightArrow">
              <a:avLst>
                <a:gd name="adj1" fmla="val 77244"/>
                <a:gd name="adj2" fmla="val 50000"/>
              </a:avLst>
            </a:prstGeom>
            <a:solidFill>
              <a:srgbClr val="A5C249">
                <a:lumMod val="20000"/>
                <a:lumOff val="8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158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E7E7E7"/>
                </a:clrFrom>
                <a:clrTo>
                  <a:srgbClr val="E7E7E7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343401" y="4038600"/>
              <a:ext cx="4419599" cy="243783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59" name="Group 9"/>
            <p:cNvGrpSpPr/>
            <p:nvPr/>
          </p:nvGrpSpPr>
          <p:grpSpPr>
            <a:xfrm>
              <a:off x="4347398" y="2133600"/>
              <a:ext cx="4282546" cy="1981200"/>
              <a:chOff x="4499798" y="2057400"/>
              <a:chExt cx="4282546" cy="1981200"/>
            </a:xfrm>
          </p:grpSpPr>
          <p:pic>
            <p:nvPicPr>
              <p:cNvPr id="180" name="Picture 3" descr="C:\Users\wb359164\Documents\Pictures\11918568.gif"/>
              <p:cNvPicPr>
                <a:picLocks noChangeAspect="1" noChangeArrowheads="1"/>
              </p:cNvPicPr>
              <p:nvPr/>
            </p:nvPicPr>
            <p:blipFill>
              <a:blip r:embed="rId3" cstate="print">
                <a:duotone>
                  <a:srgbClr val="A5C249">
                    <a:shade val="45000"/>
                    <a:satMod val="135000"/>
                  </a:srgbClr>
                  <a:prstClr val="white"/>
                </a:duotone>
              </a:blip>
              <a:srcRect/>
              <a:stretch>
                <a:fillRect/>
              </a:stretch>
            </p:blipFill>
            <p:spPr bwMode="auto">
              <a:xfrm>
                <a:off x="4499798" y="2057400"/>
                <a:ext cx="4282546" cy="1981200"/>
              </a:xfrm>
              <a:prstGeom prst="rect">
                <a:avLst/>
              </a:prstGeom>
              <a:noFill/>
            </p:spPr>
          </p:pic>
          <p:grpSp>
            <p:nvGrpSpPr>
              <p:cNvPr id="181" name="Group 52"/>
              <p:cNvGrpSpPr/>
              <p:nvPr/>
            </p:nvGrpSpPr>
            <p:grpSpPr>
              <a:xfrm flipH="1">
                <a:off x="6424522" y="3200400"/>
                <a:ext cx="721771" cy="152400"/>
                <a:chOff x="7010400" y="3124200"/>
                <a:chExt cx="685800" cy="152400"/>
              </a:xfrm>
            </p:grpSpPr>
            <p:sp>
              <p:nvSpPr>
                <p:cNvPr id="200" name="Pentagon 199"/>
                <p:cNvSpPr/>
                <p:nvPr/>
              </p:nvSpPr>
              <p:spPr>
                <a:xfrm flipH="1">
                  <a:off x="7162800" y="3124200"/>
                  <a:ext cx="533400" cy="152400"/>
                </a:xfrm>
                <a:prstGeom prst="homePlate">
                  <a:avLst/>
                </a:prstGeom>
                <a:solidFill>
                  <a:sysClr val="window" lastClr="FFFFFF"/>
                </a:solidFill>
                <a:ln w="12700" cap="flat" cmpd="sng" algn="ctr">
                  <a:solidFill>
                    <a:srgbClr val="A5C249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900" b="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Kenya</a:t>
                  </a:r>
                  <a:endParaRPr kumimoji="0" lang="en-US" sz="9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201" name="Oval 200"/>
                <p:cNvSpPr/>
                <p:nvPr/>
              </p:nvSpPr>
              <p:spPr>
                <a:xfrm>
                  <a:off x="7010400" y="3124200"/>
                  <a:ext cx="152400" cy="152400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A5C249">
                        <a:shade val="51000"/>
                        <a:satMod val="130000"/>
                      </a:srgbClr>
                    </a:gs>
                    <a:gs pos="80000">
                      <a:srgbClr val="A5C249">
                        <a:shade val="93000"/>
                        <a:satMod val="130000"/>
                      </a:srgbClr>
                    </a:gs>
                    <a:gs pos="100000">
                      <a:srgbClr val="A5C249">
                        <a:shade val="94000"/>
                        <a:satMod val="135000"/>
                      </a:srgbClr>
                    </a:gs>
                  </a:gsLst>
                  <a:lin ang="16200000" scaled="0"/>
                </a:gradFill>
                <a:ln w="9525" cap="flat" cmpd="sng" algn="ctr">
                  <a:solidFill>
                    <a:srgbClr val="A5C249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2" name="Group 53"/>
              <p:cNvGrpSpPr/>
              <p:nvPr/>
            </p:nvGrpSpPr>
            <p:grpSpPr>
              <a:xfrm flipH="1">
                <a:off x="6264128" y="3048000"/>
                <a:ext cx="801968" cy="152400"/>
                <a:chOff x="7010400" y="3124200"/>
                <a:chExt cx="762000" cy="152400"/>
              </a:xfrm>
            </p:grpSpPr>
            <p:sp>
              <p:nvSpPr>
                <p:cNvPr id="198" name="Pentagon 197"/>
                <p:cNvSpPr/>
                <p:nvPr/>
              </p:nvSpPr>
              <p:spPr>
                <a:xfrm flipH="1">
                  <a:off x="7162800" y="3124200"/>
                  <a:ext cx="609600" cy="152400"/>
                </a:xfrm>
                <a:prstGeom prst="homePlate">
                  <a:avLst/>
                </a:prstGeom>
                <a:solidFill>
                  <a:sysClr val="window" lastClr="FFFFFF"/>
                </a:solidFill>
                <a:ln w="12700" cap="flat" cmpd="sng" algn="ctr">
                  <a:solidFill>
                    <a:srgbClr val="A5C249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900" b="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Ethiopia</a:t>
                  </a:r>
                  <a:endParaRPr kumimoji="0" lang="en-US" sz="9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99" name="Oval 198"/>
                <p:cNvSpPr/>
                <p:nvPr/>
              </p:nvSpPr>
              <p:spPr>
                <a:xfrm>
                  <a:off x="7010400" y="3124200"/>
                  <a:ext cx="152400" cy="152400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A5C249">
                        <a:shade val="51000"/>
                        <a:satMod val="130000"/>
                      </a:srgbClr>
                    </a:gs>
                    <a:gs pos="80000">
                      <a:srgbClr val="A5C249">
                        <a:shade val="93000"/>
                        <a:satMod val="130000"/>
                      </a:srgbClr>
                    </a:gs>
                    <a:gs pos="100000">
                      <a:srgbClr val="A5C249">
                        <a:shade val="94000"/>
                        <a:satMod val="135000"/>
                      </a:srgbClr>
                    </a:gs>
                  </a:gsLst>
                  <a:lin ang="16200000" scaled="0"/>
                </a:gradFill>
                <a:ln w="9525" cap="flat" cmpd="sng" algn="ctr">
                  <a:solidFill>
                    <a:srgbClr val="A5C249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3" name="Group 58"/>
              <p:cNvGrpSpPr/>
              <p:nvPr/>
            </p:nvGrpSpPr>
            <p:grpSpPr>
              <a:xfrm>
                <a:off x="6424522" y="2743200"/>
                <a:ext cx="882165" cy="152400"/>
                <a:chOff x="7010400" y="3124200"/>
                <a:chExt cx="838200" cy="152400"/>
              </a:xfrm>
            </p:grpSpPr>
            <p:sp>
              <p:nvSpPr>
                <p:cNvPr id="196" name="Pentagon 195"/>
                <p:cNvSpPr/>
                <p:nvPr/>
              </p:nvSpPr>
              <p:spPr>
                <a:xfrm flipH="1">
                  <a:off x="7162800" y="3124200"/>
                  <a:ext cx="685800" cy="152400"/>
                </a:xfrm>
                <a:prstGeom prst="homePlate">
                  <a:avLst/>
                </a:prstGeom>
                <a:solidFill>
                  <a:sysClr val="window" lastClr="FFFFFF"/>
                </a:solidFill>
                <a:ln w="12700" cap="flat" cmpd="sng" algn="ctr">
                  <a:solidFill>
                    <a:srgbClr val="A5C249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900" b="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Morocco</a:t>
                  </a:r>
                  <a:endParaRPr kumimoji="0" lang="en-US" sz="9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97" name="Oval 196"/>
                <p:cNvSpPr/>
                <p:nvPr/>
              </p:nvSpPr>
              <p:spPr>
                <a:xfrm>
                  <a:off x="7010400" y="3124200"/>
                  <a:ext cx="152400" cy="152400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A5C249">
                        <a:shade val="51000"/>
                        <a:satMod val="130000"/>
                      </a:srgbClr>
                    </a:gs>
                    <a:gs pos="80000">
                      <a:srgbClr val="A5C249">
                        <a:shade val="93000"/>
                        <a:satMod val="130000"/>
                      </a:srgbClr>
                    </a:gs>
                    <a:gs pos="100000">
                      <a:srgbClr val="A5C249">
                        <a:shade val="94000"/>
                        <a:satMod val="135000"/>
                      </a:srgbClr>
                    </a:gs>
                  </a:gsLst>
                  <a:lin ang="16200000" scaled="0"/>
                </a:gradFill>
                <a:ln w="9525" cap="flat" cmpd="sng" algn="ctr">
                  <a:solidFill>
                    <a:srgbClr val="A5C249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4" name="Group 61"/>
              <p:cNvGrpSpPr/>
              <p:nvPr/>
            </p:nvGrpSpPr>
            <p:grpSpPr>
              <a:xfrm>
                <a:off x="6745309" y="3581400"/>
                <a:ext cx="1042558" cy="152400"/>
                <a:chOff x="7010400" y="3124200"/>
                <a:chExt cx="990600" cy="152400"/>
              </a:xfrm>
            </p:grpSpPr>
            <p:sp>
              <p:nvSpPr>
                <p:cNvPr id="194" name="Pentagon 193"/>
                <p:cNvSpPr/>
                <p:nvPr/>
              </p:nvSpPr>
              <p:spPr>
                <a:xfrm flipH="1">
                  <a:off x="7162800" y="3124200"/>
                  <a:ext cx="838200" cy="152400"/>
                </a:xfrm>
                <a:prstGeom prst="homePlate">
                  <a:avLst/>
                </a:prstGeom>
                <a:solidFill>
                  <a:sysClr val="window" lastClr="FFFFFF"/>
                </a:solidFill>
                <a:ln w="12700" cap="flat" cmpd="sng" algn="ctr">
                  <a:solidFill>
                    <a:srgbClr val="A5C249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900" b="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South Africa</a:t>
                  </a:r>
                  <a:endParaRPr kumimoji="0" lang="en-US" sz="9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95" name="Oval 194"/>
                <p:cNvSpPr/>
                <p:nvPr/>
              </p:nvSpPr>
              <p:spPr>
                <a:xfrm>
                  <a:off x="7010400" y="3124200"/>
                  <a:ext cx="152400" cy="152400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A5C249">
                        <a:shade val="51000"/>
                        <a:satMod val="130000"/>
                      </a:srgbClr>
                    </a:gs>
                    <a:gs pos="80000">
                      <a:srgbClr val="A5C249">
                        <a:shade val="93000"/>
                        <a:satMod val="130000"/>
                      </a:srgbClr>
                    </a:gs>
                    <a:gs pos="100000">
                      <a:srgbClr val="A5C249">
                        <a:shade val="94000"/>
                        <a:satMod val="135000"/>
                      </a:srgbClr>
                    </a:gs>
                  </a:gsLst>
                  <a:lin ang="16200000" scaled="0"/>
                </a:gradFill>
                <a:ln w="9525" cap="flat" cmpd="sng" algn="ctr">
                  <a:solidFill>
                    <a:srgbClr val="A5C249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5" name="Group 64"/>
              <p:cNvGrpSpPr/>
              <p:nvPr/>
            </p:nvGrpSpPr>
            <p:grpSpPr>
              <a:xfrm>
                <a:off x="7868064" y="2819400"/>
                <a:ext cx="882165" cy="152400"/>
                <a:chOff x="7010400" y="3124200"/>
                <a:chExt cx="838200" cy="152400"/>
              </a:xfrm>
            </p:grpSpPr>
            <p:sp>
              <p:nvSpPr>
                <p:cNvPr id="192" name="Pentagon 191"/>
                <p:cNvSpPr/>
                <p:nvPr/>
              </p:nvSpPr>
              <p:spPr>
                <a:xfrm flipH="1">
                  <a:off x="7162800" y="3124200"/>
                  <a:ext cx="685800" cy="152400"/>
                </a:xfrm>
                <a:prstGeom prst="homePlate">
                  <a:avLst/>
                </a:prstGeom>
                <a:solidFill>
                  <a:sysClr val="window" lastClr="FFFFFF"/>
                </a:solidFill>
                <a:ln w="12700" cap="flat" cmpd="sng" algn="ctr">
                  <a:solidFill>
                    <a:srgbClr val="A5C249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900" b="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Vietnam</a:t>
                  </a:r>
                  <a:endParaRPr kumimoji="0" lang="en-US" sz="9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93" name="Oval 192"/>
                <p:cNvSpPr/>
                <p:nvPr/>
              </p:nvSpPr>
              <p:spPr>
                <a:xfrm>
                  <a:off x="7010400" y="3124200"/>
                  <a:ext cx="152400" cy="152400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A5C249">
                        <a:shade val="51000"/>
                        <a:satMod val="130000"/>
                      </a:srgbClr>
                    </a:gs>
                    <a:gs pos="80000">
                      <a:srgbClr val="A5C249">
                        <a:shade val="93000"/>
                        <a:satMod val="130000"/>
                      </a:srgbClr>
                    </a:gs>
                    <a:gs pos="100000">
                      <a:srgbClr val="A5C249">
                        <a:shade val="94000"/>
                        <a:satMod val="135000"/>
                      </a:srgbClr>
                    </a:gs>
                  </a:gsLst>
                  <a:lin ang="16200000" scaled="0"/>
                </a:gradFill>
                <a:ln w="9525" cap="flat" cmpd="sng" algn="ctr">
                  <a:solidFill>
                    <a:srgbClr val="A5C249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6" name="Group 67"/>
              <p:cNvGrpSpPr/>
              <p:nvPr/>
            </p:nvGrpSpPr>
            <p:grpSpPr>
              <a:xfrm>
                <a:off x="7386883" y="2971800"/>
                <a:ext cx="641574" cy="152400"/>
                <a:chOff x="7010400" y="3124200"/>
                <a:chExt cx="609600" cy="152400"/>
              </a:xfrm>
            </p:grpSpPr>
            <p:sp>
              <p:nvSpPr>
                <p:cNvPr id="190" name="Pentagon 189"/>
                <p:cNvSpPr/>
                <p:nvPr/>
              </p:nvSpPr>
              <p:spPr>
                <a:xfrm flipH="1">
                  <a:off x="7162800" y="3124200"/>
                  <a:ext cx="457200" cy="152400"/>
                </a:xfrm>
                <a:prstGeom prst="homePlate">
                  <a:avLst/>
                </a:prstGeom>
                <a:solidFill>
                  <a:sysClr val="window" lastClr="FFFFFF"/>
                </a:solidFill>
                <a:ln w="12700" cap="flat" cmpd="sng" algn="ctr">
                  <a:solidFill>
                    <a:srgbClr val="A5C249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900" b="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India</a:t>
                  </a:r>
                  <a:endParaRPr kumimoji="0" lang="en-US" sz="9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91" name="Oval 190"/>
                <p:cNvSpPr/>
                <p:nvPr/>
              </p:nvSpPr>
              <p:spPr>
                <a:xfrm>
                  <a:off x="7010400" y="3124200"/>
                  <a:ext cx="152400" cy="152400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A5C249">
                        <a:shade val="51000"/>
                        <a:satMod val="130000"/>
                      </a:srgbClr>
                    </a:gs>
                    <a:gs pos="80000">
                      <a:srgbClr val="A5C249">
                        <a:shade val="93000"/>
                        <a:satMod val="130000"/>
                      </a:srgbClr>
                    </a:gs>
                    <a:gs pos="100000">
                      <a:srgbClr val="A5C249">
                        <a:shade val="94000"/>
                        <a:satMod val="135000"/>
                      </a:srgbClr>
                    </a:gs>
                  </a:gsLst>
                  <a:lin ang="16200000" scaled="0"/>
                </a:gradFill>
                <a:ln w="9525" cap="flat" cmpd="sng" algn="ctr">
                  <a:solidFill>
                    <a:srgbClr val="A5C249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7" name="Group 79"/>
              <p:cNvGrpSpPr/>
              <p:nvPr/>
            </p:nvGrpSpPr>
            <p:grpSpPr>
              <a:xfrm flipH="1">
                <a:off x="4660192" y="2895600"/>
                <a:ext cx="1042558" cy="152400"/>
                <a:chOff x="7010400" y="3124200"/>
                <a:chExt cx="990600" cy="152400"/>
              </a:xfrm>
            </p:grpSpPr>
            <p:sp>
              <p:nvSpPr>
                <p:cNvPr id="188" name="Pentagon 187"/>
                <p:cNvSpPr/>
                <p:nvPr/>
              </p:nvSpPr>
              <p:spPr>
                <a:xfrm flipH="1">
                  <a:off x="7162800" y="3124200"/>
                  <a:ext cx="838200" cy="152400"/>
                </a:xfrm>
                <a:prstGeom prst="homePlate">
                  <a:avLst/>
                </a:prstGeom>
                <a:solidFill>
                  <a:sysClr val="window" lastClr="FFFFFF"/>
                </a:solidFill>
                <a:ln w="12700" cap="flat" cmpd="sng" algn="ctr">
                  <a:solidFill>
                    <a:srgbClr val="A5C249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900" b="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Caribbean </a:t>
                  </a:r>
                  <a:endParaRPr kumimoji="0" lang="en-US" sz="9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9" name="Oval 188"/>
                <p:cNvSpPr/>
                <p:nvPr/>
              </p:nvSpPr>
              <p:spPr>
                <a:xfrm>
                  <a:off x="7010400" y="3124200"/>
                  <a:ext cx="152400" cy="152400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A5C249">
                        <a:shade val="51000"/>
                        <a:satMod val="130000"/>
                      </a:srgbClr>
                    </a:gs>
                    <a:gs pos="80000">
                      <a:srgbClr val="A5C249">
                        <a:shade val="93000"/>
                        <a:satMod val="130000"/>
                      </a:srgbClr>
                    </a:gs>
                    <a:gs pos="100000">
                      <a:srgbClr val="A5C249">
                        <a:shade val="94000"/>
                        <a:satMod val="135000"/>
                      </a:srgbClr>
                    </a:gs>
                  </a:gsLst>
                  <a:lin ang="16200000" scaled="0"/>
                </a:gradFill>
                <a:ln w="9525" cap="flat" cmpd="sng" algn="ctr">
                  <a:solidFill>
                    <a:srgbClr val="A5C249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160" name="Rectangle 159"/>
            <p:cNvSpPr/>
            <p:nvPr/>
          </p:nvSpPr>
          <p:spPr>
            <a:xfrm>
              <a:off x="395554" y="2209800"/>
              <a:ext cx="2264764" cy="649574"/>
            </a:xfrm>
            <a:prstGeom prst="rect">
              <a:avLst/>
            </a:prstGeom>
          </p:spPr>
          <p:txBody>
            <a:bodyPr wrap="square">
              <a:noAutofit/>
            </a:bodyPr>
            <a:lstStyle/>
            <a:p>
              <a:pPr marL="171450" marR="0" lvl="0" indent="-17145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</a:rPr>
                <a:t>CIC</a:t>
              </a:r>
              <a:r>
                <a:rPr kumimoji="0" lang="en-US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2B71AB"/>
                  </a:solidFill>
                  <a:effectLst/>
                  <a:uLnTx/>
                  <a:uFillTx/>
                </a:rPr>
                <a:t> </a:t>
              </a:r>
              <a:r>
                <a:rPr kumimoji="0" lang="en-US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A5C249"/>
                  </a:solidFill>
                  <a:effectLst/>
                  <a:uLnTx/>
                  <a:uFillTx/>
                </a:rPr>
                <a:t>Design</a:t>
              </a:r>
            </a:p>
          </p:txBody>
        </p:sp>
        <p:sp>
          <p:nvSpPr>
            <p:cNvPr id="161" name="Rectangle 160"/>
            <p:cNvSpPr/>
            <p:nvPr/>
          </p:nvSpPr>
          <p:spPr>
            <a:xfrm>
              <a:off x="304800" y="5867400"/>
              <a:ext cx="3124200" cy="533400"/>
            </a:xfrm>
            <a:prstGeom prst="rect">
              <a:avLst/>
            </a:prstGeom>
          </p:spPr>
          <p:txBody>
            <a:bodyPr wrap="square">
              <a:noAutofit/>
            </a:bodyPr>
            <a:lstStyle/>
            <a:p>
              <a:pPr marL="171450" marR="0" lvl="0" indent="-17145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</a:rPr>
                <a:t>Impact </a:t>
              </a:r>
              <a:r>
                <a:rPr kumimoji="0" lang="en-US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A5C249"/>
                  </a:solidFill>
                  <a:effectLst/>
                  <a:uLnTx/>
                  <a:uFillTx/>
                </a:rPr>
                <a:t>X</a:t>
              </a:r>
              <a:r>
                <a:rPr kumimoji="0" lang="en-US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</a:rPr>
                <a:t>change</a:t>
              </a:r>
            </a:p>
          </p:txBody>
        </p:sp>
        <p:grpSp>
          <p:nvGrpSpPr>
            <p:cNvPr id="162" name="Group 93"/>
            <p:cNvGrpSpPr/>
            <p:nvPr/>
          </p:nvGrpSpPr>
          <p:grpSpPr>
            <a:xfrm>
              <a:off x="474689" y="4953000"/>
              <a:ext cx="3182911" cy="533400"/>
              <a:chOff x="4551484" y="3048000"/>
              <a:chExt cx="3733800" cy="625719"/>
            </a:xfrm>
          </p:grpSpPr>
          <p:sp>
            <p:nvSpPr>
              <p:cNvPr id="177" name="Rectangle 176"/>
              <p:cNvSpPr/>
              <p:nvPr/>
            </p:nvSpPr>
            <p:spPr>
              <a:xfrm>
                <a:off x="4551484" y="3048000"/>
                <a:ext cx="3733800" cy="625719"/>
              </a:xfrm>
              <a:prstGeom prst="rect">
                <a:avLst/>
              </a:prstGeom>
            </p:spPr>
            <p:txBody>
              <a:bodyPr wrap="square">
                <a:noAutofit/>
              </a:bodyPr>
              <a:lstStyle/>
              <a:p>
                <a:pPr marL="171450" marR="0" lvl="0" indent="-17145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>
                        <a:lumMod val="50000"/>
                      </a:sysClr>
                    </a:solidFill>
                    <a:effectLst/>
                    <a:uLnTx/>
                    <a:uFillTx/>
                  </a:rPr>
                  <a:t>Market</a:t>
                </a:r>
                <a:r>
                  <a:rPr kumimoji="0" lang="en-US" sz="24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A5C249"/>
                    </a:solidFill>
                    <a:effectLst/>
                    <a:uLnTx/>
                    <a:uFillTx/>
                  </a:rPr>
                  <a:t>CONNECT</a:t>
                </a:r>
              </a:p>
            </p:txBody>
          </p:sp>
          <p:sp>
            <p:nvSpPr>
              <p:cNvPr id="178" name="Isosceles Triangle 177"/>
              <p:cNvSpPr/>
              <p:nvPr/>
            </p:nvSpPr>
            <p:spPr>
              <a:xfrm rot="16200000" flipH="1">
                <a:off x="7913615" y="3284661"/>
                <a:ext cx="228600" cy="152400"/>
              </a:xfrm>
              <a:prstGeom prst="triangle">
                <a:avLst/>
              </a:prstGeom>
              <a:solidFill>
                <a:srgbClr val="A5C249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9" name="Isosceles Triangle 178"/>
              <p:cNvSpPr/>
              <p:nvPr/>
            </p:nvSpPr>
            <p:spPr>
              <a:xfrm rot="5400000">
                <a:off x="4695630" y="3284661"/>
                <a:ext cx="228600" cy="152400"/>
              </a:xfrm>
              <a:prstGeom prst="triangle">
                <a:avLst/>
              </a:prstGeom>
              <a:solidFill>
                <a:srgbClr val="A5C249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163" name="Group 50"/>
            <p:cNvGrpSpPr/>
            <p:nvPr/>
          </p:nvGrpSpPr>
          <p:grpSpPr>
            <a:xfrm>
              <a:off x="381000" y="4021111"/>
              <a:ext cx="2839846" cy="779489"/>
              <a:chOff x="228600" y="2895600"/>
              <a:chExt cx="4681906" cy="914400"/>
            </a:xfrm>
          </p:grpSpPr>
          <p:sp>
            <p:nvSpPr>
              <p:cNvPr id="175" name="Rectangle 174"/>
              <p:cNvSpPr/>
              <p:nvPr/>
            </p:nvSpPr>
            <p:spPr>
              <a:xfrm>
                <a:off x="228600" y="2895600"/>
                <a:ext cx="4648200" cy="914400"/>
              </a:xfrm>
              <a:prstGeom prst="rect">
                <a:avLst/>
              </a:prstGeom>
            </p:spPr>
            <p:txBody>
              <a:bodyPr wrap="square">
                <a:noAutofit/>
              </a:bodyPr>
              <a:lstStyle/>
              <a:p>
                <a:pPr marL="171450" marR="0" lvl="0" indent="-17145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A5C249"/>
                    </a:solidFill>
                    <a:effectLst/>
                    <a:uLnTx/>
                    <a:uFillTx/>
                  </a:rPr>
                  <a:t>Climate</a:t>
                </a:r>
                <a:r>
                  <a:rPr kumimoji="0" lang="en-US" sz="24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>
                        <a:lumMod val="50000"/>
                      </a:sys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US" sz="2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>
                        <a:lumMod val="50000"/>
                        <a:lumOff val="50000"/>
                      </a:sysClr>
                    </a:solidFill>
                    <a:effectLst/>
                    <a:uLnTx/>
                    <a:uFillTx/>
                  </a:rPr>
                  <a:t>TRACK</a:t>
                </a:r>
              </a:p>
              <a:p>
                <a:pPr marL="171450" marR="0" lvl="0" indent="-17145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0" i="1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</a:rPr>
                  <a:t>Climate Technology Research, Analysis, </a:t>
                </a:r>
              </a:p>
              <a:p>
                <a:pPr marL="171450" marR="0" lvl="0" indent="-17145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0" i="1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</a:rPr>
                  <a:t>Communication and Knowledge</a:t>
                </a:r>
                <a:endParaRPr kumimoji="0" lang="en-US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BD0D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6" name="Freeform 175"/>
              <p:cNvSpPr/>
              <p:nvPr/>
            </p:nvSpPr>
            <p:spPr>
              <a:xfrm>
                <a:off x="4533625" y="2989579"/>
                <a:ext cx="376881" cy="315913"/>
              </a:xfrm>
              <a:custGeom>
                <a:avLst/>
                <a:gdLst>
                  <a:gd name="connsiteX0" fmla="*/ 0 w 278027"/>
                  <a:gd name="connsiteY0" fmla="*/ 166816 h 166816"/>
                  <a:gd name="connsiteX1" fmla="*/ 117389 w 278027"/>
                  <a:gd name="connsiteY1" fmla="*/ 37071 h 166816"/>
                  <a:gd name="connsiteX2" fmla="*/ 179173 w 278027"/>
                  <a:gd name="connsiteY2" fmla="*/ 123568 h 166816"/>
                  <a:gd name="connsiteX3" fmla="*/ 278027 w 278027"/>
                  <a:gd name="connsiteY3" fmla="*/ 0 h 166816"/>
                  <a:gd name="connsiteX0" fmla="*/ 0 w 234982"/>
                  <a:gd name="connsiteY0" fmla="*/ 136560 h 136560"/>
                  <a:gd name="connsiteX1" fmla="*/ 74344 w 234982"/>
                  <a:gd name="connsiteY1" fmla="*/ 37071 h 136560"/>
                  <a:gd name="connsiteX2" fmla="*/ 136128 w 234982"/>
                  <a:gd name="connsiteY2" fmla="*/ 123568 h 136560"/>
                  <a:gd name="connsiteX3" fmla="*/ 234982 w 234982"/>
                  <a:gd name="connsiteY3" fmla="*/ 0 h 136560"/>
                  <a:gd name="connsiteX0" fmla="*/ 0 w 234982"/>
                  <a:gd name="connsiteY0" fmla="*/ 136560 h 136560"/>
                  <a:gd name="connsiteX1" fmla="*/ 74344 w 234982"/>
                  <a:gd name="connsiteY1" fmla="*/ 37071 h 136560"/>
                  <a:gd name="connsiteX2" fmla="*/ 104436 w 234982"/>
                  <a:gd name="connsiteY2" fmla="*/ 106304 h 136560"/>
                  <a:gd name="connsiteX3" fmla="*/ 234982 w 234982"/>
                  <a:gd name="connsiteY3" fmla="*/ 0 h 136560"/>
                  <a:gd name="connsiteX0" fmla="*/ 0 w 208873"/>
                  <a:gd name="connsiteY0" fmla="*/ 181535 h 181535"/>
                  <a:gd name="connsiteX1" fmla="*/ 74344 w 208873"/>
                  <a:gd name="connsiteY1" fmla="*/ 82046 h 181535"/>
                  <a:gd name="connsiteX2" fmla="*/ 104436 w 208873"/>
                  <a:gd name="connsiteY2" fmla="*/ 151279 h 181535"/>
                  <a:gd name="connsiteX3" fmla="*/ 208873 w 208873"/>
                  <a:gd name="connsiteY3" fmla="*/ 0 h 1815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8873" h="181535">
                    <a:moveTo>
                      <a:pt x="0" y="181535"/>
                    </a:moveTo>
                    <a:lnTo>
                      <a:pt x="74344" y="82046"/>
                    </a:lnTo>
                    <a:lnTo>
                      <a:pt x="104436" y="151279"/>
                    </a:lnTo>
                    <a:lnTo>
                      <a:pt x="208873" y="0"/>
                    </a:lnTo>
                  </a:path>
                </a:pathLst>
              </a:custGeom>
              <a:noFill/>
              <a:ln w="38100" cap="flat" cmpd="sng" algn="ctr">
                <a:solidFill>
                  <a:srgbClr val="A5C249"/>
                </a:solidFill>
                <a:prstDash val="solid"/>
                <a:tailEnd type="triangle" w="med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164" name="Rectangle 163"/>
            <p:cNvSpPr/>
            <p:nvPr/>
          </p:nvSpPr>
          <p:spPr>
            <a:xfrm>
              <a:off x="990600" y="1447799"/>
              <a:ext cx="1883764" cy="649574"/>
            </a:xfrm>
            <a:prstGeom prst="rect">
              <a:avLst/>
            </a:prstGeom>
          </p:spPr>
          <p:txBody>
            <a:bodyPr wrap="square">
              <a:noAutofit/>
            </a:bodyPr>
            <a:lstStyle/>
            <a:p>
              <a:pPr marL="171450" marR="0" lvl="0" indent="-17145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>
                      <a:lumMod val="50000"/>
                      <a:lumOff val="50000"/>
                    </a:sys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</a:rPr>
                <a:t>GLOBAL</a:t>
              </a:r>
              <a:endPara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endParaRPr>
            </a:p>
          </p:txBody>
        </p:sp>
        <p:sp>
          <p:nvSpPr>
            <p:cNvPr id="165" name="Rectangle 164"/>
            <p:cNvSpPr/>
            <p:nvPr/>
          </p:nvSpPr>
          <p:spPr>
            <a:xfrm>
              <a:off x="5562600" y="1447799"/>
              <a:ext cx="1883764" cy="649574"/>
            </a:xfrm>
            <a:prstGeom prst="rect">
              <a:avLst/>
            </a:prstGeom>
          </p:spPr>
          <p:txBody>
            <a:bodyPr wrap="square">
              <a:noAutofit/>
            </a:bodyPr>
            <a:lstStyle/>
            <a:p>
              <a:pPr marL="171450" marR="0" lvl="0" indent="-17145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A5C249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</a:rPr>
                <a:t>LOCAL</a:t>
              </a:r>
              <a:endPara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A5C249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endParaRPr>
            </a:p>
          </p:txBody>
        </p:sp>
        <p:cxnSp>
          <p:nvCxnSpPr>
            <p:cNvPr id="166" name="Straight Connector 165"/>
            <p:cNvCxnSpPr/>
            <p:nvPr/>
          </p:nvCxnSpPr>
          <p:spPr>
            <a:xfrm>
              <a:off x="457200" y="2286000"/>
              <a:ext cx="1" cy="4038600"/>
            </a:xfrm>
            <a:prstGeom prst="line">
              <a:avLst/>
            </a:prstGeom>
            <a:noFill/>
            <a:ln w="38100" cap="flat" cmpd="sng" algn="ctr">
              <a:solidFill>
                <a:srgbClr val="A5C249"/>
              </a:solidFill>
              <a:prstDash val="solid"/>
            </a:ln>
            <a:effectLst/>
          </p:spPr>
        </p:cxnSp>
        <p:sp>
          <p:nvSpPr>
            <p:cNvPr id="167" name="Isosceles Triangle 166"/>
            <p:cNvSpPr/>
            <p:nvPr/>
          </p:nvSpPr>
          <p:spPr>
            <a:xfrm rot="5400000">
              <a:off x="424722" y="2394679"/>
              <a:ext cx="194872" cy="129915"/>
            </a:xfrm>
            <a:prstGeom prst="triangle">
              <a:avLst/>
            </a:prstGeom>
            <a:solidFill>
              <a:srgbClr val="A5C249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8" name="Isosceles Triangle 167"/>
            <p:cNvSpPr/>
            <p:nvPr/>
          </p:nvSpPr>
          <p:spPr>
            <a:xfrm rot="5400000">
              <a:off x="424722" y="4223479"/>
              <a:ext cx="194872" cy="129915"/>
            </a:xfrm>
            <a:prstGeom prst="triangle">
              <a:avLst/>
            </a:prstGeom>
            <a:solidFill>
              <a:srgbClr val="A5C249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9" name="Isosceles Triangle 168"/>
            <p:cNvSpPr/>
            <p:nvPr/>
          </p:nvSpPr>
          <p:spPr>
            <a:xfrm rot="5400000">
              <a:off x="424722" y="5171606"/>
              <a:ext cx="194872" cy="129915"/>
            </a:xfrm>
            <a:prstGeom prst="triangle">
              <a:avLst/>
            </a:prstGeom>
            <a:solidFill>
              <a:srgbClr val="A5C249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0" name="Isosceles Triangle 169"/>
            <p:cNvSpPr/>
            <p:nvPr/>
          </p:nvSpPr>
          <p:spPr>
            <a:xfrm rot="5400000">
              <a:off x="424722" y="3266606"/>
              <a:ext cx="194872" cy="129915"/>
            </a:xfrm>
            <a:prstGeom prst="triangle">
              <a:avLst/>
            </a:prstGeom>
            <a:solidFill>
              <a:srgbClr val="A5C249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1" name="Isosceles Triangle 170"/>
            <p:cNvSpPr/>
            <p:nvPr/>
          </p:nvSpPr>
          <p:spPr>
            <a:xfrm rot="5400000">
              <a:off x="424722" y="6086006"/>
              <a:ext cx="194872" cy="129915"/>
            </a:xfrm>
            <a:prstGeom prst="triangle">
              <a:avLst/>
            </a:prstGeom>
            <a:solidFill>
              <a:srgbClr val="A5C249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172" name="Group 51"/>
            <p:cNvGrpSpPr/>
            <p:nvPr/>
          </p:nvGrpSpPr>
          <p:grpSpPr>
            <a:xfrm>
              <a:off x="249047" y="3006128"/>
              <a:ext cx="2514600" cy="803872"/>
              <a:chOff x="1163447" y="2414016"/>
              <a:chExt cx="2514600" cy="803872"/>
            </a:xfrm>
          </p:grpSpPr>
          <p:pic>
            <p:nvPicPr>
              <p:cNvPr id="173" name="Picture 172" descr="http://www.clker.com/cliparts/L/W/b/s/8/Q/logo-blue-black-up-hi.png"/>
              <p:cNvPicPr>
                <a:picLocks noChangeAspect="1" noChangeArrowheads="1"/>
              </p:cNvPicPr>
              <p:nvPr/>
            </p:nvPicPr>
            <p:blipFill>
              <a:blip r:embed="rId4" cstate="print">
                <a:duotone>
                  <a:srgbClr val="A5C249">
                    <a:shade val="45000"/>
                    <a:satMod val="135000"/>
                  </a:srgbClr>
                  <a:prstClr val="white"/>
                </a:duotone>
              </a:blip>
              <a:srcRect/>
              <a:stretch>
                <a:fillRect/>
              </a:stretch>
            </p:blipFill>
            <p:spPr bwMode="auto">
              <a:xfrm>
                <a:off x="2121722" y="2414016"/>
                <a:ext cx="96656" cy="152400"/>
              </a:xfrm>
              <a:prstGeom prst="rect">
                <a:avLst/>
              </a:prstGeom>
              <a:noFill/>
            </p:spPr>
          </p:pic>
          <p:sp>
            <p:nvSpPr>
              <p:cNvPr id="174" name="Rectangle 173"/>
              <p:cNvSpPr/>
              <p:nvPr/>
            </p:nvSpPr>
            <p:spPr>
              <a:xfrm>
                <a:off x="1163447" y="2438400"/>
                <a:ext cx="2514600" cy="779488"/>
              </a:xfrm>
              <a:prstGeom prst="rect">
                <a:avLst/>
              </a:prstGeom>
            </p:spPr>
            <p:txBody>
              <a:bodyPr wrap="square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71450" marR="0" lvl="0" indent="-17145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ysClr val="window" lastClr="FFFFFF">
                        <a:lumMod val="50000"/>
                      </a:sysClr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IGNITE</a:t>
                </a:r>
                <a:r>
                  <a:rPr kumimoji="0" lang="en-US" sz="24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2B71AB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A5C249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Fund</a:t>
                </a:r>
              </a:p>
              <a:p>
                <a:pPr marL="171450" marR="0" lvl="0" indent="-17145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0" i="1" u="none" strike="noStrike" kern="1200" cap="none" spc="0" normalizeH="0" baseline="0" noProof="0" dirty="0" smtClean="0">
                    <a:ln>
                      <a:noFill/>
                    </a:ln>
                    <a:solidFill>
                      <a:sysClr val="window" lastClr="FFFFFF">
                        <a:lumMod val="50000"/>
                      </a:sysClr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Investing in Green Innovation and </a:t>
                </a:r>
              </a:p>
              <a:p>
                <a:pPr marL="171450" marR="0" lvl="0" indent="-17145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0" i="1" u="none" strike="noStrike" kern="1200" cap="none" spc="0" normalizeH="0" baseline="0" noProof="0" dirty="0" smtClean="0">
                    <a:ln>
                      <a:noFill/>
                    </a:ln>
                    <a:solidFill>
                      <a:sysClr val="window" lastClr="FFFFFF">
                        <a:lumMod val="50000"/>
                      </a:sysClr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Technology  Enterprise Fund</a:t>
                </a:r>
              </a:p>
            </p:txBody>
          </p:sp>
        </p:grpSp>
      </p:grpSp>
      <p:sp>
        <p:nvSpPr>
          <p:cNvPr id="54" name="TextBox 53"/>
          <p:cNvSpPr txBox="1"/>
          <p:nvPr/>
        </p:nvSpPr>
        <p:spPr>
          <a:xfrm>
            <a:off x="8772650" y="6423139"/>
            <a:ext cx="26384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37DC7B4B-5ACC-4C62-9F8E-F12CFEF7C30E}" type="slidenum">
              <a:rPr lang="en-US" sz="1000" smtClean="0"/>
              <a:t>10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851971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052736"/>
            <a:ext cx="9144000" cy="28803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116632"/>
            <a:ext cx="8229600" cy="777875"/>
          </a:xfrm>
        </p:spPr>
        <p:txBody>
          <a:bodyPr/>
          <a:lstStyle/>
          <a:p>
            <a:pPr>
              <a:defRPr/>
            </a:pPr>
            <a:r>
              <a:rPr lang="en-US" sz="2200" dirty="0"/>
              <a:t>The CTP will </a:t>
            </a:r>
            <a:r>
              <a:rPr lang="en-US" sz="2200" dirty="0" smtClean="0"/>
              <a:t>deliver green growth impacts </a:t>
            </a:r>
            <a:r>
              <a:rPr lang="en-US" sz="2200" dirty="0"/>
              <a:t>through investing in upstream activities</a:t>
            </a:r>
            <a:endParaRPr lang="en-US" sz="2200" dirty="0" smtClean="0">
              <a:solidFill>
                <a:schemeClr val="bg1"/>
              </a:solidFill>
              <a:cs typeface="+mj-cs"/>
            </a:endParaRPr>
          </a:p>
        </p:txBody>
      </p:sp>
      <p:sp>
        <p:nvSpPr>
          <p:cNvPr id="4" name="Left Bracket 3"/>
          <p:cNvSpPr>
            <a:spLocks/>
          </p:cNvSpPr>
          <p:nvPr/>
        </p:nvSpPr>
        <p:spPr bwMode="auto">
          <a:xfrm>
            <a:off x="252413" y="188913"/>
            <a:ext cx="287337" cy="1008062"/>
          </a:xfrm>
          <a:prstGeom prst="leftBracket">
            <a:avLst>
              <a:gd name="adj" fmla="val 8332"/>
            </a:avLst>
          </a:prstGeom>
          <a:noFill/>
          <a:ln w="152400">
            <a:solidFill>
              <a:schemeClr val="accent1">
                <a:alpha val="10196"/>
              </a:schemeClr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676456" y="6423139"/>
            <a:ext cx="4320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37DC7B4B-5ACC-4C62-9F8E-F12CFEF7C30E}" type="slidenum">
              <a:rPr lang="en-US" sz="1000" smtClean="0"/>
              <a:t>11</a:t>
            </a:fld>
            <a:endParaRPr lang="en-US" sz="1000" dirty="0"/>
          </a:p>
        </p:txBody>
      </p:sp>
      <p:grpSp>
        <p:nvGrpSpPr>
          <p:cNvPr id="3" name="Group 2"/>
          <p:cNvGrpSpPr/>
          <p:nvPr/>
        </p:nvGrpSpPr>
        <p:grpSpPr>
          <a:xfrm>
            <a:off x="228600" y="914400"/>
            <a:ext cx="8686800" cy="5638800"/>
            <a:chOff x="228600" y="914400"/>
            <a:chExt cx="8686800" cy="5638800"/>
          </a:xfrm>
        </p:grpSpPr>
        <p:grpSp>
          <p:nvGrpSpPr>
            <p:cNvPr id="7" name="Group 6"/>
            <p:cNvGrpSpPr/>
            <p:nvPr/>
          </p:nvGrpSpPr>
          <p:grpSpPr>
            <a:xfrm>
              <a:off x="609600" y="4800600"/>
              <a:ext cx="1986235" cy="1524000"/>
              <a:chOff x="264124" y="4800600"/>
              <a:chExt cx="1640876" cy="1259013"/>
            </a:xfrm>
          </p:grpSpPr>
          <p:pic>
            <p:nvPicPr>
              <p:cNvPr id="8" name="Picture 5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 l="15392" r="52941"/>
              <a:stretch>
                <a:fillRect/>
              </a:stretch>
            </p:blipFill>
            <p:spPr bwMode="auto">
              <a:xfrm>
                <a:off x="264124" y="4800600"/>
                <a:ext cx="1640876" cy="12590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9" name="Flowchart: Delay 8"/>
              <p:cNvSpPr/>
              <p:nvPr/>
            </p:nvSpPr>
            <p:spPr>
              <a:xfrm flipH="1">
                <a:off x="1828800" y="5486400"/>
                <a:ext cx="76200" cy="228600"/>
              </a:xfrm>
              <a:prstGeom prst="flowChartDelay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0" name="Group 9"/>
            <p:cNvGrpSpPr/>
            <p:nvPr/>
          </p:nvGrpSpPr>
          <p:grpSpPr>
            <a:xfrm>
              <a:off x="5526120" y="2931987"/>
              <a:ext cx="3160680" cy="1411413"/>
              <a:chOff x="4495800" y="3708005"/>
              <a:chExt cx="2819400" cy="1259013"/>
            </a:xfrm>
          </p:grpSpPr>
          <p:pic>
            <p:nvPicPr>
              <p:cNvPr id="11" name="Picture 5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 l="45588"/>
              <a:stretch>
                <a:fillRect/>
              </a:stretch>
            </p:blipFill>
            <p:spPr bwMode="auto">
              <a:xfrm>
                <a:off x="4495800" y="3708005"/>
                <a:ext cx="2819400" cy="12590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2" name="Flowchart: Delay 11"/>
              <p:cNvSpPr/>
              <p:nvPr/>
            </p:nvSpPr>
            <p:spPr>
              <a:xfrm>
                <a:off x="4495800" y="4572000"/>
                <a:ext cx="76200" cy="228600"/>
              </a:xfrm>
              <a:prstGeom prst="flowChartDelay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pic>
          <p:nvPicPr>
            <p:cNvPr id="13" name="Picture 4"/>
            <p:cNvPicPr>
              <a:picLocks noChangeAspect="1" noChangeArrowheads="1"/>
            </p:cNvPicPr>
            <p:nvPr/>
          </p:nvPicPr>
          <p:blipFill>
            <a:blip r:embed="rId3" cstate="print"/>
            <a:srcRect l="2395" r="35072"/>
            <a:stretch>
              <a:fillRect/>
            </a:stretch>
          </p:blipFill>
          <p:spPr bwMode="auto">
            <a:xfrm>
              <a:off x="364499" y="2895600"/>
              <a:ext cx="3978901" cy="1447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 l="52790"/>
            <a:stretch>
              <a:fillRect/>
            </a:stretch>
          </p:blipFill>
          <p:spPr bwMode="auto">
            <a:xfrm>
              <a:off x="3547400" y="1066800"/>
              <a:ext cx="2960557" cy="1752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" name="Picture 4"/>
            <p:cNvPicPr>
              <a:picLocks noChangeAspect="1" noChangeArrowheads="1"/>
            </p:cNvPicPr>
            <p:nvPr/>
          </p:nvPicPr>
          <p:blipFill>
            <a:blip r:embed="rId3" cstate="print"/>
            <a:srcRect l="63768"/>
            <a:stretch>
              <a:fillRect/>
            </a:stretch>
          </p:blipFill>
          <p:spPr bwMode="auto">
            <a:xfrm>
              <a:off x="6705600" y="1098500"/>
              <a:ext cx="2133600" cy="1339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6" name="Group 15"/>
            <p:cNvGrpSpPr/>
            <p:nvPr/>
          </p:nvGrpSpPr>
          <p:grpSpPr>
            <a:xfrm>
              <a:off x="331287" y="2362200"/>
              <a:ext cx="8584113" cy="4191000"/>
              <a:chOff x="1371599" y="2057399"/>
              <a:chExt cx="6858001" cy="2971801"/>
            </a:xfrm>
          </p:grpSpPr>
          <p:sp>
            <p:nvSpPr>
              <p:cNvPr id="17" name="Pentagon 16"/>
              <p:cNvSpPr/>
              <p:nvPr/>
            </p:nvSpPr>
            <p:spPr>
              <a:xfrm>
                <a:off x="1371600" y="2057400"/>
                <a:ext cx="4724400" cy="228600"/>
              </a:xfrm>
              <a:prstGeom prst="homePlat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8" name="Chevron 17"/>
              <p:cNvSpPr/>
              <p:nvPr/>
            </p:nvSpPr>
            <p:spPr>
              <a:xfrm>
                <a:off x="6019800" y="2057399"/>
                <a:ext cx="2133600" cy="228601"/>
              </a:xfrm>
              <a:prstGeom prst="chevron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9" name="Pentagon 18"/>
              <p:cNvSpPr/>
              <p:nvPr/>
            </p:nvSpPr>
            <p:spPr>
              <a:xfrm rot="5400000">
                <a:off x="7315199" y="2743200"/>
                <a:ext cx="1600200" cy="228599"/>
              </a:xfrm>
              <a:prstGeom prst="homePlat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0" name="Pentagon 19"/>
              <p:cNvSpPr/>
              <p:nvPr/>
            </p:nvSpPr>
            <p:spPr>
              <a:xfrm rot="10800000">
                <a:off x="6705600" y="3428998"/>
                <a:ext cx="1524000" cy="228602"/>
              </a:xfrm>
              <a:prstGeom prst="homePlat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1" name="Chevron 20"/>
              <p:cNvSpPr/>
              <p:nvPr/>
            </p:nvSpPr>
            <p:spPr>
              <a:xfrm rot="10800000">
                <a:off x="3505200" y="3429000"/>
                <a:ext cx="3276600" cy="228600"/>
              </a:xfrm>
              <a:prstGeom prst="chevron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2" name="Chevron 21"/>
              <p:cNvSpPr/>
              <p:nvPr/>
            </p:nvSpPr>
            <p:spPr>
              <a:xfrm rot="10800000">
                <a:off x="1371600" y="3429000"/>
                <a:ext cx="2209800" cy="228600"/>
              </a:xfrm>
              <a:prstGeom prst="chevron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3" name="Chevron 22"/>
              <p:cNvSpPr/>
              <p:nvPr/>
            </p:nvSpPr>
            <p:spPr>
              <a:xfrm rot="5400000">
                <a:off x="1181100" y="4610100"/>
                <a:ext cx="609600" cy="228600"/>
              </a:xfrm>
              <a:prstGeom prst="chevron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4" name="Pentagon 23"/>
              <p:cNvSpPr/>
              <p:nvPr/>
            </p:nvSpPr>
            <p:spPr>
              <a:xfrm rot="5400000">
                <a:off x="952498" y="3848102"/>
                <a:ext cx="1066801" cy="228600"/>
              </a:xfrm>
              <a:prstGeom prst="homePlat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5" name="Pentagon 24"/>
              <p:cNvSpPr/>
              <p:nvPr/>
            </p:nvSpPr>
            <p:spPr>
              <a:xfrm>
                <a:off x="1371600" y="4800600"/>
                <a:ext cx="4648200" cy="228600"/>
              </a:xfrm>
              <a:prstGeom prst="homePlat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6" name="Chevron 25"/>
              <p:cNvSpPr/>
              <p:nvPr/>
            </p:nvSpPr>
            <p:spPr>
              <a:xfrm>
                <a:off x="5943600" y="4800599"/>
                <a:ext cx="2286000" cy="228601"/>
              </a:xfrm>
              <a:prstGeom prst="chevron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</p:grpSp>
        <p:pic>
          <p:nvPicPr>
            <p:cNvPr id="27" name="Picture 3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r="47210" b="750"/>
            <a:stretch>
              <a:fillRect/>
            </a:stretch>
          </p:blipFill>
          <p:spPr bwMode="auto">
            <a:xfrm>
              <a:off x="228600" y="914400"/>
              <a:ext cx="3441627" cy="18083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" name="Picture 6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667000" y="4913737"/>
              <a:ext cx="6248400" cy="15632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" name="Picture 2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4191000" y="2743200"/>
              <a:ext cx="1231392" cy="27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30" name="Group 29"/>
            <p:cNvGrpSpPr/>
            <p:nvPr/>
          </p:nvGrpSpPr>
          <p:grpSpPr>
            <a:xfrm>
              <a:off x="4114799" y="3124200"/>
              <a:ext cx="1290176" cy="1295243"/>
              <a:chOff x="2804160" y="1895862"/>
              <a:chExt cx="3462050" cy="3475647"/>
            </a:xfrm>
            <a:solidFill>
              <a:schemeClr val="bg1">
                <a:lumMod val="65000"/>
              </a:schemeClr>
            </a:solidFill>
          </p:grpSpPr>
          <p:sp>
            <p:nvSpPr>
              <p:cNvPr id="31" name=" 3"/>
              <p:cNvSpPr/>
              <p:nvPr/>
            </p:nvSpPr>
            <p:spPr>
              <a:xfrm>
                <a:off x="4031010" y="3136309"/>
                <a:ext cx="2235200" cy="2235200"/>
              </a:xfrm>
              <a:prstGeom prst="gear9">
                <a:avLst/>
              </a:prstGeom>
              <a:grpFill/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2" name=" 5"/>
              <p:cNvSpPr/>
              <p:nvPr/>
            </p:nvSpPr>
            <p:spPr>
              <a:xfrm>
                <a:off x="2804160" y="2607990"/>
                <a:ext cx="1625600" cy="1625600"/>
              </a:xfrm>
              <a:prstGeom prst="gear6">
                <a:avLst/>
              </a:prstGeom>
              <a:grpFill/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4" name=" 7"/>
              <p:cNvSpPr/>
              <p:nvPr/>
            </p:nvSpPr>
            <p:spPr>
              <a:xfrm rot="20700000">
                <a:off x="3971087" y="1895862"/>
                <a:ext cx="1286349" cy="1286349"/>
              </a:xfrm>
              <a:prstGeom prst="gear6">
                <a:avLst/>
              </a:prstGeom>
              <a:grpFill/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</p:grpSp>
        <p:sp>
          <p:nvSpPr>
            <p:cNvPr id="2" name="Rectangle 1"/>
            <p:cNvSpPr/>
            <p:nvPr/>
          </p:nvSpPr>
          <p:spPr>
            <a:xfrm>
              <a:off x="3547400" y="1768450"/>
              <a:ext cx="1441087" cy="50842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900" dirty="0" smtClean="0">
                  <a:solidFill>
                    <a:schemeClr val="bg2"/>
                  </a:solidFill>
                </a:rPr>
                <a:t>Delivering financing and support to </a:t>
              </a:r>
              <a:r>
                <a:rPr lang="en-US" sz="900" dirty="0" smtClean="0">
                  <a:solidFill>
                    <a:schemeClr val="accent2"/>
                  </a:solidFill>
                </a:rPr>
                <a:t>hundreds of companies</a:t>
              </a:r>
              <a:endParaRPr lang="en-US" sz="900" dirty="0">
                <a:solidFill>
                  <a:schemeClr val="accent2"/>
                </a:solidFill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6577126" y="1098500"/>
              <a:ext cx="2243346" cy="25421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900" dirty="0" smtClean="0">
                  <a:solidFill>
                    <a:schemeClr val="bg2"/>
                  </a:solidFill>
                </a:rPr>
                <a:t>Helping companies </a:t>
              </a:r>
              <a:r>
                <a:rPr lang="en-US" sz="900" dirty="0" smtClean="0">
                  <a:solidFill>
                    <a:schemeClr val="accent2"/>
                  </a:solidFill>
                </a:rPr>
                <a:t>achieve a higher success</a:t>
              </a:r>
              <a:r>
                <a:rPr lang="en-US" sz="900" dirty="0" smtClean="0">
                  <a:solidFill>
                    <a:schemeClr val="bg2"/>
                  </a:solidFill>
                </a:rPr>
                <a:t> rate than business as usual</a:t>
              </a:r>
              <a:endParaRPr lang="en-US" sz="900" dirty="0">
                <a:solidFill>
                  <a:schemeClr val="bg2"/>
                </a:solidFill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1187624" y="2874171"/>
              <a:ext cx="1844376" cy="410813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900" dirty="0" smtClean="0">
                  <a:solidFill>
                    <a:schemeClr val="accent2"/>
                  </a:solidFill>
                </a:rPr>
                <a:t>Deploying new technologies </a:t>
              </a:r>
              <a:r>
                <a:rPr lang="en-US" sz="900" dirty="0" smtClean="0">
                  <a:solidFill>
                    <a:schemeClr val="bg2"/>
                  </a:solidFill>
                </a:rPr>
                <a:t>that address local climate and energy challenges</a:t>
              </a:r>
              <a:endParaRPr lang="en-US" sz="900" dirty="0">
                <a:solidFill>
                  <a:schemeClr val="bg2"/>
                </a:solidFill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3946823" y="2695333"/>
              <a:ext cx="2202585" cy="37499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900" dirty="0" smtClean="0">
                  <a:solidFill>
                    <a:schemeClr val="accent2"/>
                  </a:solidFill>
                </a:rPr>
                <a:t>Leveraging funding multiple times </a:t>
              </a:r>
              <a:r>
                <a:rPr lang="en-US" sz="900" dirty="0" smtClean="0">
                  <a:solidFill>
                    <a:schemeClr val="bg2"/>
                  </a:solidFill>
                </a:rPr>
                <a:t>through crowding in private investment</a:t>
              </a:r>
              <a:endParaRPr lang="en-US" sz="900" dirty="0">
                <a:solidFill>
                  <a:schemeClr val="bg2"/>
                </a:solidFill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6244787" y="2931987"/>
              <a:ext cx="2341219" cy="37499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900" dirty="0" smtClean="0">
                  <a:solidFill>
                    <a:schemeClr val="bg2"/>
                  </a:solidFill>
                </a:rPr>
                <a:t>Providing clean energy </a:t>
              </a:r>
              <a:r>
                <a:rPr lang="en-US" sz="900" dirty="0" smtClean="0">
                  <a:solidFill>
                    <a:schemeClr val="accent2"/>
                  </a:solidFill>
                </a:rPr>
                <a:t>to thousands of households</a:t>
              </a:r>
              <a:endParaRPr lang="en-US" sz="900" dirty="0">
                <a:solidFill>
                  <a:schemeClr val="accent2"/>
                </a:solidFill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631823" y="4725144"/>
              <a:ext cx="1912268" cy="37499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900" dirty="0" smtClean="0">
                  <a:solidFill>
                    <a:schemeClr val="bg2"/>
                  </a:solidFill>
                </a:rPr>
                <a:t>Mitigating </a:t>
              </a:r>
              <a:r>
                <a:rPr lang="en-US" sz="900" dirty="0" smtClean="0">
                  <a:solidFill>
                    <a:schemeClr val="accent2"/>
                  </a:solidFill>
                </a:rPr>
                <a:t>millions of tons of CO</a:t>
              </a:r>
              <a:r>
                <a:rPr lang="en-US" sz="700" dirty="0" smtClean="0">
                  <a:solidFill>
                    <a:schemeClr val="accent2"/>
                  </a:solidFill>
                </a:rPr>
                <a:t>2</a:t>
              </a:r>
              <a:endParaRPr lang="en-US" sz="700" dirty="0">
                <a:solidFill>
                  <a:schemeClr val="accent2"/>
                </a:solidFill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1115616" y="5668842"/>
              <a:ext cx="1471844" cy="45451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800" dirty="0" smtClean="0">
                  <a:solidFill>
                    <a:schemeClr val="bg2"/>
                  </a:solidFill>
                </a:rPr>
                <a:t>Providing </a:t>
              </a:r>
              <a:r>
                <a:rPr lang="en-US" sz="800" dirty="0" smtClean="0">
                  <a:solidFill>
                    <a:schemeClr val="accent2"/>
                  </a:solidFill>
                </a:rPr>
                <a:t>clean water </a:t>
              </a:r>
              <a:r>
                <a:rPr lang="en-US" sz="800" dirty="0" smtClean="0">
                  <a:solidFill>
                    <a:schemeClr val="bg2"/>
                  </a:solidFill>
                </a:rPr>
                <a:t>across multiple communities</a:t>
              </a:r>
              <a:endParaRPr lang="en-US" sz="700" dirty="0">
                <a:solidFill>
                  <a:schemeClr val="bg2"/>
                </a:solidFill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2667001" y="4725144"/>
              <a:ext cx="3124200" cy="50296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900" dirty="0" smtClean="0">
                  <a:solidFill>
                    <a:schemeClr val="bg2"/>
                  </a:solidFill>
                </a:rPr>
                <a:t>Allowing people </a:t>
              </a:r>
              <a:r>
                <a:rPr lang="en-US" sz="900" dirty="0">
                  <a:solidFill>
                    <a:schemeClr val="bg2"/>
                  </a:solidFill>
                </a:rPr>
                <a:t>around the </a:t>
              </a:r>
              <a:r>
                <a:rPr lang="en-US" sz="900" dirty="0" smtClean="0">
                  <a:solidFill>
                    <a:schemeClr val="bg2"/>
                  </a:solidFill>
                </a:rPr>
                <a:t>world, including women and girls, to be </a:t>
              </a:r>
              <a:r>
                <a:rPr lang="en-US" sz="900" dirty="0" smtClean="0">
                  <a:solidFill>
                    <a:schemeClr val="accent2"/>
                  </a:solidFill>
                </a:rPr>
                <a:t>less vulnerable to the effects of climate change</a:t>
              </a:r>
              <a:endParaRPr lang="en-US" sz="700" dirty="0">
                <a:solidFill>
                  <a:schemeClr val="accent2"/>
                </a:solidFill>
              </a:endParaRP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6054029" y="4725144"/>
              <a:ext cx="2611270" cy="37499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900" dirty="0" smtClean="0">
                  <a:solidFill>
                    <a:schemeClr val="bg2"/>
                  </a:solidFill>
                </a:rPr>
                <a:t>Creating quality jobs that lead to </a:t>
              </a:r>
              <a:r>
                <a:rPr lang="en-US" sz="900" dirty="0" smtClean="0">
                  <a:solidFill>
                    <a:schemeClr val="accent2"/>
                  </a:solidFill>
                </a:rPr>
                <a:t>higher incomes and prosperity</a:t>
              </a:r>
              <a:endParaRPr lang="en-US" sz="700" dirty="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77555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036092"/>
            <a:ext cx="9144000" cy="6697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705300" y="1916832"/>
            <a:ext cx="2675012" cy="777875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3200" dirty="0" smtClean="0">
                <a:solidFill>
                  <a:schemeClr val="tx1"/>
                </a:solidFill>
                <a:cs typeface="+mj-cs"/>
              </a:rPr>
              <a:t>THANK YOU</a:t>
            </a:r>
          </a:p>
        </p:txBody>
      </p:sp>
      <p:sp>
        <p:nvSpPr>
          <p:cNvPr id="4" name="Left Bracket 3"/>
          <p:cNvSpPr>
            <a:spLocks/>
          </p:cNvSpPr>
          <p:nvPr/>
        </p:nvSpPr>
        <p:spPr bwMode="auto">
          <a:xfrm>
            <a:off x="252413" y="188640"/>
            <a:ext cx="287337" cy="1008062"/>
          </a:xfrm>
          <a:prstGeom prst="leftBracket">
            <a:avLst>
              <a:gd name="adj" fmla="val 8332"/>
            </a:avLst>
          </a:prstGeom>
          <a:noFill/>
          <a:ln w="152400">
            <a:solidFill>
              <a:schemeClr val="accent1">
                <a:alpha val="10196"/>
              </a:schemeClr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dirty="0">
              <a:latin typeface="+mn-lt"/>
              <a:ea typeface="+mn-ea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lum bright="-10000"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705868"/>
            <a:ext cx="3416424" cy="4438301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0" h="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3" name="Rectangle 42"/>
          <p:cNvSpPr/>
          <p:nvPr/>
        </p:nvSpPr>
        <p:spPr>
          <a:xfrm>
            <a:off x="4705300" y="2996952"/>
            <a:ext cx="3528392" cy="1152128"/>
          </a:xfrm>
          <a:prstGeom prst="rect">
            <a:avLst/>
          </a:prstGeom>
          <a:solidFill>
            <a:srgbClr val="A5C249">
              <a:lumMod val="20000"/>
              <a:lumOff val="80000"/>
            </a:srgbClr>
          </a:solidFill>
          <a:ln>
            <a:noFill/>
          </a:ln>
          <a:effectLst/>
        </p:spPr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marL="115888"/>
            <a:r>
              <a:rPr lang="en-US" sz="1400" b="1" dirty="0" smtClean="0"/>
              <a:t>Jonathan Coony, </a:t>
            </a:r>
            <a:r>
              <a:rPr lang="en-US" sz="1400" dirty="0" smtClean="0"/>
              <a:t>Program Coordinator, </a:t>
            </a:r>
          </a:p>
          <a:p>
            <a:pPr marL="115888"/>
            <a:r>
              <a:rPr lang="en-US" sz="1400" i="1" dirty="0" smtClean="0"/>
              <a:t>Climate Technology Program </a:t>
            </a:r>
            <a:r>
              <a:rPr lang="en-US" sz="1400" dirty="0" smtClean="0">
                <a:hlinkClick r:id="rId3"/>
              </a:rPr>
              <a:t>jcoony@worldbank.org</a:t>
            </a:r>
            <a:endParaRPr lang="en-US" sz="1400" dirty="0" smtClean="0"/>
          </a:p>
        </p:txBody>
      </p:sp>
      <p:sp>
        <p:nvSpPr>
          <p:cNvPr id="44" name="TextBox 43"/>
          <p:cNvSpPr txBox="1"/>
          <p:nvPr/>
        </p:nvSpPr>
        <p:spPr>
          <a:xfrm>
            <a:off x="8676456" y="6423139"/>
            <a:ext cx="4320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37DC7B4B-5ACC-4C62-9F8E-F12CFEF7C30E}" type="slidenum">
              <a:rPr lang="en-US" sz="1000" smtClean="0"/>
              <a:t>12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109976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052736"/>
            <a:ext cx="9144000" cy="28803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130845"/>
            <a:ext cx="3096344" cy="777875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2400" dirty="0" smtClean="0">
                <a:cs typeface="+mj-cs"/>
              </a:rPr>
              <a:t>Question for YOU</a:t>
            </a:r>
            <a:endParaRPr lang="en-US" sz="2400" dirty="0" smtClean="0">
              <a:solidFill>
                <a:schemeClr val="bg1"/>
              </a:solidFill>
              <a:cs typeface="+mj-cs"/>
            </a:endParaRPr>
          </a:p>
        </p:txBody>
      </p:sp>
      <p:sp>
        <p:nvSpPr>
          <p:cNvPr id="4" name="Left Bracket 3"/>
          <p:cNvSpPr>
            <a:spLocks/>
          </p:cNvSpPr>
          <p:nvPr/>
        </p:nvSpPr>
        <p:spPr bwMode="auto">
          <a:xfrm>
            <a:off x="252413" y="188913"/>
            <a:ext cx="287337" cy="1008062"/>
          </a:xfrm>
          <a:prstGeom prst="leftBracket">
            <a:avLst>
              <a:gd name="adj" fmla="val 8332"/>
            </a:avLst>
          </a:prstGeom>
          <a:noFill/>
          <a:ln w="152400">
            <a:solidFill>
              <a:schemeClr val="accent1">
                <a:alpha val="10196"/>
              </a:schemeClr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772650" y="6423139"/>
            <a:ext cx="26384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37DC7B4B-5ACC-4C62-9F8E-F12CFEF7C30E}" type="slidenum">
              <a:rPr lang="en-US" sz="1000" smtClean="0"/>
              <a:t>13</a:t>
            </a:fld>
            <a:endParaRPr lang="en-US" sz="1000" dirty="0"/>
          </a:p>
        </p:txBody>
      </p:sp>
      <p:sp>
        <p:nvSpPr>
          <p:cNvPr id="8" name="Rectangle 7"/>
          <p:cNvSpPr/>
          <p:nvPr/>
        </p:nvSpPr>
        <p:spPr>
          <a:xfrm>
            <a:off x="467544" y="1484784"/>
            <a:ext cx="8208912" cy="47859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1800"/>
              </a:spcAft>
            </a:pPr>
            <a:r>
              <a:rPr lang="en-US" sz="19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Question #1:</a:t>
            </a:r>
          </a:p>
          <a:p>
            <a:pPr algn="just">
              <a:spcAft>
                <a:spcPts val="1800"/>
              </a:spcAft>
            </a:pP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Which climate technology has the most promise in your country?</a:t>
            </a:r>
          </a:p>
          <a:p>
            <a:pPr marL="804863" indent="-457200" algn="just">
              <a:spcAft>
                <a:spcPts val="1800"/>
              </a:spcAft>
              <a:buAutoNum type="arabicParenR"/>
            </a:pP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Solar (all types)</a:t>
            </a:r>
          </a:p>
          <a:p>
            <a:pPr marL="804863" indent="-457200" algn="just">
              <a:spcAft>
                <a:spcPts val="1800"/>
              </a:spcAft>
              <a:buAutoNum type="arabicParenR"/>
            </a:pP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Biomass and biogas</a:t>
            </a:r>
          </a:p>
          <a:p>
            <a:pPr marL="804863" indent="-457200" algn="just">
              <a:spcAft>
                <a:spcPts val="1800"/>
              </a:spcAft>
              <a:buAutoNum type="arabicParenR"/>
            </a:pP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Wind</a:t>
            </a:r>
          </a:p>
          <a:p>
            <a:pPr marL="804863" indent="-457200" algn="just">
              <a:spcAft>
                <a:spcPts val="1800"/>
              </a:spcAft>
              <a:buAutoNum type="arabicParenR"/>
            </a:pP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Micro-hydro</a:t>
            </a:r>
          </a:p>
          <a:p>
            <a:pPr marL="804863" indent="-457200" algn="just">
              <a:spcAft>
                <a:spcPts val="1800"/>
              </a:spcAft>
              <a:buAutoNum type="arabicParenR"/>
            </a:pP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Water supply</a:t>
            </a:r>
          </a:p>
        </p:txBody>
      </p:sp>
    </p:spTree>
    <p:extLst>
      <p:ext uri="{BB962C8B-B14F-4D97-AF65-F5344CB8AC3E}">
        <p14:creationId xmlns:p14="http://schemas.microsoft.com/office/powerpoint/2010/main" val="94893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052736"/>
            <a:ext cx="9144000" cy="28803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130845"/>
            <a:ext cx="3096344" cy="777875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2400" dirty="0" smtClean="0">
                <a:cs typeface="+mj-cs"/>
              </a:rPr>
              <a:t>Question for YOU</a:t>
            </a:r>
            <a:endParaRPr lang="en-US" sz="2400" dirty="0" smtClean="0">
              <a:solidFill>
                <a:schemeClr val="bg1"/>
              </a:solidFill>
              <a:cs typeface="+mj-cs"/>
            </a:endParaRPr>
          </a:p>
        </p:txBody>
      </p:sp>
      <p:sp>
        <p:nvSpPr>
          <p:cNvPr id="4" name="Left Bracket 3"/>
          <p:cNvSpPr>
            <a:spLocks/>
          </p:cNvSpPr>
          <p:nvPr/>
        </p:nvSpPr>
        <p:spPr bwMode="auto">
          <a:xfrm>
            <a:off x="252413" y="188913"/>
            <a:ext cx="287337" cy="1008062"/>
          </a:xfrm>
          <a:prstGeom prst="leftBracket">
            <a:avLst>
              <a:gd name="adj" fmla="val 8332"/>
            </a:avLst>
          </a:prstGeom>
          <a:noFill/>
          <a:ln w="152400">
            <a:solidFill>
              <a:schemeClr val="accent1">
                <a:alpha val="10196"/>
              </a:schemeClr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772650" y="6423139"/>
            <a:ext cx="26384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37DC7B4B-5ACC-4C62-9F8E-F12CFEF7C30E}" type="slidenum">
              <a:rPr lang="en-US" sz="1000" smtClean="0"/>
              <a:t>14</a:t>
            </a:fld>
            <a:endParaRPr lang="en-US" sz="1000" dirty="0"/>
          </a:p>
        </p:txBody>
      </p:sp>
      <p:sp>
        <p:nvSpPr>
          <p:cNvPr id="8" name="Rectangle 7"/>
          <p:cNvSpPr/>
          <p:nvPr/>
        </p:nvSpPr>
        <p:spPr>
          <a:xfrm>
            <a:off x="395536" y="1196752"/>
            <a:ext cx="8208912" cy="52168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1800"/>
              </a:spcAft>
            </a:pPr>
            <a:r>
              <a:rPr lang="en-US" sz="19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Question #2:</a:t>
            </a:r>
          </a:p>
          <a:p>
            <a:pPr algn="just">
              <a:spcAft>
                <a:spcPts val="1800"/>
              </a:spcAft>
            </a:pP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What is the primary obstacle for climate technology innovators in developing countries?</a:t>
            </a:r>
          </a:p>
          <a:p>
            <a:pPr marL="804863" indent="-457200" algn="just">
              <a:spcAft>
                <a:spcPts val="1800"/>
              </a:spcAft>
              <a:buAutoNum type="arabicParenR"/>
            </a:pP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Lack of appropriate financing</a:t>
            </a:r>
          </a:p>
          <a:p>
            <a:pPr marL="804863" indent="-457200" algn="just">
              <a:spcAft>
                <a:spcPts val="1800"/>
              </a:spcAft>
              <a:buAutoNum type="arabicParenR"/>
            </a:pP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Access to information (on technologies and markets)</a:t>
            </a:r>
          </a:p>
          <a:p>
            <a:pPr marL="804863" indent="-457200" algn="just">
              <a:spcAft>
                <a:spcPts val="1800"/>
              </a:spcAft>
              <a:buAutoNum type="arabicParenR"/>
            </a:pP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Need for international linkages</a:t>
            </a:r>
          </a:p>
          <a:p>
            <a:pPr marL="804863" indent="-457200" algn="just">
              <a:spcAft>
                <a:spcPts val="1800"/>
              </a:spcAft>
              <a:buAutoNum type="arabicParenR"/>
            </a:pP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Need for business advisory services</a:t>
            </a:r>
          </a:p>
          <a:p>
            <a:pPr marL="804863" indent="-457200" algn="just">
              <a:spcAft>
                <a:spcPts val="1800"/>
              </a:spcAft>
              <a:buAutoNum type="arabicParenR"/>
            </a:pP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Policy environment</a:t>
            </a:r>
          </a:p>
        </p:txBody>
      </p:sp>
    </p:spTree>
    <p:extLst>
      <p:ext uri="{BB962C8B-B14F-4D97-AF65-F5344CB8AC3E}">
        <p14:creationId xmlns:p14="http://schemas.microsoft.com/office/powerpoint/2010/main" val="748130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052736"/>
            <a:ext cx="9144000" cy="28803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130845"/>
            <a:ext cx="3096344" cy="777875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2400" dirty="0" smtClean="0">
                <a:cs typeface="+mj-cs"/>
              </a:rPr>
              <a:t>Question for YOU</a:t>
            </a:r>
            <a:endParaRPr lang="en-US" sz="2400" dirty="0" smtClean="0">
              <a:solidFill>
                <a:schemeClr val="bg1"/>
              </a:solidFill>
              <a:cs typeface="+mj-cs"/>
            </a:endParaRPr>
          </a:p>
        </p:txBody>
      </p:sp>
      <p:sp>
        <p:nvSpPr>
          <p:cNvPr id="4" name="Left Bracket 3"/>
          <p:cNvSpPr>
            <a:spLocks/>
          </p:cNvSpPr>
          <p:nvPr/>
        </p:nvSpPr>
        <p:spPr bwMode="auto">
          <a:xfrm>
            <a:off x="252413" y="188913"/>
            <a:ext cx="287337" cy="1008062"/>
          </a:xfrm>
          <a:prstGeom prst="leftBracket">
            <a:avLst>
              <a:gd name="adj" fmla="val 8332"/>
            </a:avLst>
          </a:prstGeom>
          <a:noFill/>
          <a:ln w="152400">
            <a:solidFill>
              <a:schemeClr val="accent1">
                <a:alpha val="10196"/>
              </a:schemeClr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772650" y="6423139"/>
            <a:ext cx="26384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37DC7B4B-5ACC-4C62-9F8E-F12CFEF7C30E}" type="slidenum">
              <a:rPr lang="en-US" sz="1000" smtClean="0"/>
              <a:t>15</a:t>
            </a:fld>
            <a:endParaRPr lang="en-US" sz="1000" dirty="0"/>
          </a:p>
        </p:txBody>
      </p:sp>
      <p:sp>
        <p:nvSpPr>
          <p:cNvPr id="8" name="Rectangle 7"/>
          <p:cNvSpPr/>
          <p:nvPr/>
        </p:nvSpPr>
        <p:spPr>
          <a:xfrm>
            <a:off x="405096" y="1412776"/>
            <a:ext cx="8208912" cy="47859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1800"/>
              </a:spcAft>
            </a:pPr>
            <a:r>
              <a:rPr lang="en-US" sz="19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Question #3:</a:t>
            </a:r>
          </a:p>
          <a:p>
            <a:pPr algn="just">
              <a:spcAft>
                <a:spcPts val="1800"/>
              </a:spcAft>
            </a:pP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How much funding/financing could you </a:t>
            </a:r>
            <a:r>
              <a:rPr lang="en-US" sz="2800" b="1" i="1" u="sng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usefully </a:t>
            </a: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absorb??</a:t>
            </a:r>
          </a:p>
          <a:p>
            <a:pPr marL="804863" indent="-457200" algn="just">
              <a:spcAft>
                <a:spcPts val="1800"/>
              </a:spcAft>
              <a:buAutoNum type="arabicParenR"/>
            </a:pP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Up to $20k</a:t>
            </a:r>
          </a:p>
          <a:p>
            <a:pPr marL="804863" indent="-457200" algn="just">
              <a:spcAft>
                <a:spcPts val="1800"/>
              </a:spcAft>
              <a:buAutoNum type="arabicParenR"/>
            </a:pP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$20k - $100k</a:t>
            </a:r>
          </a:p>
          <a:p>
            <a:pPr marL="804863" indent="-457200" algn="just">
              <a:spcAft>
                <a:spcPts val="1800"/>
              </a:spcAft>
              <a:buAutoNum type="arabicParenR"/>
            </a:pP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$100k - $300k</a:t>
            </a:r>
          </a:p>
          <a:p>
            <a:pPr marL="804863" indent="-457200" algn="just">
              <a:spcAft>
                <a:spcPts val="1800"/>
              </a:spcAft>
              <a:buAutoNum type="arabicParenR"/>
            </a:pP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$300k - $1 mm</a:t>
            </a:r>
          </a:p>
          <a:p>
            <a:pPr marL="804863" indent="-457200" algn="just">
              <a:spcAft>
                <a:spcPts val="1800"/>
              </a:spcAft>
              <a:buAutoNum type="arabicParenR"/>
            </a:pP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Greater than $1 mm</a:t>
            </a:r>
          </a:p>
        </p:txBody>
      </p:sp>
    </p:spTree>
    <p:extLst>
      <p:ext uri="{BB962C8B-B14F-4D97-AF65-F5344CB8AC3E}">
        <p14:creationId xmlns:p14="http://schemas.microsoft.com/office/powerpoint/2010/main" val="3101387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052736"/>
            <a:ext cx="9144000" cy="28803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130845"/>
            <a:ext cx="8229600" cy="777875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2200" dirty="0" smtClean="0">
                <a:solidFill>
                  <a:schemeClr val="bg1"/>
                </a:solidFill>
                <a:cs typeface="+mj-cs"/>
              </a:rPr>
              <a:t>This produces an opportunity for developing country innovators</a:t>
            </a:r>
          </a:p>
        </p:txBody>
      </p:sp>
      <p:sp>
        <p:nvSpPr>
          <p:cNvPr id="4" name="Left Bracket 3"/>
          <p:cNvSpPr>
            <a:spLocks/>
          </p:cNvSpPr>
          <p:nvPr/>
        </p:nvSpPr>
        <p:spPr bwMode="auto">
          <a:xfrm>
            <a:off x="252413" y="188913"/>
            <a:ext cx="287337" cy="1008062"/>
          </a:xfrm>
          <a:prstGeom prst="leftBracket">
            <a:avLst>
              <a:gd name="adj" fmla="val 8332"/>
            </a:avLst>
          </a:prstGeom>
          <a:noFill/>
          <a:ln w="152400">
            <a:solidFill>
              <a:schemeClr val="accent1">
                <a:alpha val="10196"/>
              </a:schemeClr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35496" y="6063679"/>
            <a:ext cx="896042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200" dirty="0" smtClean="0">
                <a:solidFill>
                  <a:schemeClr val="accent1"/>
                </a:solidFill>
              </a:rPr>
              <a:t>“Soil and More” based in Zeway is using Controlled Microbiological Composting (CMC) to sell cut flower compost back to farms</a:t>
            </a:r>
          </a:p>
          <a:p>
            <a:pPr algn="ctr"/>
            <a:r>
              <a:rPr lang="en-US" altLang="ko-KR" sz="1200" dirty="0" smtClean="0">
                <a:solidFill>
                  <a:schemeClr val="accent1"/>
                </a:solidFill>
              </a:rPr>
              <a:t> </a:t>
            </a:r>
            <a:endParaRPr lang="en-US" altLang="ko-KR" sz="1200" dirty="0">
              <a:solidFill>
                <a:schemeClr val="accent1"/>
              </a:solidFill>
            </a:endParaRPr>
          </a:p>
        </p:txBody>
      </p:sp>
      <p:pic>
        <p:nvPicPr>
          <p:cNvPr id="17410" name="Picture 2" descr="N:\Climate Technology Program\Anthony's Docs - Climate Tech Program\Ethiopia\Photos\Ethiopia\_DSC09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11139" y="1455167"/>
            <a:ext cx="6721719" cy="4464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8772650" y="6423139"/>
            <a:ext cx="26384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37DC7B4B-5ACC-4C62-9F8E-F12CFEF7C30E}" type="slidenum">
              <a:rPr lang="en-US" sz="1000" smtClean="0"/>
              <a:t>16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930566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" name="Group 85"/>
          <p:cNvGrpSpPr/>
          <p:nvPr/>
        </p:nvGrpSpPr>
        <p:grpSpPr>
          <a:xfrm>
            <a:off x="3867646" y="2640970"/>
            <a:ext cx="4013820" cy="639078"/>
            <a:chOff x="3657600" y="2501890"/>
            <a:chExt cx="4013820" cy="639078"/>
          </a:xfrm>
        </p:grpSpPr>
        <p:cxnSp>
          <p:nvCxnSpPr>
            <p:cNvPr id="82" name="Straight Connector 81"/>
            <p:cNvCxnSpPr/>
            <p:nvPr/>
          </p:nvCxnSpPr>
          <p:spPr>
            <a:xfrm flipH="1" flipV="1">
              <a:off x="7668344" y="2501890"/>
              <a:ext cx="3076" cy="639078"/>
            </a:xfrm>
            <a:prstGeom prst="line">
              <a:avLst/>
            </a:prstGeom>
            <a:ln w="19050">
              <a:solidFill>
                <a:schemeClr val="bg2"/>
              </a:solidFill>
              <a:prstDash val="soli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flipV="1">
              <a:off x="3657600" y="2821429"/>
              <a:ext cx="4010744" cy="1"/>
            </a:xfrm>
            <a:prstGeom prst="line">
              <a:avLst/>
            </a:prstGeom>
            <a:ln w="19050">
              <a:solidFill>
                <a:schemeClr val="bg2"/>
              </a:solidFill>
              <a:prstDash val="soli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88" name="Group 87"/>
          <p:cNvGrpSpPr/>
          <p:nvPr/>
        </p:nvGrpSpPr>
        <p:grpSpPr>
          <a:xfrm>
            <a:off x="3885291" y="4936232"/>
            <a:ext cx="4013820" cy="639078"/>
            <a:chOff x="3657600" y="2501890"/>
            <a:chExt cx="4013820" cy="639078"/>
          </a:xfrm>
        </p:grpSpPr>
        <p:cxnSp>
          <p:nvCxnSpPr>
            <p:cNvPr id="89" name="Straight Connector 88"/>
            <p:cNvCxnSpPr/>
            <p:nvPr/>
          </p:nvCxnSpPr>
          <p:spPr>
            <a:xfrm flipH="1" flipV="1">
              <a:off x="7668344" y="2501890"/>
              <a:ext cx="3076" cy="639078"/>
            </a:xfrm>
            <a:prstGeom prst="line">
              <a:avLst/>
            </a:prstGeom>
            <a:ln w="19050">
              <a:solidFill>
                <a:schemeClr val="bg2"/>
              </a:solidFill>
              <a:prstDash val="soli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flipV="1">
              <a:off x="3657600" y="2821429"/>
              <a:ext cx="4010744" cy="1"/>
            </a:xfrm>
            <a:prstGeom prst="line">
              <a:avLst/>
            </a:prstGeom>
            <a:ln w="19050">
              <a:solidFill>
                <a:schemeClr val="bg2"/>
              </a:solidFill>
              <a:prstDash val="soli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3" name="Straight Connector 2"/>
          <p:cNvCxnSpPr/>
          <p:nvPr/>
        </p:nvCxnSpPr>
        <p:spPr>
          <a:xfrm flipH="1" flipV="1">
            <a:off x="3864570" y="2631976"/>
            <a:ext cx="3076" cy="324036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0" y="1052736"/>
            <a:ext cx="9144000" cy="6697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188640"/>
            <a:ext cx="8229600" cy="777875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2200" dirty="0" smtClean="0">
                <a:solidFill>
                  <a:schemeClr val="bg1"/>
                </a:solidFill>
                <a:cs typeface="+mj-cs"/>
              </a:rPr>
              <a:t>The Climate Innovation Trust Fund (CITF) is the first WB TF focused on Climate Innovation</a:t>
            </a:r>
          </a:p>
        </p:txBody>
      </p:sp>
      <p:sp>
        <p:nvSpPr>
          <p:cNvPr id="4" name="Left Bracket 3"/>
          <p:cNvSpPr>
            <a:spLocks/>
          </p:cNvSpPr>
          <p:nvPr/>
        </p:nvSpPr>
        <p:spPr bwMode="auto">
          <a:xfrm>
            <a:off x="252413" y="188640"/>
            <a:ext cx="287337" cy="1008062"/>
          </a:xfrm>
          <a:prstGeom prst="leftBracket">
            <a:avLst>
              <a:gd name="adj" fmla="val 8332"/>
            </a:avLst>
          </a:prstGeom>
          <a:noFill/>
          <a:ln w="152400">
            <a:solidFill>
              <a:schemeClr val="accent1">
                <a:alpha val="10196"/>
              </a:schemeClr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1921470" y="1556792"/>
            <a:ext cx="3886200" cy="12192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shade val="50000"/>
              <a:hueOff val="66889"/>
              <a:satOff val="-1067"/>
              <a:lumOff val="10277"/>
              <a:alphaOff val="0"/>
            </a:schemeClr>
          </a:fillRef>
          <a:effectRef idx="2">
            <a:schemeClr val="accent3">
              <a:shade val="50000"/>
              <a:hueOff val="66889"/>
              <a:satOff val="-1067"/>
              <a:lumOff val="10277"/>
              <a:alphaOff val="0"/>
            </a:schemeClr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050" dirty="0" smtClean="0">
                <a:solidFill>
                  <a:sysClr val="windowText" lastClr="000000"/>
                </a:solidFill>
              </a:rPr>
              <a:t>Climate Innovation Trust Fund</a:t>
            </a:r>
            <a:endParaRPr lang="en-US" sz="1050" dirty="0">
              <a:solidFill>
                <a:sysClr val="windowText" lastClr="000000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895846" y="3396209"/>
            <a:ext cx="5943600" cy="175604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shade val="50000"/>
              <a:hueOff val="133778"/>
              <a:satOff val="-2135"/>
              <a:lumOff val="20553"/>
              <a:alphaOff val="0"/>
            </a:schemeClr>
          </a:fillRef>
          <a:effectRef idx="2">
            <a:schemeClr val="accent3">
              <a:shade val="50000"/>
              <a:hueOff val="133778"/>
              <a:satOff val="-2135"/>
              <a:lumOff val="20553"/>
              <a:alphaOff val="0"/>
            </a:schemeClr>
          </a:effectRef>
          <a:fontRef idx="minor">
            <a:schemeClr val="lt1"/>
          </a:fontRef>
        </p:style>
        <p:txBody>
          <a:bodyPr tIns="91440" rtlCol="0" anchor="t"/>
          <a:lstStyle/>
          <a:p>
            <a:pPr algn="ctr"/>
            <a:r>
              <a:rPr lang="en-US" sz="1050" dirty="0" smtClean="0">
                <a:solidFill>
                  <a:schemeClr val="tx1"/>
                </a:solidFill>
              </a:rPr>
              <a:t>Climate Technology Program </a:t>
            </a:r>
          </a:p>
        </p:txBody>
      </p:sp>
      <p:sp>
        <p:nvSpPr>
          <p:cNvPr id="29" name="Rectangle 28"/>
          <p:cNvSpPr/>
          <p:nvPr/>
        </p:nvSpPr>
        <p:spPr>
          <a:xfrm>
            <a:off x="2073870" y="1849016"/>
            <a:ext cx="3505200" cy="791954"/>
          </a:xfrm>
          <a:prstGeom prst="rect">
            <a:avLst/>
          </a:pr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shade val="50000"/>
              <a:hueOff val="267555"/>
              <a:satOff val="-4269"/>
              <a:lumOff val="41107"/>
              <a:alphaOff val="0"/>
            </a:schemeClr>
          </a:fillRef>
          <a:effectRef idx="2">
            <a:schemeClr val="accent3">
              <a:shade val="50000"/>
              <a:hueOff val="267555"/>
              <a:satOff val="-4269"/>
              <a:lumOff val="41107"/>
              <a:alphaOff val="0"/>
            </a:schemeClr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900" dirty="0" smtClean="0">
                <a:solidFill>
                  <a:sysClr val="windowText" lastClr="000000"/>
                </a:solidFill>
              </a:rPr>
              <a:t>Steering Committee (SC)</a:t>
            </a:r>
            <a:endParaRPr 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2150070" y="2094257"/>
            <a:ext cx="620110" cy="457877"/>
          </a:xfrm>
          <a:prstGeom prst="rect">
            <a:avLst/>
          </a:prstGeom>
          <a:solidFill>
            <a:schemeClr val="bg1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shade val="50000"/>
              <a:hueOff val="267555"/>
              <a:satOff val="-4269"/>
              <a:lumOff val="41107"/>
              <a:alphaOff val="0"/>
            </a:schemeClr>
          </a:fillRef>
          <a:effectRef idx="2">
            <a:schemeClr val="accent3">
              <a:shade val="50000"/>
              <a:hueOff val="267555"/>
              <a:satOff val="-4269"/>
              <a:lumOff val="41107"/>
              <a:alphaOff val="0"/>
            </a:schemeClr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 smtClean="0">
                <a:solidFill>
                  <a:schemeClr val="tx1"/>
                </a:solidFill>
              </a:rPr>
              <a:t>Norway</a:t>
            </a:r>
          </a:p>
        </p:txBody>
      </p:sp>
      <p:sp>
        <p:nvSpPr>
          <p:cNvPr id="31" name="Rectangle 30"/>
          <p:cNvSpPr/>
          <p:nvPr/>
        </p:nvSpPr>
        <p:spPr>
          <a:xfrm>
            <a:off x="2835870" y="2094257"/>
            <a:ext cx="620110" cy="457877"/>
          </a:xfrm>
          <a:prstGeom prst="rect">
            <a:avLst/>
          </a:prstGeom>
          <a:solidFill>
            <a:schemeClr val="bg1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shade val="50000"/>
              <a:hueOff val="267555"/>
              <a:satOff val="-4269"/>
              <a:lumOff val="41107"/>
              <a:alphaOff val="0"/>
            </a:schemeClr>
          </a:fillRef>
          <a:effectRef idx="2">
            <a:schemeClr val="accent3">
              <a:shade val="50000"/>
              <a:hueOff val="267555"/>
              <a:satOff val="-4269"/>
              <a:lumOff val="41107"/>
              <a:alphaOff val="0"/>
            </a:schemeClr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 smtClean="0">
                <a:solidFill>
                  <a:schemeClr val="tx1"/>
                </a:solidFill>
              </a:rPr>
              <a:t>UKAid</a:t>
            </a:r>
          </a:p>
        </p:txBody>
      </p:sp>
      <p:sp>
        <p:nvSpPr>
          <p:cNvPr id="32" name="Rectangle 31"/>
          <p:cNvSpPr/>
          <p:nvPr/>
        </p:nvSpPr>
        <p:spPr>
          <a:xfrm>
            <a:off x="3521670" y="2094257"/>
            <a:ext cx="620110" cy="457877"/>
          </a:xfrm>
          <a:prstGeom prst="rect">
            <a:avLst/>
          </a:prstGeom>
          <a:solidFill>
            <a:schemeClr val="bg1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shade val="50000"/>
              <a:hueOff val="267555"/>
              <a:satOff val="-4269"/>
              <a:lumOff val="41107"/>
              <a:alphaOff val="0"/>
            </a:schemeClr>
          </a:fillRef>
          <a:effectRef idx="2">
            <a:schemeClr val="accent3">
              <a:shade val="50000"/>
              <a:hueOff val="267555"/>
              <a:satOff val="-4269"/>
              <a:lumOff val="41107"/>
              <a:alphaOff val="0"/>
            </a:schemeClr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 smtClean="0">
                <a:solidFill>
                  <a:schemeClr val="tx1"/>
                </a:solidFill>
              </a:rPr>
              <a:t>DANIDA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207470" y="2094257"/>
            <a:ext cx="620110" cy="457877"/>
          </a:xfrm>
          <a:prstGeom prst="rect">
            <a:avLst/>
          </a:prstGeom>
          <a:solidFill>
            <a:schemeClr val="bg1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shade val="50000"/>
              <a:hueOff val="267555"/>
              <a:satOff val="-4269"/>
              <a:lumOff val="41107"/>
              <a:alphaOff val="0"/>
            </a:schemeClr>
          </a:fillRef>
          <a:effectRef idx="2">
            <a:schemeClr val="accent3">
              <a:shade val="50000"/>
              <a:hueOff val="267555"/>
              <a:satOff val="-4269"/>
              <a:lumOff val="41107"/>
              <a:alphaOff val="0"/>
            </a:schemeClr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 smtClean="0">
                <a:solidFill>
                  <a:schemeClr val="tx1"/>
                </a:solidFill>
              </a:rPr>
              <a:t>AusAID</a:t>
            </a:r>
          </a:p>
        </p:txBody>
      </p:sp>
      <p:sp>
        <p:nvSpPr>
          <p:cNvPr id="34" name="Rectangle 33"/>
          <p:cNvSpPr/>
          <p:nvPr/>
        </p:nvSpPr>
        <p:spPr>
          <a:xfrm>
            <a:off x="972046" y="5402952"/>
            <a:ext cx="5867400" cy="838200"/>
          </a:xfrm>
          <a:prstGeom prst="rect">
            <a:avLst/>
          </a:pr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shade val="50000"/>
              <a:hueOff val="267555"/>
              <a:satOff val="-4269"/>
              <a:lumOff val="41107"/>
              <a:alphaOff val="0"/>
            </a:schemeClr>
          </a:fillRef>
          <a:effectRef idx="2">
            <a:schemeClr val="accent3">
              <a:shade val="50000"/>
              <a:hueOff val="267555"/>
              <a:satOff val="-4269"/>
              <a:lumOff val="41107"/>
              <a:alphaOff val="0"/>
            </a:schemeClr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000" dirty="0" smtClean="0">
                <a:solidFill>
                  <a:sysClr val="windowText" lastClr="000000"/>
                </a:solidFill>
              </a:rPr>
              <a:t>Partnerships</a:t>
            </a:r>
            <a:r>
              <a:rPr lang="en-US" sz="800" dirty="0" smtClean="0">
                <a:solidFill>
                  <a:sysClr val="windowText" lastClr="000000"/>
                </a:solidFill>
              </a:rPr>
              <a:t> </a:t>
            </a:r>
          </a:p>
        </p:txBody>
      </p:sp>
      <p:sp>
        <p:nvSpPr>
          <p:cNvPr id="35" name="Rectangle 34"/>
          <p:cNvSpPr/>
          <p:nvPr/>
        </p:nvSpPr>
        <p:spPr>
          <a:xfrm>
            <a:off x="895846" y="3091408"/>
            <a:ext cx="5943600" cy="304800"/>
          </a:xfrm>
          <a:prstGeom prst="rect">
            <a:avLst/>
          </a:pr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shade val="50000"/>
              <a:hueOff val="267555"/>
              <a:satOff val="-4269"/>
              <a:lumOff val="41107"/>
              <a:alphaOff val="0"/>
            </a:schemeClr>
          </a:fillRef>
          <a:effectRef idx="2">
            <a:schemeClr val="accent3">
              <a:shade val="50000"/>
              <a:hueOff val="267555"/>
              <a:satOff val="-4269"/>
              <a:lumOff val="41107"/>
              <a:alphaOff val="0"/>
            </a:schemeClr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ysClr val="windowText" lastClr="000000"/>
                </a:solidFill>
              </a:rPr>
              <a:t>infoDev’s Program Management and Implementation Team (PMIT)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883870" y="1556792"/>
            <a:ext cx="914400" cy="12192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shade val="50000"/>
              <a:hueOff val="66889"/>
              <a:satOff val="-1067"/>
              <a:lumOff val="10277"/>
              <a:alphaOff val="0"/>
            </a:schemeClr>
          </a:fillRef>
          <a:effectRef idx="2">
            <a:schemeClr val="accent3">
              <a:shade val="50000"/>
              <a:hueOff val="66889"/>
              <a:satOff val="-1067"/>
              <a:lumOff val="10277"/>
              <a:alphaOff val="0"/>
            </a:schemeClr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000" dirty="0" smtClean="0">
                <a:solidFill>
                  <a:sysClr val="windowText" lastClr="000000"/>
                </a:solidFill>
              </a:rPr>
              <a:t>Other Trust Fund Contributions</a:t>
            </a:r>
            <a:endParaRPr lang="en-US" sz="1000" dirty="0">
              <a:solidFill>
                <a:sysClr val="windowText" lastClr="000000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930870" y="1556792"/>
            <a:ext cx="914400" cy="12192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shade val="50000"/>
              <a:hueOff val="66889"/>
              <a:satOff val="-1067"/>
              <a:lumOff val="10277"/>
              <a:alphaOff val="0"/>
            </a:schemeClr>
          </a:fillRef>
          <a:effectRef idx="2">
            <a:schemeClr val="accent3">
              <a:shade val="50000"/>
              <a:hueOff val="66889"/>
              <a:satOff val="-1067"/>
              <a:lumOff val="10277"/>
              <a:alphaOff val="0"/>
            </a:schemeClr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000" dirty="0" smtClean="0">
                <a:solidFill>
                  <a:sysClr val="windowText" lastClr="000000"/>
                </a:solidFill>
              </a:rPr>
              <a:t>WBG Contributions (Development Grant Facility)</a:t>
            </a:r>
            <a:endParaRPr lang="en-US" sz="1000" dirty="0">
              <a:solidFill>
                <a:sysClr val="windowText" lastClr="000000"/>
              </a:solidFill>
            </a:endParaRPr>
          </a:p>
        </p:txBody>
      </p:sp>
      <p:grpSp>
        <p:nvGrpSpPr>
          <p:cNvPr id="38" name="Group 37"/>
          <p:cNvGrpSpPr/>
          <p:nvPr/>
        </p:nvGrpSpPr>
        <p:grpSpPr>
          <a:xfrm>
            <a:off x="1048246" y="5631552"/>
            <a:ext cx="5715000" cy="516759"/>
            <a:chOff x="838200" y="6019800"/>
            <a:chExt cx="4734910" cy="516759"/>
          </a:xfrm>
        </p:grpSpPr>
        <p:sp>
          <p:nvSpPr>
            <p:cNvPr id="39" name="Rectangle 38"/>
            <p:cNvSpPr/>
            <p:nvPr/>
          </p:nvSpPr>
          <p:spPr>
            <a:xfrm>
              <a:off x="4953000" y="6019800"/>
              <a:ext cx="620110" cy="516759"/>
            </a:xfrm>
            <a:prstGeom prst="rect">
              <a:avLst/>
            </a:prstGeom>
            <a:solidFill>
              <a:schemeClr val="bg1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shade val="50000"/>
                <a:hueOff val="267555"/>
                <a:satOff val="-4269"/>
                <a:lumOff val="41107"/>
                <a:alphaOff val="0"/>
              </a:schemeClr>
            </a:fillRef>
            <a:effectRef idx="2">
              <a:schemeClr val="accent3">
                <a:shade val="50000"/>
                <a:hueOff val="267555"/>
                <a:satOff val="-4269"/>
                <a:lumOff val="41107"/>
                <a:alphaOff val="0"/>
              </a:schemeClr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800" dirty="0" smtClean="0">
                  <a:solidFill>
                    <a:schemeClr val="tx1"/>
                  </a:solidFill>
                </a:rPr>
                <a:t>Non-governmental organizations</a:t>
              </a: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3581400" y="6019800"/>
              <a:ext cx="620110" cy="516759"/>
            </a:xfrm>
            <a:prstGeom prst="rect">
              <a:avLst/>
            </a:prstGeom>
            <a:solidFill>
              <a:schemeClr val="bg1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shade val="50000"/>
                <a:hueOff val="267555"/>
                <a:satOff val="-4269"/>
                <a:lumOff val="41107"/>
                <a:alphaOff val="0"/>
              </a:schemeClr>
            </a:fillRef>
            <a:effectRef idx="2">
              <a:schemeClr val="accent3">
                <a:shade val="50000"/>
                <a:hueOff val="267555"/>
                <a:satOff val="-4269"/>
                <a:lumOff val="41107"/>
                <a:alphaOff val="0"/>
              </a:schemeClr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00" dirty="0" smtClean="0">
                  <a:solidFill>
                    <a:schemeClr val="tx1"/>
                  </a:solidFill>
                </a:rPr>
                <a:t>Government/parastatal agencies</a:t>
              </a: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4267200" y="6019800"/>
              <a:ext cx="620110" cy="516759"/>
            </a:xfrm>
            <a:prstGeom prst="rect">
              <a:avLst/>
            </a:prstGeom>
            <a:solidFill>
              <a:schemeClr val="bg1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shade val="50000"/>
                <a:hueOff val="267555"/>
                <a:satOff val="-4269"/>
                <a:lumOff val="41107"/>
                <a:alphaOff val="0"/>
              </a:schemeClr>
            </a:fillRef>
            <a:effectRef idx="2">
              <a:schemeClr val="accent3">
                <a:shade val="50000"/>
                <a:hueOff val="267555"/>
                <a:satOff val="-4269"/>
                <a:lumOff val="41107"/>
                <a:alphaOff val="0"/>
              </a:schemeClr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00" dirty="0" smtClean="0">
                  <a:solidFill>
                    <a:schemeClr val="tx1"/>
                  </a:solidFill>
                </a:rPr>
                <a:t>Incubators</a:t>
              </a: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2895600" y="6019800"/>
              <a:ext cx="620110" cy="516759"/>
            </a:xfrm>
            <a:prstGeom prst="rect">
              <a:avLst/>
            </a:prstGeom>
            <a:solidFill>
              <a:schemeClr val="bg1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shade val="50000"/>
                <a:hueOff val="267555"/>
                <a:satOff val="-4269"/>
                <a:lumOff val="41107"/>
                <a:alphaOff val="0"/>
              </a:schemeClr>
            </a:fillRef>
            <a:effectRef idx="2">
              <a:schemeClr val="accent3">
                <a:shade val="50000"/>
                <a:hueOff val="267555"/>
                <a:satOff val="-4269"/>
                <a:lumOff val="41107"/>
                <a:alphaOff val="0"/>
              </a:schemeClr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00" dirty="0" smtClean="0">
                  <a:solidFill>
                    <a:schemeClr val="tx1"/>
                  </a:solidFill>
                </a:rPr>
                <a:t>Universities</a:t>
              </a:r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3" name="Rectangle 42"/>
            <p:cNvSpPr/>
            <p:nvPr/>
          </p:nvSpPr>
          <p:spPr>
            <a:xfrm>
              <a:off x="838200" y="6019800"/>
              <a:ext cx="620110" cy="516759"/>
            </a:xfrm>
            <a:prstGeom prst="rect">
              <a:avLst/>
            </a:prstGeom>
            <a:solidFill>
              <a:schemeClr val="bg1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shade val="50000"/>
                <a:hueOff val="267555"/>
                <a:satOff val="-4269"/>
                <a:lumOff val="41107"/>
                <a:alphaOff val="0"/>
              </a:schemeClr>
            </a:fillRef>
            <a:effectRef idx="2">
              <a:schemeClr val="accent3">
                <a:shade val="50000"/>
                <a:hueOff val="267555"/>
                <a:satOff val="-4269"/>
                <a:lumOff val="41107"/>
                <a:alphaOff val="0"/>
              </a:schemeClr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00" dirty="0" smtClean="0">
                  <a:solidFill>
                    <a:schemeClr val="tx1"/>
                  </a:solidFill>
                </a:rPr>
                <a:t>Private firms</a:t>
              </a:r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4" name="Rectangle 43"/>
            <p:cNvSpPr/>
            <p:nvPr/>
          </p:nvSpPr>
          <p:spPr>
            <a:xfrm>
              <a:off x="1524000" y="6019800"/>
              <a:ext cx="620110" cy="516759"/>
            </a:xfrm>
            <a:prstGeom prst="rect">
              <a:avLst/>
            </a:prstGeom>
            <a:solidFill>
              <a:schemeClr val="bg1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shade val="50000"/>
                <a:hueOff val="267555"/>
                <a:satOff val="-4269"/>
                <a:lumOff val="41107"/>
                <a:alphaOff val="0"/>
              </a:schemeClr>
            </a:fillRef>
            <a:effectRef idx="2">
              <a:schemeClr val="accent3">
                <a:shade val="50000"/>
                <a:hueOff val="267555"/>
                <a:satOff val="-4269"/>
                <a:lumOff val="41107"/>
                <a:alphaOff val="0"/>
              </a:schemeClr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00" dirty="0" smtClean="0">
                  <a:solidFill>
                    <a:schemeClr val="tx1"/>
                  </a:solidFill>
                </a:rPr>
                <a:t>Fund managers</a:t>
              </a:r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2209800" y="6019800"/>
              <a:ext cx="620110" cy="516759"/>
            </a:xfrm>
            <a:prstGeom prst="rect">
              <a:avLst/>
            </a:prstGeom>
            <a:solidFill>
              <a:schemeClr val="bg1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shade val="50000"/>
                <a:hueOff val="267555"/>
                <a:satOff val="-4269"/>
                <a:lumOff val="41107"/>
                <a:alphaOff val="0"/>
              </a:schemeClr>
            </a:fillRef>
            <a:effectRef idx="2">
              <a:schemeClr val="accent3">
                <a:shade val="50000"/>
                <a:hueOff val="267555"/>
                <a:satOff val="-4269"/>
                <a:lumOff val="41107"/>
                <a:alphaOff val="0"/>
              </a:schemeClr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00" dirty="0" smtClean="0">
                  <a:solidFill>
                    <a:schemeClr val="tx1"/>
                  </a:solidFill>
                </a:rPr>
                <a:t>Research institutes</a:t>
              </a:r>
              <a:endParaRPr lang="en-US" sz="8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7158310" y="2271936"/>
            <a:ext cx="1641024" cy="548640"/>
            <a:chOff x="7543800" y="1981200"/>
            <a:chExt cx="1447800" cy="685800"/>
          </a:xfrm>
          <a:solidFill>
            <a:schemeClr val="bg1"/>
          </a:solidFill>
        </p:grpSpPr>
        <p:cxnSp>
          <p:nvCxnSpPr>
            <p:cNvPr id="47" name="Straight Connector 46"/>
            <p:cNvCxnSpPr/>
            <p:nvPr/>
          </p:nvCxnSpPr>
          <p:spPr>
            <a:xfrm>
              <a:off x="7543800" y="1981200"/>
              <a:ext cx="0" cy="666750"/>
            </a:xfrm>
            <a:prstGeom prst="line">
              <a:avLst/>
            </a:prstGeom>
            <a:grpFill/>
            <a:ln w="19050">
              <a:solidFill>
                <a:schemeClr val="bg2"/>
              </a:solidFill>
              <a:headEnd type="none" w="med" len="med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TextBox 47"/>
            <p:cNvSpPr txBox="1"/>
            <p:nvPr/>
          </p:nvSpPr>
          <p:spPr>
            <a:xfrm>
              <a:off x="7620000" y="1981200"/>
              <a:ext cx="1371600" cy="685800"/>
            </a:xfrm>
            <a:prstGeom prst="rect">
              <a:avLst/>
            </a:prstGeom>
            <a:grpFill/>
            <a:ln w="19050">
              <a:solidFill>
                <a:schemeClr val="bg2"/>
              </a:solidFill>
            </a:ln>
          </p:spPr>
          <p:txBody>
            <a:bodyPr wrap="square" lIns="45720" rIns="45720" rtlCol="0">
              <a:noAutofit/>
            </a:bodyPr>
            <a:lstStyle/>
            <a:p>
              <a:pPr marL="114300" indent="-114300">
                <a:buFont typeface="Wingdings" pitchFamily="2" charset="2"/>
                <a:buChar char="§"/>
              </a:pPr>
              <a:r>
                <a:rPr lang="en-US" sz="1000" dirty="0" smtClean="0"/>
                <a:t>Strategic oversight</a:t>
              </a:r>
            </a:p>
            <a:p>
              <a:pPr marL="114300" indent="-114300">
                <a:buFont typeface="Wingdings" pitchFamily="2" charset="2"/>
                <a:buChar char="§"/>
              </a:pPr>
              <a:r>
                <a:rPr lang="en-US" sz="1000" dirty="0" smtClean="0"/>
                <a:t>Guidance and advice</a:t>
              </a:r>
            </a:p>
            <a:p>
              <a:pPr marL="114300" indent="-114300">
                <a:buFont typeface="Wingdings" pitchFamily="2" charset="2"/>
                <a:buChar char="§"/>
              </a:pPr>
              <a:r>
                <a:rPr lang="en-US" sz="1000" dirty="0" smtClean="0"/>
                <a:t>Coordination</a:t>
              </a: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7230318" y="3091448"/>
            <a:ext cx="1656184" cy="548640"/>
            <a:chOff x="7391400" y="1524000"/>
            <a:chExt cx="1447800" cy="685800"/>
          </a:xfrm>
          <a:solidFill>
            <a:schemeClr val="bg1"/>
          </a:solidFill>
        </p:grpSpPr>
        <p:sp>
          <p:nvSpPr>
            <p:cNvPr id="50" name="TextBox 49"/>
            <p:cNvSpPr txBox="1"/>
            <p:nvPr/>
          </p:nvSpPr>
          <p:spPr>
            <a:xfrm>
              <a:off x="7391400" y="1524000"/>
              <a:ext cx="1371600" cy="685800"/>
            </a:xfrm>
            <a:prstGeom prst="rect">
              <a:avLst/>
            </a:prstGeom>
            <a:grpFill/>
            <a:ln w="19050">
              <a:solidFill>
                <a:schemeClr val="bg2"/>
              </a:solidFill>
            </a:ln>
          </p:spPr>
          <p:txBody>
            <a:bodyPr wrap="square" lIns="45720" rIns="45720" rtlCol="0">
              <a:noAutofit/>
            </a:bodyPr>
            <a:lstStyle/>
            <a:p>
              <a:pPr marL="114300" indent="-114300">
                <a:buFont typeface="Wingdings" pitchFamily="2" charset="2"/>
                <a:buChar char="§"/>
              </a:pPr>
              <a:r>
                <a:rPr lang="en-US" sz="1000" dirty="0" smtClean="0"/>
                <a:t>Results</a:t>
              </a:r>
            </a:p>
            <a:p>
              <a:pPr marL="114300" indent="-114300">
                <a:buFont typeface="Wingdings" pitchFamily="2" charset="2"/>
                <a:buChar char="§"/>
              </a:pPr>
              <a:r>
                <a:rPr lang="en-US" sz="1000" dirty="0" smtClean="0"/>
                <a:t>Lessons</a:t>
              </a:r>
            </a:p>
            <a:p>
              <a:pPr marL="114300" indent="-114300">
                <a:buFont typeface="Wingdings" pitchFamily="2" charset="2"/>
                <a:buChar char="§"/>
              </a:pPr>
              <a:r>
                <a:rPr lang="en-US" sz="1000" dirty="0" smtClean="0"/>
                <a:t>Convenership </a:t>
              </a:r>
            </a:p>
            <a:p>
              <a:pPr marL="114300" indent="-114300">
                <a:buFont typeface="Wingdings" pitchFamily="2" charset="2"/>
                <a:buChar char="§"/>
              </a:pPr>
              <a:endParaRPr lang="en-US" sz="1000" dirty="0" smtClean="0"/>
            </a:p>
          </p:txBody>
        </p:sp>
        <p:cxnSp>
          <p:nvCxnSpPr>
            <p:cNvPr id="51" name="Straight Connector 50"/>
            <p:cNvCxnSpPr/>
            <p:nvPr/>
          </p:nvCxnSpPr>
          <p:spPr>
            <a:xfrm flipV="1">
              <a:off x="8839200" y="1543050"/>
              <a:ext cx="0" cy="666750"/>
            </a:xfrm>
            <a:prstGeom prst="line">
              <a:avLst/>
            </a:prstGeom>
            <a:grpFill/>
            <a:ln w="19050">
              <a:solidFill>
                <a:schemeClr val="bg2"/>
              </a:solidFill>
              <a:prstDash val="dash"/>
              <a:headEnd type="none" w="med" len="med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" name="Rectangle 51"/>
          <p:cNvSpPr/>
          <p:nvPr/>
        </p:nvSpPr>
        <p:spPr>
          <a:xfrm>
            <a:off x="4969470" y="2094257"/>
            <a:ext cx="543910" cy="457877"/>
          </a:xfrm>
          <a:prstGeom prst="rect">
            <a:avLst/>
          </a:prstGeom>
          <a:solidFill>
            <a:schemeClr val="bg1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shade val="50000"/>
              <a:hueOff val="267555"/>
              <a:satOff val="-4269"/>
              <a:lumOff val="41107"/>
              <a:alphaOff val="0"/>
            </a:schemeClr>
          </a:fillRef>
          <a:effectRef idx="2">
            <a:schemeClr val="accent3">
              <a:shade val="50000"/>
              <a:hueOff val="267555"/>
              <a:satOff val="-4269"/>
              <a:lumOff val="41107"/>
              <a:alphaOff val="0"/>
            </a:schemeClr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 smtClean="0">
              <a:solidFill>
                <a:schemeClr val="tx1"/>
              </a:solidFill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4882760" y="2094257"/>
            <a:ext cx="543910" cy="457877"/>
          </a:xfrm>
          <a:prstGeom prst="rect">
            <a:avLst/>
          </a:prstGeom>
          <a:solidFill>
            <a:schemeClr val="bg1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shade val="50000"/>
              <a:hueOff val="267555"/>
              <a:satOff val="-4269"/>
              <a:lumOff val="41107"/>
              <a:alphaOff val="0"/>
            </a:schemeClr>
          </a:fillRef>
          <a:effectRef idx="2">
            <a:schemeClr val="accent3">
              <a:shade val="50000"/>
              <a:hueOff val="267555"/>
              <a:satOff val="-4269"/>
              <a:lumOff val="41107"/>
              <a:alphaOff val="0"/>
            </a:schemeClr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 smtClean="0">
              <a:solidFill>
                <a:schemeClr val="tx1"/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4893270" y="2094257"/>
            <a:ext cx="457200" cy="457877"/>
          </a:xfrm>
          <a:prstGeom prst="rect">
            <a:avLst/>
          </a:prstGeom>
          <a:solidFill>
            <a:schemeClr val="bg1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shade val="50000"/>
              <a:hueOff val="267555"/>
              <a:satOff val="-4269"/>
              <a:lumOff val="41107"/>
              <a:alphaOff val="0"/>
            </a:schemeClr>
          </a:fillRef>
          <a:effectRef idx="2">
            <a:schemeClr val="accent3">
              <a:shade val="50000"/>
              <a:hueOff val="267555"/>
              <a:satOff val="-4269"/>
              <a:lumOff val="41107"/>
              <a:alphaOff val="0"/>
            </a:schemeClr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800" dirty="0" smtClean="0">
                <a:solidFill>
                  <a:schemeClr val="tx1"/>
                </a:solidFill>
              </a:rPr>
              <a:t>Other Donors</a:t>
            </a:r>
          </a:p>
        </p:txBody>
      </p:sp>
      <p:grpSp>
        <p:nvGrpSpPr>
          <p:cNvPr id="55" name="Group 54"/>
          <p:cNvGrpSpPr/>
          <p:nvPr/>
        </p:nvGrpSpPr>
        <p:grpSpPr>
          <a:xfrm>
            <a:off x="7158310" y="4466456"/>
            <a:ext cx="1641024" cy="685800"/>
            <a:chOff x="7543800" y="1981200"/>
            <a:chExt cx="1447800" cy="857250"/>
          </a:xfrm>
          <a:solidFill>
            <a:schemeClr val="bg1"/>
          </a:solidFill>
        </p:grpSpPr>
        <p:cxnSp>
          <p:nvCxnSpPr>
            <p:cNvPr id="56" name="Straight Connector 55"/>
            <p:cNvCxnSpPr/>
            <p:nvPr/>
          </p:nvCxnSpPr>
          <p:spPr>
            <a:xfrm>
              <a:off x="7543800" y="1981200"/>
              <a:ext cx="0" cy="857250"/>
            </a:xfrm>
            <a:prstGeom prst="line">
              <a:avLst/>
            </a:prstGeom>
            <a:grpFill/>
            <a:ln w="19050">
              <a:solidFill>
                <a:schemeClr val="bg2"/>
              </a:solidFill>
              <a:headEnd type="none" w="med" len="med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TextBox 56"/>
            <p:cNvSpPr txBox="1"/>
            <p:nvPr/>
          </p:nvSpPr>
          <p:spPr>
            <a:xfrm>
              <a:off x="7620000" y="1981200"/>
              <a:ext cx="1371600" cy="857250"/>
            </a:xfrm>
            <a:prstGeom prst="rect">
              <a:avLst/>
            </a:prstGeom>
            <a:grpFill/>
            <a:ln w="19050">
              <a:solidFill>
                <a:schemeClr val="bg2"/>
              </a:solidFill>
            </a:ln>
          </p:spPr>
          <p:txBody>
            <a:bodyPr wrap="square" lIns="45720" rIns="45720" rtlCol="0">
              <a:noAutofit/>
            </a:bodyPr>
            <a:lstStyle/>
            <a:p>
              <a:pPr marL="114300" indent="-114300">
                <a:buFont typeface="Wingdings" pitchFamily="2" charset="2"/>
                <a:buChar char="§"/>
              </a:pPr>
              <a:r>
                <a:rPr lang="en-US" sz="1000" dirty="0" smtClean="0"/>
                <a:t>Technical oversight</a:t>
              </a:r>
            </a:p>
            <a:p>
              <a:pPr marL="114300" indent="-114300">
                <a:buFont typeface="Wingdings" pitchFamily="2" charset="2"/>
                <a:buChar char="§"/>
              </a:pPr>
              <a:r>
                <a:rPr lang="en-US" sz="1000" dirty="0" smtClean="0"/>
                <a:t>Fiduciary mgmt</a:t>
              </a:r>
            </a:p>
            <a:p>
              <a:pPr marL="114300" indent="-114300">
                <a:buFont typeface="Wingdings" pitchFamily="2" charset="2"/>
                <a:buChar char="§"/>
              </a:pPr>
              <a:r>
                <a:rPr lang="en-US" sz="1000" dirty="0" smtClean="0"/>
                <a:t>M&amp;E</a:t>
              </a:r>
            </a:p>
            <a:p>
              <a:pPr marL="114300" indent="-114300">
                <a:buFont typeface="Wingdings" pitchFamily="2" charset="2"/>
                <a:buChar char="§"/>
              </a:pPr>
              <a:r>
                <a:rPr lang="en-US" sz="1000" dirty="0" smtClean="0"/>
                <a:t>Coordination</a:t>
              </a: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7244680" y="5402560"/>
            <a:ext cx="1647800" cy="685800"/>
            <a:chOff x="7467600" y="1352550"/>
            <a:chExt cx="1447800" cy="857250"/>
          </a:xfrm>
          <a:solidFill>
            <a:schemeClr val="bg1"/>
          </a:solidFill>
        </p:grpSpPr>
        <p:sp>
          <p:nvSpPr>
            <p:cNvPr id="59" name="TextBox 58"/>
            <p:cNvSpPr txBox="1"/>
            <p:nvPr/>
          </p:nvSpPr>
          <p:spPr>
            <a:xfrm>
              <a:off x="7467600" y="1352550"/>
              <a:ext cx="1371600" cy="857250"/>
            </a:xfrm>
            <a:prstGeom prst="rect">
              <a:avLst/>
            </a:prstGeom>
            <a:grpFill/>
            <a:ln w="19050">
              <a:solidFill>
                <a:schemeClr val="bg2"/>
              </a:solidFill>
            </a:ln>
          </p:spPr>
          <p:txBody>
            <a:bodyPr wrap="square" lIns="45720" rIns="45720" rtlCol="0">
              <a:noAutofit/>
            </a:bodyPr>
            <a:lstStyle/>
            <a:p>
              <a:pPr marL="114300" indent="-114300">
                <a:buFont typeface="Wingdings" pitchFamily="2" charset="2"/>
                <a:buChar char="§"/>
              </a:pPr>
              <a:r>
                <a:rPr lang="en-US" sz="1000" dirty="0" smtClean="0"/>
                <a:t>Reporting</a:t>
              </a:r>
            </a:p>
            <a:p>
              <a:pPr marL="114300" indent="-114300">
                <a:buFont typeface="Wingdings" pitchFamily="2" charset="2"/>
                <a:buChar char="§"/>
              </a:pPr>
              <a:r>
                <a:rPr lang="en-US" sz="1000" dirty="0" smtClean="0"/>
                <a:t>Research</a:t>
              </a:r>
            </a:p>
            <a:p>
              <a:pPr marL="114300" indent="-114300">
                <a:buFont typeface="Wingdings" pitchFamily="2" charset="2"/>
                <a:buChar char="§"/>
              </a:pPr>
              <a:r>
                <a:rPr lang="en-US" sz="1000" dirty="0" smtClean="0"/>
                <a:t>Knowledge</a:t>
              </a:r>
            </a:p>
            <a:p>
              <a:pPr marL="114300" indent="-114300">
                <a:buFont typeface="Wingdings" pitchFamily="2" charset="2"/>
                <a:buChar char="§"/>
              </a:pPr>
              <a:r>
                <a:rPr lang="en-US" sz="1000" dirty="0" smtClean="0"/>
                <a:t>Information</a:t>
              </a:r>
            </a:p>
            <a:p>
              <a:pPr marL="114300" indent="-114300">
                <a:buFont typeface="Wingdings" pitchFamily="2" charset="2"/>
                <a:buChar char="§"/>
              </a:pPr>
              <a:endParaRPr lang="en-US" sz="1000" dirty="0" smtClean="0"/>
            </a:p>
          </p:txBody>
        </p:sp>
        <p:cxnSp>
          <p:nvCxnSpPr>
            <p:cNvPr id="60" name="Straight Connector 59"/>
            <p:cNvCxnSpPr/>
            <p:nvPr/>
          </p:nvCxnSpPr>
          <p:spPr>
            <a:xfrm flipV="1">
              <a:off x="8915400" y="1352550"/>
              <a:ext cx="0" cy="857250"/>
            </a:xfrm>
            <a:prstGeom prst="line">
              <a:avLst/>
            </a:prstGeom>
            <a:grpFill/>
            <a:ln w="19050">
              <a:solidFill>
                <a:schemeClr val="bg2"/>
              </a:solidFill>
              <a:prstDash val="dash"/>
              <a:headEnd type="none" w="med" len="med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1" name="Oval 60"/>
          <p:cNvSpPr/>
          <p:nvPr/>
        </p:nvSpPr>
        <p:spPr>
          <a:xfrm>
            <a:off x="1997670" y="1772815"/>
            <a:ext cx="182880" cy="190069"/>
          </a:xfrm>
          <a:prstGeom prst="ellipse">
            <a:avLst/>
          </a:pr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shade val="50000"/>
              <a:hueOff val="267555"/>
              <a:satOff val="-4269"/>
              <a:lumOff val="41107"/>
              <a:alphaOff val="0"/>
            </a:schemeClr>
          </a:fillRef>
          <a:effectRef idx="2">
            <a:schemeClr val="accent3">
              <a:shade val="50000"/>
              <a:hueOff val="267555"/>
              <a:satOff val="-4269"/>
              <a:lumOff val="41107"/>
              <a:alphaOff val="0"/>
            </a:schemeClr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ctr"/>
            <a:r>
              <a:rPr lang="en-US" sz="900" b="1" dirty="0" smtClean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62" name="Oval 61"/>
          <p:cNvSpPr/>
          <p:nvPr/>
        </p:nvSpPr>
        <p:spPr>
          <a:xfrm>
            <a:off x="819646" y="2984728"/>
            <a:ext cx="182880" cy="182880"/>
          </a:xfrm>
          <a:prstGeom prst="ellipse">
            <a:avLst/>
          </a:pr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shade val="50000"/>
              <a:hueOff val="267555"/>
              <a:satOff val="-4269"/>
              <a:lumOff val="41107"/>
              <a:alphaOff val="0"/>
            </a:schemeClr>
          </a:fillRef>
          <a:effectRef idx="2">
            <a:schemeClr val="accent3">
              <a:shade val="50000"/>
              <a:hueOff val="267555"/>
              <a:satOff val="-4269"/>
              <a:lumOff val="41107"/>
              <a:alphaOff val="0"/>
            </a:schemeClr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ctr"/>
            <a:r>
              <a:rPr lang="en-US" sz="900" b="1" dirty="0" smtClean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63" name="Oval 62"/>
          <p:cNvSpPr/>
          <p:nvPr/>
        </p:nvSpPr>
        <p:spPr>
          <a:xfrm>
            <a:off x="895846" y="5296272"/>
            <a:ext cx="182880" cy="182880"/>
          </a:xfrm>
          <a:prstGeom prst="ellipse">
            <a:avLst/>
          </a:pr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shade val="50000"/>
              <a:hueOff val="267555"/>
              <a:satOff val="-4269"/>
              <a:lumOff val="41107"/>
              <a:alphaOff val="0"/>
            </a:schemeClr>
          </a:fillRef>
          <a:effectRef idx="2">
            <a:schemeClr val="accent3">
              <a:shade val="50000"/>
              <a:hueOff val="267555"/>
              <a:satOff val="-4269"/>
              <a:lumOff val="41107"/>
              <a:alphaOff val="0"/>
            </a:schemeClr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ctr"/>
            <a:r>
              <a:rPr lang="en-US" sz="900" b="1" dirty="0" smtClean="0">
                <a:solidFill>
                  <a:schemeClr val="bg1"/>
                </a:solidFill>
              </a:rPr>
              <a:t>3</a:t>
            </a:r>
          </a:p>
        </p:txBody>
      </p:sp>
      <p:grpSp>
        <p:nvGrpSpPr>
          <p:cNvPr id="64" name="Group 63"/>
          <p:cNvGrpSpPr/>
          <p:nvPr/>
        </p:nvGrpSpPr>
        <p:grpSpPr>
          <a:xfrm>
            <a:off x="1048246" y="3664223"/>
            <a:ext cx="5577840" cy="1344017"/>
            <a:chOff x="838200" y="3011215"/>
            <a:chExt cx="5577840" cy="1560785"/>
          </a:xfrm>
        </p:grpSpPr>
        <p:sp>
          <p:nvSpPr>
            <p:cNvPr id="65" name="Rectangle 64"/>
            <p:cNvSpPr/>
            <p:nvPr/>
          </p:nvSpPr>
          <p:spPr>
            <a:xfrm>
              <a:off x="4038600" y="3011215"/>
              <a:ext cx="2377440" cy="1560785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shade val="50000"/>
                <a:hueOff val="200666"/>
                <a:satOff val="-3202"/>
                <a:lumOff val="30830"/>
                <a:alphaOff val="0"/>
              </a:schemeClr>
            </a:fillRef>
            <a:effectRef idx="2">
              <a:schemeClr val="accent3">
                <a:shade val="50000"/>
                <a:hueOff val="200666"/>
                <a:satOff val="-3202"/>
                <a:lumOff val="30830"/>
                <a:alphaOff val="0"/>
              </a:schemeClr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sz="900" dirty="0" smtClean="0">
                  <a:solidFill>
                    <a:sysClr val="windowText" lastClr="000000"/>
                  </a:solidFill>
                </a:rPr>
                <a:t>Local Level </a:t>
              </a:r>
            </a:p>
          </p:txBody>
        </p:sp>
        <p:sp>
          <p:nvSpPr>
            <p:cNvPr id="66" name="Rectangle 65"/>
            <p:cNvSpPr/>
            <p:nvPr/>
          </p:nvSpPr>
          <p:spPr>
            <a:xfrm>
              <a:off x="5715000" y="3313238"/>
              <a:ext cx="620110" cy="516759"/>
            </a:xfrm>
            <a:prstGeom prst="rect">
              <a:avLst/>
            </a:prstGeom>
            <a:solidFill>
              <a:schemeClr val="bg1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shade val="50000"/>
                <a:hueOff val="267555"/>
                <a:satOff val="-4269"/>
                <a:lumOff val="41107"/>
                <a:alphaOff val="0"/>
              </a:schemeClr>
            </a:fillRef>
            <a:effectRef idx="2">
              <a:schemeClr val="accent3">
                <a:shade val="50000"/>
                <a:hueOff val="267555"/>
                <a:satOff val="-4269"/>
                <a:lumOff val="41107"/>
                <a:alphaOff val="0"/>
              </a:schemeClr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00" dirty="0" smtClean="0">
                  <a:solidFill>
                    <a:schemeClr val="tx1"/>
                  </a:solidFill>
                </a:rPr>
                <a:t>Vietnam CIC</a:t>
              </a:r>
            </a:p>
          </p:txBody>
        </p:sp>
        <p:sp>
          <p:nvSpPr>
            <p:cNvPr id="67" name="Rectangle 66"/>
            <p:cNvSpPr/>
            <p:nvPr/>
          </p:nvSpPr>
          <p:spPr>
            <a:xfrm>
              <a:off x="4561490" y="3922838"/>
              <a:ext cx="620110" cy="516759"/>
            </a:xfrm>
            <a:prstGeom prst="rect">
              <a:avLst/>
            </a:prstGeom>
            <a:solidFill>
              <a:schemeClr val="bg1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shade val="50000"/>
                <a:hueOff val="267555"/>
                <a:satOff val="-4269"/>
                <a:lumOff val="41107"/>
                <a:alphaOff val="0"/>
              </a:schemeClr>
            </a:fillRef>
            <a:effectRef idx="2">
              <a:schemeClr val="accent3">
                <a:shade val="50000"/>
                <a:hueOff val="267555"/>
                <a:satOff val="-4269"/>
                <a:lumOff val="41107"/>
                <a:alphaOff val="0"/>
              </a:schemeClr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00" dirty="0" smtClean="0">
                  <a:solidFill>
                    <a:schemeClr val="tx1"/>
                  </a:solidFill>
                </a:rPr>
                <a:t>Ethiopia CIC</a:t>
              </a:r>
            </a:p>
          </p:txBody>
        </p:sp>
        <p:sp>
          <p:nvSpPr>
            <p:cNvPr id="68" name="Rectangle 67"/>
            <p:cNvSpPr/>
            <p:nvPr/>
          </p:nvSpPr>
          <p:spPr>
            <a:xfrm>
              <a:off x="4191000" y="3313238"/>
              <a:ext cx="620110" cy="516759"/>
            </a:xfrm>
            <a:prstGeom prst="rect">
              <a:avLst/>
            </a:prstGeom>
            <a:solidFill>
              <a:schemeClr val="bg1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shade val="50000"/>
                <a:hueOff val="267555"/>
                <a:satOff val="-4269"/>
                <a:lumOff val="41107"/>
                <a:alphaOff val="0"/>
              </a:schemeClr>
            </a:fillRef>
            <a:effectRef idx="2">
              <a:schemeClr val="accent3">
                <a:shade val="50000"/>
                <a:hueOff val="267555"/>
                <a:satOff val="-4269"/>
                <a:lumOff val="41107"/>
                <a:alphaOff val="0"/>
              </a:schemeClr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00" dirty="0" smtClean="0">
                  <a:solidFill>
                    <a:schemeClr val="tx1"/>
                  </a:solidFill>
                </a:rPr>
                <a:t>Kenya CIC</a:t>
              </a:r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69" name="Rectangle 68"/>
            <p:cNvSpPr/>
            <p:nvPr/>
          </p:nvSpPr>
          <p:spPr>
            <a:xfrm>
              <a:off x="4953000" y="3313238"/>
              <a:ext cx="620110" cy="516759"/>
            </a:xfrm>
            <a:prstGeom prst="rect">
              <a:avLst/>
            </a:prstGeom>
            <a:solidFill>
              <a:schemeClr val="bg1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shade val="50000"/>
                <a:hueOff val="267555"/>
                <a:satOff val="-4269"/>
                <a:lumOff val="41107"/>
                <a:alphaOff val="0"/>
              </a:schemeClr>
            </a:fillRef>
            <a:effectRef idx="2">
              <a:schemeClr val="accent3">
                <a:shade val="50000"/>
                <a:hueOff val="267555"/>
                <a:satOff val="-4269"/>
                <a:lumOff val="41107"/>
                <a:alphaOff val="0"/>
              </a:schemeClr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00" dirty="0" smtClean="0">
                  <a:solidFill>
                    <a:schemeClr val="tx1"/>
                  </a:solidFill>
                </a:rPr>
                <a:t>India CIC</a:t>
              </a:r>
            </a:p>
          </p:txBody>
        </p:sp>
        <p:sp>
          <p:nvSpPr>
            <p:cNvPr id="70" name="Rectangle 69"/>
            <p:cNvSpPr/>
            <p:nvPr/>
          </p:nvSpPr>
          <p:spPr>
            <a:xfrm>
              <a:off x="838200" y="3011215"/>
              <a:ext cx="2407920" cy="1560785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shade val="50000"/>
                <a:hueOff val="200666"/>
                <a:satOff val="-3202"/>
                <a:lumOff val="30830"/>
                <a:alphaOff val="0"/>
              </a:schemeClr>
            </a:fillRef>
            <a:effectRef idx="2">
              <a:schemeClr val="accent3">
                <a:shade val="50000"/>
                <a:hueOff val="200666"/>
                <a:satOff val="-3202"/>
                <a:lumOff val="30830"/>
                <a:alphaOff val="0"/>
              </a:schemeClr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sz="900" dirty="0" smtClean="0">
                  <a:solidFill>
                    <a:sysClr val="windowText" lastClr="000000"/>
                  </a:solidFill>
                </a:rPr>
                <a:t>Global Level </a:t>
              </a:r>
            </a:p>
          </p:txBody>
        </p:sp>
        <p:sp>
          <p:nvSpPr>
            <p:cNvPr id="71" name="Rectangle 70"/>
            <p:cNvSpPr/>
            <p:nvPr/>
          </p:nvSpPr>
          <p:spPr>
            <a:xfrm>
              <a:off x="2057400" y="3939479"/>
              <a:ext cx="620110" cy="516759"/>
            </a:xfrm>
            <a:prstGeom prst="rect">
              <a:avLst/>
            </a:prstGeom>
            <a:solidFill>
              <a:schemeClr val="bg1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shade val="50000"/>
                <a:hueOff val="267555"/>
                <a:satOff val="-4269"/>
                <a:lumOff val="41107"/>
                <a:alphaOff val="0"/>
              </a:schemeClr>
            </a:fillRef>
            <a:effectRef idx="2">
              <a:schemeClr val="accent3">
                <a:shade val="50000"/>
                <a:hueOff val="267555"/>
                <a:satOff val="-4269"/>
                <a:lumOff val="41107"/>
                <a:alphaOff val="0"/>
              </a:schemeClr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00" dirty="0" smtClean="0">
                  <a:solidFill>
                    <a:schemeClr val="tx1"/>
                  </a:solidFill>
                </a:rPr>
                <a:t>Impact Xchange</a:t>
              </a:r>
            </a:p>
          </p:txBody>
        </p:sp>
        <p:sp>
          <p:nvSpPr>
            <p:cNvPr id="72" name="Rectangle 71"/>
            <p:cNvSpPr/>
            <p:nvPr/>
          </p:nvSpPr>
          <p:spPr>
            <a:xfrm>
              <a:off x="1295400" y="3939479"/>
              <a:ext cx="620110" cy="516759"/>
            </a:xfrm>
            <a:prstGeom prst="rect">
              <a:avLst/>
            </a:prstGeom>
            <a:solidFill>
              <a:schemeClr val="bg1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shade val="50000"/>
                <a:hueOff val="267555"/>
                <a:satOff val="-4269"/>
                <a:lumOff val="41107"/>
                <a:alphaOff val="0"/>
              </a:schemeClr>
            </a:fillRef>
            <a:effectRef idx="2">
              <a:schemeClr val="accent3">
                <a:shade val="50000"/>
                <a:hueOff val="267555"/>
                <a:satOff val="-4269"/>
                <a:lumOff val="41107"/>
                <a:alphaOff val="0"/>
              </a:schemeClr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00" dirty="0" smtClean="0">
                  <a:solidFill>
                    <a:schemeClr val="tx1"/>
                  </a:solidFill>
                </a:rPr>
                <a:t>Market CONNECT</a:t>
              </a:r>
            </a:p>
          </p:txBody>
        </p:sp>
        <p:sp>
          <p:nvSpPr>
            <p:cNvPr id="73" name="Rectangle 72"/>
            <p:cNvSpPr/>
            <p:nvPr/>
          </p:nvSpPr>
          <p:spPr>
            <a:xfrm>
              <a:off x="2504090" y="3313238"/>
              <a:ext cx="620110" cy="516759"/>
            </a:xfrm>
            <a:prstGeom prst="rect">
              <a:avLst/>
            </a:prstGeom>
            <a:solidFill>
              <a:schemeClr val="bg1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shade val="50000"/>
                <a:hueOff val="267555"/>
                <a:satOff val="-4269"/>
                <a:lumOff val="41107"/>
                <a:alphaOff val="0"/>
              </a:schemeClr>
            </a:fillRef>
            <a:effectRef idx="2">
              <a:schemeClr val="accent3">
                <a:shade val="50000"/>
                <a:hueOff val="267555"/>
                <a:satOff val="-4269"/>
                <a:lumOff val="41107"/>
                <a:alphaOff val="0"/>
              </a:schemeClr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00" dirty="0" smtClean="0">
                  <a:solidFill>
                    <a:schemeClr val="tx1"/>
                  </a:solidFill>
                </a:rPr>
                <a:t>Climate TRACK</a:t>
              </a:r>
            </a:p>
          </p:txBody>
        </p:sp>
        <p:sp>
          <p:nvSpPr>
            <p:cNvPr id="74" name="Rectangle 73"/>
            <p:cNvSpPr/>
            <p:nvPr/>
          </p:nvSpPr>
          <p:spPr>
            <a:xfrm>
              <a:off x="980090" y="3313238"/>
              <a:ext cx="620110" cy="521209"/>
            </a:xfrm>
            <a:prstGeom prst="rect">
              <a:avLst/>
            </a:prstGeom>
            <a:solidFill>
              <a:schemeClr val="bg1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shade val="50000"/>
                <a:hueOff val="267555"/>
                <a:satOff val="-4269"/>
                <a:lumOff val="41107"/>
                <a:alphaOff val="0"/>
              </a:schemeClr>
            </a:fillRef>
            <a:effectRef idx="2">
              <a:schemeClr val="accent3">
                <a:shade val="50000"/>
                <a:hueOff val="267555"/>
                <a:satOff val="-4269"/>
                <a:lumOff val="41107"/>
                <a:alphaOff val="0"/>
              </a:schemeClr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00" dirty="0" smtClean="0">
                  <a:solidFill>
                    <a:schemeClr val="tx1"/>
                  </a:solidFill>
                </a:rPr>
                <a:t>CIC Launch</a:t>
              </a:r>
            </a:p>
          </p:txBody>
        </p:sp>
        <p:cxnSp>
          <p:nvCxnSpPr>
            <p:cNvPr id="75" name="Straight Connector 74"/>
            <p:cNvCxnSpPr/>
            <p:nvPr/>
          </p:nvCxnSpPr>
          <p:spPr>
            <a:xfrm flipH="1">
              <a:off x="3314700" y="3886200"/>
              <a:ext cx="609600" cy="0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triangle" w="med" len="sm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TextBox 75"/>
            <p:cNvSpPr txBox="1"/>
            <p:nvPr/>
          </p:nvSpPr>
          <p:spPr>
            <a:xfrm>
              <a:off x="3276600" y="3686889"/>
              <a:ext cx="685800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800" dirty="0" smtClean="0"/>
                <a:t>Coordination</a:t>
              </a:r>
              <a:endParaRPr lang="en-US" sz="700" dirty="0"/>
            </a:p>
          </p:txBody>
        </p:sp>
        <p:sp>
          <p:nvSpPr>
            <p:cNvPr id="77" name="Rectangle 76"/>
            <p:cNvSpPr/>
            <p:nvPr/>
          </p:nvSpPr>
          <p:spPr>
            <a:xfrm>
              <a:off x="1742090" y="3313238"/>
              <a:ext cx="620110" cy="516759"/>
            </a:xfrm>
            <a:prstGeom prst="rect">
              <a:avLst/>
            </a:prstGeom>
            <a:solidFill>
              <a:schemeClr val="bg1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shade val="50000"/>
                <a:hueOff val="267555"/>
                <a:satOff val="-4269"/>
                <a:lumOff val="41107"/>
                <a:alphaOff val="0"/>
              </a:schemeClr>
            </a:fillRef>
            <a:effectRef idx="2">
              <a:schemeClr val="accent3">
                <a:shade val="50000"/>
                <a:hueOff val="267555"/>
                <a:satOff val="-4269"/>
                <a:lumOff val="41107"/>
                <a:alphaOff val="0"/>
              </a:schemeClr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00" dirty="0" smtClean="0">
                  <a:solidFill>
                    <a:schemeClr val="tx1"/>
                  </a:solidFill>
                </a:rPr>
                <a:t>IGNITE Fund</a:t>
              </a:r>
            </a:p>
          </p:txBody>
        </p:sp>
        <p:sp>
          <p:nvSpPr>
            <p:cNvPr id="78" name="Rectangle 77"/>
            <p:cNvSpPr/>
            <p:nvPr/>
          </p:nvSpPr>
          <p:spPr>
            <a:xfrm>
              <a:off x="5475890" y="3922838"/>
              <a:ext cx="543910" cy="516759"/>
            </a:xfrm>
            <a:prstGeom prst="rect">
              <a:avLst/>
            </a:prstGeom>
            <a:solidFill>
              <a:schemeClr val="bg1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shade val="50000"/>
                <a:hueOff val="267555"/>
                <a:satOff val="-4269"/>
                <a:lumOff val="41107"/>
                <a:alphaOff val="0"/>
              </a:schemeClr>
            </a:fillRef>
            <a:effectRef idx="2">
              <a:schemeClr val="accent3">
                <a:shade val="50000"/>
                <a:hueOff val="267555"/>
                <a:satOff val="-4269"/>
                <a:lumOff val="41107"/>
                <a:alphaOff val="0"/>
              </a:schemeClr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 smtClean="0">
                <a:solidFill>
                  <a:schemeClr val="tx1"/>
                </a:solidFill>
              </a:endParaRPr>
            </a:p>
          </p:txBody>
        </p:sp>
        <p:sp>
          <p:nvSpPr>
            <p:cNvPr id="79" name="Rectangle 78"/>
            <p:cNvSpPr/>
            <p:nvPr/>
          </p:nvSpPr>
          <p:spPr>
            <a:xfrm>
              <a:off x="5410200" y="3922838"/>
              <a:ext cx="543910" cy="516759"/>
            </a:xfrm>
            <a:prstGeom prst="rect">
              <a:avLst/>
            </a:prstGeom>
            <a:solidFill>
              <a:schemeClr val="bg1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shade val="50000"/>
                <a:hueOff val="267555"/>
                <a:satOff val="-4269"/>
                <a:lumOff val="41107"/>
                <a:alphaOff val="0"/>
              </a:schemeClr>
            </a:fillRef>
            <a:effectRef idx="2">
              <a:schemeClr val="accent3">
                <a:shade val="50000"/>
                <a:hueOff val="267555"/>
                <a:satOff val="-4269"/>
                <a:lumOff val="41107"/>
                <a:alphaOff val="0"/>
              </a:schemeClr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 smtClean="0">
                <a:solidFill>
                  <a:schemeClr val="tx1"/>
                </a:solidFill>
              </a:endParaRPr>
            </a:p>
          </p:txBody>
        </p:sp>
        <p:sp>
          <p:nvSpPr>
            <p:cNvPr id="80" name="Rectangle 79"/>
            <p:cNvSpPr/>
            <p:nvPr/>
          </p:nvSpPr>
          <p:spPr>
            <a:xfrm>
              <a:off x="5334000" y="3922838"/>
              <a:ext cx="533400" cy="516759"/>
            </a:xfrm>
            <a:prstGeom prst="rect">
              <a:avLst/>
            </a:prstGeom>
            <a:solidFill>
              <a:schemeClr val="bg1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shade val="50000"/>
                <a:hueOff val="267555"/>
                <a:satOff val="-4269"/>
                <a:lumOff val="41107"/>
                <a:alphaOff val="0"/>
              </a:schemeClr>
            </a:fillRef>
            <a:effectRef idx="2">
              <a:schemeClr val="accent3">
                <a:shade val="50000"/>
                <a:hueOff val="267555"/>
                <a:satOff val="-4269"/>
                <a:lumOff val="41107"/>
                <a:alphaOff val="0"/>
              </a:schemeClr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00" dirty="0" smtClean="0">
                  <a:solidFill>
                    <a:schemeClr val="tx1"/>
                  </a:solidFill>
                </a:rPr>
                <a:t>Other country CICs</a:t>
              </a:r>
            </a:p>
          </p:txBody>
        </p:sp>
      </p:grpSp>
      <p:sp>
        <p:nvSpPr>
          <p:cNvPr id="81" name="TextBox 80"/>
          <p:cNvSpPr txBox="1"/>
          <p:nvPr/>
        </p:nvSpPr>
        <p:spPr>
          <a:xfrm>
            <a:off x="8676456" y="6423139"/>
            <a:ext cx="4320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37DC7B4B-5ACC-4C62-9F8E-F12CFEF7C30E}" type="slidenum">
              <a:rPr lang="en-US" sz="1000" smtClean="0"/>
              <a:t>17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62330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052736"/>
            <a:ext cx="9144000" cy="28803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116632"/>
            <a:ext cx="8229600" cy="777875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2200" dirty="0" smtClean="0">
                <a:solidFill>
                  <a:schemeClr val="bg1"/>
                </a:solidFill>
                <a:cs typeface="+mj-cs"/>
              </a:rPr>
              <a:t>Global CTP 5 year USD 60M program budget</a:t>
            </a:r>
          </a:p>
        </p:txBody>
      </p:sp>
      <p:sp>
        <p:nvSpPr>
          <p:cNvPr id="4" name="Left Bracket 3"/>
          <p:cNvSpPr>
            <a:spLocks/>
          </p:cNvSpPr>
          <p:nvPr/>
        </p:nvSpPr>
        <p:spPr bwMode="auto">
          <a:xfrm>
            <a:off x="252413" y="188913"/>
            <a:ext cx="287337" cy="1008062"/>
          </a:xfrm>
          <a:prstGeom prst="leftBracket">
            <a:avLst>
              <a:gd name="adj" fmla="val 8332"/>
            </a:avLst>
          </a:prstGeom>
          <a:noFill/>
          <a:ln w="152400">
            <a:solidFill>
              <a:schemeClr val="accent1">
                <a:alpha val="10196"/>
              </a:schemeClr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dirty="0">
              <a:latin typeface="+mn-lt"/>
              <a:ea typeface="+mn-ea"/>
            </a:endParaRPr>
          </a:p>
        </p:txBody>
      </p:sp>
      <p:graphicFrame>
        <p:nvGraphicFramePr>
          <p:cNvPr id="33" name="Chart 3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50824679"/>
              </p:ext>
            </p:extLst>
          </p:nvPr>
        </p:nvGraphicFramePr>
        <p:xfrm>
          <a:off x="1475656" y="1679443"/>
          <a:ext cx="6408712" cy="45072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676456" y="6423139"/>
            <a:ext cx="4320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37DC7B4B-5ACC-4C62-9F8E-F12CFEF7C30E}" type="slidenum">
              <a:rPr lang="en-US" sz="1000" smtClean="0"/>
              <a:t>18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916857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052736"/>
            <a:ext cx="9144000" cy="28803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188640"/>
            <a:ext cx="8229600" cy="777875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2200" dirty="0">
                <a:solidFill>
                  <a:schemeClr val="bg1"/>
                </a:solidFill>
                <a:cs typeface="+mj-cs"/>
              </a:rPr>
              <a:t>CTP's current contributions of USD 35M for </a:t>
            </a:r>
            <a:r>
              <a:rPr lang="en-US" sz="2200" dirty="0" smtClean="0">
                <a:solidFill>
                  <a:schemeClr val="bg1"/>
                </a:solidFill>
                <a:cs typeface="+mj-cs"/>
              </a:rPr>
              <a:t>country CICs</a:t>
            </a:r>
            <a:endParaRPr lang="en-US" sz="2200" dirty="0">
              <a:solidFill>
                <a:schemeClr val="bg1"/>
              </a:solidFill>
              <a:cs typeface="+mj-cs"/>
            </a:endParaRPr>
          </a:p>
        </p:txBody>
      </p:sp>
      <p:sp>
        <p:nvSpPr>
          <p:cNvPr id="4" name="Left Bracket 3"/>
          <p:cNvSpPr>
            <a:spLocks/>
          </p:cNvSpPr>
          <p:nvPr/>
        </p:nvSpPr>
        <p:spPr bwMode="auto">
          <a:xfrm>
            <a:off x="252413" y="188913"/>
            <a:ext cx="287337" cy="1008062"/>
          </a:xfrm>
          <a:prstGeom prst="leftBracket">
            <a:avLst>
              <a:gd name="adj" fmla="val 8332"/>
            </a:avLst>
          </a:prstGeom>
          <a:noFill/>
          <a:ln w="152400">
            <a:solidFill>
              <a:schemeClr val="accent1">
                <a:alpha val="10196"/>
              </a:schemeClr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dirty="0">
              <a:latin typeface="+mn-lt"/>
              <a:ea typeface="+mn-ea"/>
            </a:endParaRPr>
          </a:p>
        </p:txBody>
      </p:sp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1029077376"/>
              </p:ext>
            </p:extLst>
          </p:nvPr>
        </p:nvGraphicFramePr>
        <p:xfrm>
          <a:off x="1403648" y="1844824"/>
          <a:ext cx="6336704" cy="41764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8676456" y="6423139"/>
            <a:ext cx="4320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37DC7B4B-5ACC-4C62-9F8E-F12CFEF7C30E}" type="slidenum">
              <a:rPr lang="en-US" sz="1000" smtClean="0"/>
              <a:t>19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350801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32085" y="1164685"/>
            <a:ext cx="9144000" cy="7920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188640"/>
            <a:ext cx="8651304" cy="777875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2200" dirty="0" smtClean="0">
                <a:solidFill>
                  <a:schemeClr val="bg1"/>
                </a:solidFill>
                <a:cs typeface="+mj-cs"/>
              </a:rPr>
              <a:t>The CTP leverages multiple programs and financing sources including CTF, SREP and REACT</a:t>
            </a:r>
          </a:p>
        </p:txBody>
      </p:sp>
      <p:sp>
        <p:nvSpPr>
          <p:cNvPr id="4" name="Left Bracket 3"/>
          <p:cNvSpPr>
            <a:spLocks/>
          </p:cNvSpPr>
          <p:nvPr/>
        </p:nvSpPr>
        <p:spPr bwMode="auto">
          <a:xfrm>
            <a:off x="252413" y="188913"/>
            <a:ext cx="287337" cy="1008062"/>
          </a:xfrm>
          <a:prstGeom prst="leftBracket">
            <a:avLst>
              <a:gd name="adj" fmla="val 8332"/>
            </a:avLst>
          </a:prstGeom>
          <a:noFill/>
          <a:ln w="152400">
            <a:solidFill>
              <a:schemeClr val="accent1">
                <a:alpha val="10196"/>
              </a:schemeClr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dirty="0">
              <a:latin typeface="+mn-lt"/>
              <a:ea typeface="+mn-ea"/>
            </a:endParaRPr>
          </a:p>
        </p:txBody>
      </p:sp>
      <p:pic>
        <p:nvPicPr>
          <p:cNvPr id="35" name="Picture 2" descr="C:\Users\wb359164\Pictures\blank-world-map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79512" y="1799456"/>
            <a:ext cx="3339658" cy="422183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2" name="Group 41"/>
          <p:cNvGrpSpPr/>
          <p:nvPr/>
        </p:nvGrpSpPr>
        <p:grpSpPr>
          <a:xfrm>
            <a:off x="3779913" y="1773279"/>
            <a:ext cx="2067922" cy="1186844"/>
            <a:chOff x="4788024" y="1450068"/>
            <a:chExt cx="2638128" cy="1186844"/>
          </a:xfrm>
        </p:grpSpPr>
        <p:sp>
          <p:nvSpPr>
            <p:cNvPr id="37" name="Rectangle 36"/>
            <p:cNvSpPr/>
            <p:nvPr/>
          </p:nvSpPr>
          <p:spPr>
            <a:xfrm>
              <a:off x="4860032" y="1450068"/>
              <a:ext cx="2566120" cy="1186844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115888"/>
              <a:r>
                <a:rPr lang="en-US" sz="1200" dirty="0" smtClean="0"/>
                <a:t>The Morocco CIC is being designed to support local content innovation and manufacture of solar components for CTF projects</a:t>
              </a:r>
              <a:endParaRPr lang="en-US" sz="1200" dirty="0"/>
            </a:p>
          </p:txBody>
        </p:sp>
        <p:cxnSp>
          <p:nvCxnSpPr>
            <p:cNvPr id="6" name="Straight Connector 5"/>
            <p:cNvCxnSpPr/>
            <p:nvPr/>
          </p:nvCxnSpPr>
          <p:spPr>
            <a:xfrm>
              <a:off x="4788024" y="1476245"/>
              <a:ext cx="0" cy="1160667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9" name="Straight Connector 38"/>
          <p:cNvCxnSpPr>
            <a:endCxn id="36" idx="6"/>
          </p:cNvCxnSpPr>
          <p:nvPr/>
        </p:nvCxnSpPr>
        <p:spPr>
          <a:xfrm flipH="1">
            <a:off x="817260" y="1844824"/>
            <a:ext cx="2962652" cy="508462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4" name="Group 43"/>
          <p:cNvGrpSpPr/>
          <p:nvPr/>
        </p:nvGrpSpPr>
        <p:grpSpPr>
          <a:xfrm>
            <a:off x="4283968" y="3316950"/>
            <a:ext cx="2016224" cy="1186844"/>
            <a:chOff x="4788024" y="1450068"/>
            <a:chExt cx="2638128" cy="1186844"/>
          </a:xfrm>
        </p:grpSpPr>
        <p:sp>
          <p:nvSpPr>
            <p:cNvPr id="45" name="Rectangle 44"/>
            <p:cNvSpPr/>
            <p:nvPr/>
          </p:nvSpPr>
          <p:spPr>
            <a:xfrm>
              <a:off x="4860032" y="1450068"/>
              <a:ext cx="2566120" cy="1186844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115888"/>
              <a:r>
                <a:rPr lang="en-US" sz="1200" dirty="0" smtClean="0"/>
                <a:t>In Ethiopia, the CIC’s Seed Capital Facility will provide complementary financing to energy SMEs in partnership with IFC’s SREP credit line</a:t>
              </a:r>
              <a:endParaRPr lang="en-US" sz="1200" dirty="0"/>
            </a:p>
          </p:txBody>
        </p:sp>
        <p:cxnSp>
          <p:nvCxnSpPr>
            <p:cNvPr id="46" name="Straight Connector 45"/>
            <p:cNvCxnSpPr/>
            <p:nvPr/>
          </p:nvCxnSpPr>
          <p:spPr>
            <a:xfrm>
              <a:off x="4788024" y="1476245"/>
              <a:ext cx="0" cy="1160667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7" name="Straight Connector 46"/>
          <p:cNvCxnSpPr/>
          <p:nvPr/>
        </p:nvCxnSpPr>
        <p:spPr>
          <a:xfrm flipH="1">
            <a:off x="4179488" y="3343127"/>
            <a:ext cx="104480" cy="31945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9" name="Group 48"/>
          <p:cNvGrpSpPr/>
          <p:nvPr/>
        </p:nvGrpSpPr>
        <p:grpSpPr>
          <a:xfrm>
            <a:off x="4716016" y="4834444"/>
            <a:ext cx="2016224" cy="1186844"/>
            <a:chOff x="4788024" y="1450068"/>
            <a:chExt cx="2638128" cy="1186844"/>
          </a:xfrm>
        </p:grpSpPr>
        <p:sp>
          <p:nvSpPr>
            <p:cNvPr id="50" name="Rectangle 49"/>
            <p:cNvSpPr/>
            <p:nvPr/>
          </p:nvSpPr>
          <p:spPr>
            <a:xfrm>
              <a:off x="4860032" y="1450068"/>
              <a:ext cx="2566120" cy="1186844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115888"/>
              <a:r>
                <a:rPr lang="en-US" sz="1200" dirty="0" smtClean="0"/>
                <a:t>The Kenya CIC collaborating with Africa Enterprise Challenge Fund’s REACT to professionalize companies and boost their investability</a:t>
              </a:r>
              <a:endParaRPr lang="en-US" sz="1200" dirty="0"/>
            </a:p>
          </p:txBody>
        </p:sp>
        <p:cxnSp>
          <p:nvCxnSpPr>
            <p:cNvPr id="51" name="Straight Connector 50"/>
            <p:cNvCxnSpPr/>
            <p:nvPr/>
          </p:nvCxnSpPr>
          <p:spPr>
            <a:xfrm>
              <a:off x="4788024" y="1476245"/>
              <a:ext cx="0" cy="1160667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2" name="Straight Connector 51"/>
          <p:cNvCxnSpPr>
            <a:endCxn id="33" idx="5"/>
          </p:cNvCxnSpPr>
          <p:nvPr/>
        </p:nvCxnSpPr>
        <p:spPr>
          <a:xfrm flipH="1" flipV="1">
            <a:off x="2864794" y="4221081"/>
            <a:ext cx="1851223" cy="63954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Oval 32"/>
          <p:cNvSpPr/>
          <p:nvPr/>
        </p:nvSpPr>
        <p:spPr>
          <a:xfrm>
            <a:off x="2627586" y="3968235"/>
            <a:ext cx="277906" cy="296227"/>
          </a:xfrm>
          <a:prstGeom prst="ellipse">
            <a:avLst/>
          </a:prstGeom>
          <a:gradFill rotWithShape="1">
            <a:gsLst>
              <a:gs pos="0">
                <a:srgbClr val="9BBB59">
                  <a:shade val="51000"/>
                  <a:satMod val="130000"/>
                </a:srgbClr>
              </a:gs>
              <a:gs pos="80000">
                <a:srgbClr val="9BBB59">
                  <a:shade val="93000"/>
                  <a:satMod val="130000"/>
                </a:srgbClr>
              </a:gs>
              <a:gs pos="100000">
                <a:srgbClr val="9BBB59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CIC</a:t>
            </a:r>
            <a:endParaRPr kumimoji="0" lang="en-US" sz="105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Oval 33"/>
          <p:cNvSpPr/>
          <p:nvPr/>
        </p:nvSpPr>
        <p:spPr>
          <a:xfrm>
            <a:off x="2555578" y="3514464"/>
            <a:ext cx="277906" cy="296227"/>
          </a:xfrm>
          <a:prstGeom prst="ellipse">
            <a:avLst/>
          </a:prstGeom>
          <a:gradFill rotWithShape="1">
            <a:gsLst>
              <a:gs pos="0">
                <a:srgbClr val="9BBB59">
                  <a:shade val="51000"/>
                  <a:satMod val="130000"/>
                </a:srgbClr>
              </a:gs>
              <a:gs pos="80000">
                <a:srgbClr val="9BBB59">
                  <a:shade val="93000"/>
                  <a:satMod val="130000"/>
                </a:srgbClr>
              </a:gs>
              <a:gs pos="100000">
                <a:srgbClr val="9BBB59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CIC</a:t>
            </a:r>
            <a:endParaRPr kumimoji="0" lang="en-US" sz="105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6" name="Oval 35"/>
          <p:cNvSpPr/>
          <p:nvPr/>
        </p:nvSpPr>
        <p:spPr>
          <a:xfrm>
            <a:off x="539354" y="2205172"/>
            <a:ext cx="277906" cy="296227"/>
          </a:xfrm>
          <a:prstGeom prst="ellipse">
            <a:avLst/>
          </a:prstGeom>
          <a:gradFill rotWithShape="1">
            <a:gsLst>
              <a:gs pos="0">
                <a:srgbClr val="9BBB59">
                  <a:shade val="51000"/>
                  <a:satMod val="130000"/>
                </a:srgbClr>
              </a:gs>
              <a:gs pos="80000">
                <a:srgbClr val="9BBB59">
                  <a:shade val="93000"/>
                  <a:satMod val="130000"/>
                </a:srgbClr>
              </a:gs>
              <a:gs pos="100000">
                <a:srgbClr val="9BBB59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CIC</a:t>
            </a:r>
            <a:endParaRPr kumimoji="0" lang="en-US" sz="105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676456" y="6423139"/>
            <a:ext cx="4320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37DC7B4B-5ACC-4C62-9F8E-F12CFEF7C30E}" type="slidenum">
              <a:rPr lang="en-US" sz="1000" smtClean="0"/>
              <a:t>20</a:t>
            </a:fld>
            <a:endParaRPr lang="en-US" sz="1000" dirty="0"/>
          </a:p>
        </p:txBody>
      </p:sp>
      <p:sp>
        <p:nvSpPr>
          <p:cNvPr id="25" name="Left Arrow Callout 24"/>
          <p:cNvSpPr/>
          <p:nvPr/>
        </p:nvSpPr>
        <p:spPr>
          <a:xfrm>
            <a:off x="6732240" y="2111220"/>
            <a:ext cx="2232248" cy="3478019"/>
          </a:xfrm>
          <a:prstGeom prst="leftArrowCallout">
            <a:avLst>
              <a:gd name="adj1" fmla="val 58864"/>
              <a:gd name="adj2" fmla="val 48308"/>
              <a:gd name="adj3" fmla="val 11847"/>
              <a:gd name="adj4" fmla="val 79795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shade val="50000"/>
              <a:hueOff val="66889"/>
              <a:satOff val="-1067"/>
              <a:lumOff val="10277"/>
              <a:alphaOff val="0"/>
            </a:schemeClr>
          </a:fillRef>
          <a:effectRef idx="2">
            <a:schemeClr val="accent3">
              <a:shade val="50000"/>
              <a:hueOff val="66889"/>
              <a:satOff val="-1067"/>
              <a:lumOff val="10277"/>
              <a:alphaOff val="0"/>
            </a:schemeClr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>
              <a:spcAft>
                <a:spcPts val="600"/>
              </a:spcAft>
            </a:pPr>
            <a:r>
              <a:rPr lang="en-US" sz="1400" b="1" dirty="0" smtClean="0">
                <a:solidFill>
                  <a:sysClr val="windowText" lastClr="000000"/>
                </a:solidFill>
              </a:rPr>
              <a:t>Other sources of local funding include:</a:t>
            </a:r>
          </a:p>
          <a:p>
            <a:pPr marL="225425" indent="-119063">
              <a:spcAft>
                <a:spcPts val="600"/>
              </a:spcAft>
              <a:buFont typeface="Arial" pitchFamily="34" charset="0"/>
              <a:buChar char="•"/>
            </a:pPr>
            <a:r>
              <a:rPr lang="en-US" sz="1400" b="1" dirty="0" smtClean="0">
                <a:solidFill>
                  <a:sysClr val="windowText" lastClr="000000"/>
                </a:solidFill>
              </a:rPr>
              <a:t>Governments</a:t>
            </a:r>
          </a:p>
          <a:p>
            <a:pPr marL="225425" indent="-119063">
              <a:spcAft>
                <a:spcPts val="600"/>
              </a:spcAft>
              <a:buFont typeface="Arial" pitchFamily="34" charset="0"/>
              <a:buChar char="•"/>
            </a:pPr>
            <a:r>
              <a:rPr lang="en-US" sz="1400" b="1" dirty="0" smtClean="0">
                <a:solidFill>
                  <a:sysClr val="windowText" lastClr="000000"/>
                </a:solidFill>
              </a:rPr>
              <a:t>Private Sector</a:t>
            </a:r>
          </a:p>
          <a:p>
            <a:pPr marL="225425" indent="-119063">
              <a:spcAft>
                <a:spcPts val="600"/>
              </a:spcAft>
              <a:buFont typeface="Arial" pitchFamily="34" charset="0"/>
              <a:buChar char="•"/>
            </a:pPr>
            <a:r>
              <a:rPr lang="en-US" sz="1400" b="1" dirty="0" smtClean="0">
                <a:solidFill>
                  <a:sysClr val="windowText" lastClr="000000"/>
                </a:solidFill>
              </a:rPr>
              <a:t>Donors/ foundations</a:t>
            </a:r>
          </a:p>
          <a:p>
            <a:pPr marL="225425" indent="-119063">
              <a:spcAft>
                <a:spcPts val="600"/>
              </a:spcAft>
              <a:buFont typeface="Arial" pitchFamily="34" charset="0"/>
              <a:buChar char="•"/>
            </a:pPr>
            <a:r>
              <a:rPr lang="en-US" sz="1400" b="1" dirty="0" smtClean="0">
                <a:solidFill>
                  <a:sysClr val="windowText" lastClr="000000"/>
                </a:solidFill>
              </a:rPr>
              <a:t>WBG Projects</a:t>
            </a:r>
          </a:p>
          <a:p>
            <a:pPr marL="225425" indent="-119063">
              <a:spcAft>
                <a:spcPts val="600"/>
              </a:spcAft>
              <a:buFont typeface="Arial" pitchFamily="34" charset="0"/>
              <a:buChar char="•"/>
            </a:pPr>
            <a:r>
              <a:rPr lang="en-US" sz="1400" b="1" dirty="0" smtClean="0">
                <a:solidFill>
                  <a:sysClr val="windowText" lastClr="000000"/>
                </a:solidFill>
              </a:rPr>
              <a:t>Other trust </a:t>
            </a:r>
            <a:r>
              <a:rPr lang="en-US" sz="1400" b="1" dirty="0">
                <a:solidFill>
                  <a:sysClr val="windowText" lastClr="000000"/>
                </a:solidFill>
              </a:rPr>
              <a:t>f</a:t>
            </a:r>
            <a:r>
              <a:rPr lang="en-US" sz="1400" b="1" dirty="0" smtClean="0">
                <a:solidFill>
                  <a:sysClr val="windowText" lastClr="000000"/>
                </a:solidFill>
              </a:rPr>
              <a:t>unds</a:t>
            </a:r>
          </a:p>
        </p:txBody>
      </p:sp>
    </p:spTree>
    <p:extLst>
      <p:ext uri="{BB962C8B-B14F-4D97-AF65-F5344CB8AC3E}">
        <p14:creationId xmlns:p14="http://schemas.microsoft.com/office/powerpoint/2010/main" val="1739432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052736"/>
            <a:ext cx="9144000" cy="28803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188640"/>
            <a:ext cx="8229600" cy="777875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2200" dirty="0" smtClean="0">
                <a:solidFill>
                  <a:schemeClr val="bg1"/>
                </a:solidFill>
                <a:cs typeface="+mj-cs"/>
              </a:rPr>
              <a:t>The Kenya CIC launched in September 2012 in partnership with the Denmark and the UK</a:t>
            </a:r>
          </a:p>
        </p:txBody>
      </p:sp>
      <p:sp>
        <p:nvSpPr>
          <p:cNvPr id="4" name="Left Bracket 3"/>
          <p:cNvSpPr>
            <a:spLocks/>
          </p:cNvSpPr>
          <p:nvPr/>
        </p:nvSpPr>
        <p:spPr bwMode="auto">
          <a:xfrm>
            <a:off x="252413" y="188913"/>
            <a:ext cx="287337" cy="1008062"/>
          </a:xfrm>
          <a:prstGeom prst="leftBracket">
            <a:avLst>
              <a:gd name="adj" fmla="val 8332"/>
            </a:avLst>
          </a:prstGeom>
          <a:noFill/>
          <a:ln w="152400">
            <a:solidFill>
              <a:schemeClr val="accent1">
                <a:alpha val="10196"/>
              </a:schemeClr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05680" y="1340768"/>
            <a:ext cx="8686800" cy="1944216"/>
          </a:xfrm>
          <a:prstGeom prst="rect">
            <a:avLst/>
          </a:prstGeom>
          <a:solidFill>
            <a:srgbClr val="A5C249">
              <a:lumMod val="20000"/>
              <a:lumOff val="80000"/>
            </a:srgbClr>
          </a:solidFill>
          <a:ln>
            <a:noFill/>
          </a:ln>
          <a:effectLst/>
        </p:spPr>
        <p:txBody>
          <a:bodyPr spcFirstLastPara="0" vert="horz" wrap="square" lIns="365760" tIns="0" rIns="0" bIns="0" numCol="1" spcCol="1270" anchor="ctr" anchorCtr="0">
            <a:noAutofit/>
          </a:bodyPr>
          <a:lstStyle/>
          <a:p>
            <a:endParaRPr lang="en-US" dirty="0"/>
          </a:p>
        </p:txBody>
      </p:sp>
      <p:graphicFrame>
        <p:nvGraphicFramePr>
          <p:cNvPr id="18" name="Chart 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83098555"/>
              </p:ext>
            </p:extLst>
          </p:nvPr>
        </p:nvGraphicFramePr>
        <p:xfrm>
          <a:off x="396081" y="3429000"/>
          <a:ext cx="4514849" cy="29523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9" name="Picture 2" descr="E:\DCIM\Camera\20120926_11114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1393"/>
          <a:stretch/>
        </p:blipFill>
        <p:spPr bwMode="auto">
          <a:xfrm>
            <a:off x="5132853" y="3645024"/>
            <a:ext cx="3645711" cy="2422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itle 1"/>
          <p:cNvSpPr txBox="1">
            <a:spLocks/>
          </p:cNvSpPr>
          <p:nvPr/>
        </p:nvSpPr>
        <p:spPr>
          <a:xfrm>
            <a:off x="252413" y="1215008"/>
            <a:ext cx="8510587" cy="22139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285750" marR="0" lvl="0" indent="-285750" algn="l" defTabSz="91440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180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Partners: 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Strathmore University Nairobi, PricewaterhouseCoopers, GVEP International and Kenya Industrial Research and Development Institute (KIRDI)</a:t>
            </a:r>
          </a:p>
          <a:p>
            <a:pPr marL="285750" marR="0" lvl="0" indent="-285750" algn="l" defTabSz="91440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180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Target impacts: </a:t>
            </a:r>
            <a:r>
              <a:rPr kumimoji="0" lang="en-US" sz="160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Support </a:t>
            </a:r>
            <a:r>
              <a:rPr lang="en-US" sz="1600" kern="0" noProof="0" dirty="0" smtClean="0">
                <a:solidFill>
                  <a:sysClr val="windowText" lastClr="000000"/>
                </a:solidFill>
              </a:rPr>
              <a:t>70 </a:t>
            </a:r>
            <a:r>
              <a:rPr lang="en-US" sz="1600" kern="0" dirty="0" smtClean="0">
                <a:solidFill>
                  <a:sysClr val="windowText" lastClr="000000"/>
                </a:solidFill>
              </a:rPr>
              <a:t>Kenyan cleantech ventures, 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generate 4,600 jobs, mitigate 1.5m tons of CO</a:t>
            </a:r>
            <a:r>
              <a:rPr kumimoji="0" lang="en-US" sz="1600" b="0" i="0" u="none" strike="noStrike" kern="0" cap="none" spc="0" normalizeH="0" baseline="-2500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2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, provide cleaner energy access to 264,000 households, create $160m of long-term economic output</a:t>
            </a:r>
            <a:endParaRPr kumimoji="0" lang="en-US" sz="1600" b="1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676456" y="6423139"/>
            <a:ext cx="4320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37DC7B4B-5ACC-4C62-9F8E-F12CFEF7C30E}" type="slidenum">
              <a:rPr lang="en-US" sz="1000" smtClean="0"/>
              <a:t>21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695809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052736"/>
            <a:ext cx="9144000" cy="28803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188640"/>
            <a:ext cx="8229600" cy="634082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2200" dirty="0" smtClean="0">
                <a:solidFill>
                  <a:schemeClr val="bg1"/>
                </a:solidFill>
                <a:cs typeface="+mj-cs"/>
              </a:rPr>
              <a:t>At the global level, the CTP is launching 5 new business lines</a:t>
            </a:r>
          </a:p>
        </p:txBody>
      </p:sp>
      <p:sp>
        <p:nvSpPr>
          <p:cNvPr id="4" name="Left Bracket 3"/>
          <p:cNvSpPr>
            <a:spLocks/>
          </p:cNvSpPr>
          <p:nvPr/>
        </p:nvSpPr>
        <p:spPr bwMode="auto">
          <a:xfrm>
            <a:off x="252413" y="188913"/>
            <a:ext cx="287337" cy="1008062"/>
          </a:xfrm>
          <a:prstGeom prst="leftBracket">
            <a:avLst>
              <a:gd name="adj" fmla="val 8332"/>
            </a:avLst>
          </a:prstGeom>
          <a:noFill/>
          <a:ln w="152400">
            <a:solidFill>
              <a:schemeClr val="accent1">
                <a:alpha val="10196"/>
              </a:schemeClr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dirty="0">
              <a:latin typeface="+mn-lt"/>
              <a:ea typeface="+mn-ea"/>
            </a:endParaRPr>
          </a:p>
        </p:txBody>
      </p:sp>
      <p:grpSp>
        <p:nvGrpSpPr>
          <p:cNvPr id="60" name="Group 59"/>
          <p:cNvGrpSpPr/>
          <p:nvPr/>
        </p:nvGrpSpPr>
        <p:grpSpPr>
          <a:xfrm>
            <a:off x="838200" y="1412776"/>
            <a:ext cx="7315200" cy="4952999"/>
            <a:chOff x="838200" y="1295401"/>
            <a:chExt cx="7315200" cy="4952999"/>
          </a:xfrm>
        </p:grpSpPr>
        <p:sp>
          <p:nvSpPr>
            <p:cNvPr id="61" name="Rectangle 60"/>
            <p:cNvSpPr/>
            <p:nvPr/>
          </p:nvSpPr>
          <p:spPr>
            <a:xfrm>
              <a:off x="914400" y="5334000"/>
              <a:ext cx="7239000" cy="914400"/>
            </a:xfrm>
            <a:prstGeom prst="rect">
              <a:avLst/>
            </a:prstGeom>
            <a:solidFill>
              <a:srgbClr val="A5C249">
                <a:lumMod val="20000"/>
                <a:lumOff val="8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2" name="Rectangle 61"/>
            <p:cNvSpPr/>
            <p:nvPr/>
          </p:nvSpPr>
          <p:spPr>
            <a:xfrm>
              <a:off x="914400" y="4343400"/>
              <a:ext cx="7239000" cy="914400"/>
            </a:xfrm>
            <a:prstGeom prst="rect">
              <a:avLst/>
            </a:prstGeom>
            <a:solidFill>
              <a:sysClr val="window" lastClr="FFFFFF">
                <a:lumMod val="95000"/>
              </a:sys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3" name="Rectangle 62"/>
            <p:cNvSpPr/>
            <p:nvPr/>
          </p:nvSpPr>
          <p:spPr>
            <a:xfrm>
              <a:off x="914400" y="3352800"/>
              <a:ext cx="7239000" cy="914400"/>
            </a:xfrm>
            <a:prstGeom prst="rect">
              <a:avLst/>
            </a:prstGeom>
            <a:solidFill>
              <a:srgbClr val="A5C249">
                <a:lumMod val="20000"/>
                <a:lumOff val="8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4" name="Rectangle 63"/>
            <p:cNvSpPr/>
            <p:nvPr/>
          </p:nvSpPr>
          <p:spPr>
            <a:xfrm>
              <a:off x="914400" y="2362200"/>
              <a:ext cx="7239000" cy="914400"/>
            </a:xfrm>
            <a:prstGeom prst="rect">
              <a:avLst/>
            </a:prstGeom>
            <a:solidFill>
              <a:sysClr val="window" lastClr="FFFFFF">
                <a:lumMod val="95000"/>
              </a:sys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5" name="Rectangle 64"/>
            <p:cNvSpPr/>
            <p:nvPr/>
          </p:nvSpPr>
          <p:spPr>
            <a:xfrm>
              <a:off x="914400" y="1371600"/>
              <a:ext cx="7239000" cy="914400"/>
            </a:xfrm>
            <a:prstGeom prst="rect">
              <a:avLst/>
            </a:prstGeom>
            <a:solidFill>
              <a:srgbClr val="A5C249">
                <a:lumMod val="20000"/>
                <a:lumOff val="8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6" name="Rectangle 65"/>
            <p:cNvSpPr/>
            <p:nvPr/>
          </p:nvSpPr>
          <p:spPr>
            <a:xfrm>
              <a:off x="1295400" y="1524001"/>
              <a:ext cx="2340964" cy="649574"/>
            </a:xfrm>
            <a:prstGeom prst="rect">
              <a:avLst/>
            </a:prstGeom>
          </p:spPr>
          <p:txBody>
            <a:bodyPr wrap="square">
              <a:noAutofit/>
            </a:bodyPr>
            <a:lstStyle/>
            <a:p>
              <a:pPr marL="171450" marR="0" lvl="0" indent="-17145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</a:rPr>
                <a:t>CIC</a:t>
              </a:r>
              <a:r>
                <a: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2B71AB"/>
                  </a:solidFill>
                  <a:effectLst/>
                  <a:uLnTx/>
                  <a:uFillTx/>
                </a:rPr>
                <a:t> </a:t>
              </a:r>
              <a:r>
                <a: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A5C249"/>
                  </a:solidFill>
                  <a:effectLst/>
                  <a:uLnTx/>
                  <a:uFillTx/>
                </a:rPr>
                <a:t>Launch</a:t>
              </a:r>
            </a:p>
          </p:txBody>
        </p:sp>
        <p:sp>
          <p:nvSpPr>
            <p:cNvPr id="67" name="Rectangle 66"/>
            <p:cNvSpPr/>
            <p:nvPr/>
          </p:nvSpPr>
          <p:spPr>
            <a:xfrm>
              <a:off x="1066800" y="5486401"/>
              <a:ext cx="3124200" cy="533400"/>
            </a:xfrm>
            <a:prstGeom prst="rect">
              <a:avLst/>
            </a:prstGeom>
          </p:spPr>
          <p:txBody>
            <a:bodyPr wrap="square">
              <a:noAutofit/>
            </a:bodyPr>
            <a:lstStyle/>
            <a:p>
              <a:pPr marL="171450" marR="0" lvl="0" indent="-17145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</a:rPr>
                <a:t>Impact </a:t>
              </a:r>
              <a:r>
                <a:rPr kumimoji="0" lang="en-US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A5C249"/>
                  </a:solidFill>
                  <a:effectLst/>
                  <a:uLnTx/>
                  <a:uFillTx/>
                </a:rPr>
                <a:t>X</a:t>
              </a:r>
              <a:r>
                <a:rPr kumimoji="0" lang="en-US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</a:rPr>
                <a:t>change</a:t>
              </a:r>
            </a:p>
          </p:txBody>
        </p:sp>
        <p:grpSp>
          <p:nvGrpSpPr>
            <p:cNvPr id="68" name="Group 93"/>
            <p:cNvGrpSpPr/>
            <p:nvPr/>
          </p:nvGrpSpPr>
          <p:grpSpPr>
            <a:xfrm>
              <a:off x="1084289" y="4572001"/>
              <a:ext cx="3182911" cy="533400"/>
              <a:chOff x="4572000" y="3048000"/>
              <a:chExt cx="3733800" cy="625719"/>
            </a:xfrm>
          </p:grpSpPr>
          <p:sp>
            <p:nvSpPr>
              <p:cNvPr id="85" name="Rectangle 84"/>
              <p:cNvSpPr/>
              <p:nvPr/>
            </p:nvSpPr>
            <p:spPr>
              <a:xfrm>
                <a:off x="4572000" y="3048000"/>
                <a:ext cx="3733800" cy="625719"/>
              </a:xfrm>
              <a:prstGeom prst="rect">
                <a:avLst/>
              </a:prstGeom>
            </p:spPr>
            <p:txBody>
              <a:bodyPr wrap="square">
                <a:noAutofit/>
              </a:bodyPr>
              <a:lstStyle/>
              <a:p>
                <a:pPr marL="171450" marR="0" lvl="0" indent="-17145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>
                        <a:lumMod val="50000"/>
                      </a:sysClr>
                    </a:solidFill>
                    <a:effectLst/>
                    <a:uLnTx/>
                    <a:uFillTx/>
                  </a:rPr>
                  <a:t>Market</a:t>
                </a:r>
                <a:r>
                  <a:rPr kumimoji="0" lang="en-US" sz="24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A5C249"/>
                    </a:solidFill>
                    <a:effectLst/>
                    <a:uLnTx/>
                    <a:uFillTx/>
                  </a:rPr>
                  <a:t>CONNECT</a:t>
                </a:r>
              </a:p>
            </p:txBody>
          </p:sp>
          <p:sp>
            <p:nvSpPr>
              <p:cNvPr id="86" name="Isosceles Triangle 85"/>
              <p:cNvSpPr/>
              <p:nvPr/>
            </p:nvSpPr>
            <p:spPr>
              <a:xfrm rot="16200000" flipH="1">
                <a:off x="7854464" y="3264877"/>
                <a:ext cx="228600" cy="152400"/>
              </a:xfrm>
              <a:prstGeom prst="triangle">
                <a:avLst/>
              </a:prstGeom>
              <a:solidFill>
                <a:srgbClr val="A5C249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87" name="Isosceles Triangle 86"/>
              <p:cNvSpPr/>
              <p:nvPr/>
            </p:nvSpPr>
            <p:spPr>
              <a:xfrm rot="5400000">
                <a:off x="4725868" y="3264877"/>
                <a:ext cx="228600" cy="152400"/>
              </a:xfrm>
              <a:prstGeom prst="triangle">
                <a:avLst/>
              </a:prstGeom>
              <a:solidFill>
                <a:srgbClr val="A5C249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69" name="Group 50"/>
            <p:cNvGrpSpPr/>
            <p:nvPr/>
          </p:nvGrpSpPr>
          <p:grpSpPr>
            <a:xfrm>
              <a:off x="1143000" y="3455641"/>
              <a:ext cx="2819400" cy="779489"/>
              <a:chOff x="228600" y="3016239"/>
              <a:chExt cx="4648200" cy="914400"/>
            </a:xfrm>
          </p:grpSpPr>
          <p:sp>
            <p:nvSpPr>
              <p:cNvPr id="83" name="Rectangle 82"/>
              <p:cNvSpPr/>
              <p:nvPr/>
            </p:nvSpPr>
            <p:spPr>
              <a:xfrm>
                <a:off x="228600" y="3016239"/>
                <a:ext cx="4648200" cy="914400"/>
              </a:xfrm>
              <a:prstGeom prst="rect">
                <a:avLst/>
              </a:prstGeom>
            </p:spPr>
            <p:txBody>
              <a:bodyPr wrap="square">
                <a:noAutofit/>
              </a:bodyPr>
              <a:lstStyle/>
              <a:p>
                <a:pPr marL="171450" marR="0" lvl="0" indent="-17145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A5C249"/>
                    </a:solidFill>
                    <a:effectLst/>
                    <a:uLnTx/>
                    <a:uFillTx/>
                  </a:rPr>
                  <a:t>Climate</a:t>
                </a:r>
                <a:r>
                  <a:rPr kumimoji="0" lang="en-US" sz="24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>
                        <a:lumMod val="50000"/>
                      </a:sys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US" sz="2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>
                        <a:lumMod val="50000"/>
                        <a:lumOff val="50000"/>
                      </a:sysClr>
                    </a:solidFill>
                    <a:effectLst/>
                    <a:uLnTx/>
                    <a:uFillTx/>
                  </a:rPr>
                  <a:t>TRACK</a:t>
                </a:r>
              </a:p>
              <a:p>
                <a:pPr marL="171450" marR="0" lvl="0" indent="-17145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0" i="1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</a:rPr>
                  <a:t>Climate Technology Research, Analysis, </a:t>
                </a:r>
              </a:p>
              <a:p>
                <a:pPr marL="171450" marR="0" lvl="0" indent="-17145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0" i="1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</a:rPr>
                  <a:t>Communication and Knowledge</a:t>
                </a:r>
                <a:endParaRPr kumimoji="0" lang="en-US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BD0D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4" name="Freeform 83"/>
              <p:cNvSpPr/>
              <p:nvPr/>
            </p:nvSpPr>
            <p:spPr>
              <a:xfrm>
                <a:off x="4374292" y="3147268"/>
                <a:ext cx="376881" cy="315913"/>
              </a:xfrm>
              <a:custGeom>
                <a:avLst/>
                <a:gdLst>
                  <a:gd name="connsiteX0" fmla="*/ 0 w 278027"/>
                  <a:gd name="connsiteY0" fmla="*/ 166816 h 166816"/>
                  <a:gd name="connsiteX1" fmla="*/ 117389 w 278027"/>
                  <a:gd name="connsiteY1" fmla="*/ 37071 h 166816"/>
                  <a:gd name="connsiteX2" fmla="*/ 179173 w 278027"/>
                  <a:gd name="connsiteY2" fmla="*/ 123568 h 166816"/>
                  <a:gd name="connsiteX3" fmla="*/ 278027 w 278027"/>
                  <a:gd name="connsiteY3" fmla="*/ 0 h 166816"/>
                  <a:gd name="connsiteX0" fmla="*/ 0 w 234982"/>
                  <a:gd name="connsiteY0" fmla="*/ 136560 h 136560"/>
                  <a:gd name="connsiteX1" fmla="*/ 74344 w 234982"/>
                  <a:gd name="connsiteY1" fmla="*/ 37071 h 136560"/>
                  <a:gd name="connsiteX2" fmla="*/ 136128 w 234982"/>
                  <a:gd name="connsiteY2" fmla="*/ 123568 h 136560"/>
                  <a:gd name="connsiteX3" fmla="*/ 234982 w 234982"/>
                  <a:gd name="connsiteY3" fmla="*/ 0 h 136560"/>
                  <a:gd name="connsiteX0" fmla="*/ 0 w 234982"/>
                  <a:gd name="connsiteY0" fmla="*/ 136560 h 136560"/>
                  <a:gd name="connsiteX1" fmla="*/ 74344 w 234982"/>
                  <a:gd name="connsiteY1" fmla="*/ 37071 h 136560"/>
                  <a:gd name="connsiteX2" fmla="*/ 104436 w 234982"/>
                  <a:gd name="connsiteY2" fmla="*/ 106304 h 136560"/>
                  <a:gd name="connsiteX3" fmla="*/ 234982 w 234982"/>
                  <a:gd name="connsiteY3" fmla="*/ 0 h 136560"/>
                  <a:gd name="connsiteX0" fmla="*/ 0 w 208873"/>
                  <a:gd name="connsiteY0" fmla="*/ 181535 h 181535"/>
                  <a:gd name="connsiteX1" fmla="*/ 74344 w 208873"/>
                  <a:gd name="connsiteY1" fmla="*/ 82046 h 181535"/>
                  <a:gd name="connsiteX2" fmla="*/ 104436 w 208873"/>
                  <a:gd name="connsiteY2" fmla="*/ 151279 h 181535"/>
                  <a:gd name="connsiteX3" fmla="*/ 208873 w 208873"/>
                  <a:gd name="connsiteY3" fmla="*/ 0 h 1815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8873" h="181535">
                    <a:moveTo>
                      <a:pt x="0" y="181535"/>
                    </a:moveTo>
                    <a:lnTo>
                      <a:pt x="74344" y="82046"/>
                    </a:lnTo>
                    <a:lnTo>
                      <a:pt x="104436" y="151279"/>
                    </a:lnTo>
                    <a:lnTo>
                      <a:pt x="208873" y="0"/>
                    </a:lnTo>
                  </a:path>
                </a:pathLst>
              </a:custGeom>
              <a:noFill/>
              <a:ln w="38100" cap="flat" cmpd="sng" algn="ctr">
                <a:solidFill>
                  <a:srgbClr val="A5C249"/>
                </a:solidFill>
                <a:prstDash val="solid"/>
                <a:tailEnd type="triangle" w="med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70" name="Rectangle 69"/>
            <p:cNvSpPr/>
            <p:nvPr/>
          </p:nvSpPr>
          <p:spPr>
            <a:xfrm>
              <a:off x="4724400" y="1439417"/>
              <a:ext cx="3015952" cy="846584"/>
            </a:xfrm>
            <a:prstGeom prst="rect">
              <a:avLst/>
            </a:prstGeom>
            <a:solidFill>
              <a:srgbClr val="A5C249">
                <a:lumMod val="20000"/>
                <a:lumOff val="80000"/>
              </a:srgbClr>
            </a:solidFill>
          </p:spPr>
          <p:txBody>
            <a:bodyPr wrap="square" anchor="ctr">
              <a:noAutofit/>
            </a:bodyPr>
            <a:lstStyle/>
            <a:p>
              <a:pPr marL="171450" marR="0" lvl="0" indent="-1714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Calibri" pitchFamily="34" charset="0"/>
                <a:buChar char="+"/>
                <a:tabLst/>
                <a:defRPr/>
              </a:pPr>
              <a:r>
                <a:rPr kumimoji="0" lang="en-US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>
                      <a:lumMod val="65000"/>
                      <a:lumOff val="35000"/>
                    </a:sysClr>
                  </a:solidFill>
                  <a:effectLst/>
                  <a:uLnTx/>
                  <a:uFillTx/>
                </a:rPr>
                <a:t>Business Plan Development</a:t>
              </a:r>
            </a:p>
            <a:p>
              <a:pPr marL="171450" marR="0" lvl="0" indent="-1714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Calibri" pitchFamily="34" charset="0"/>
                <a:buChar char="+"/>
                <a:tabLst/>
                <a:defRPr/>
              </a:pPr>
              <a:r>
                <a:rPr lang="en-US" sz="1200" kern="0" dirty="0" smtClean="0">
                  <a:solidFill>
                    <a:sysClr val="windowText" lastClr="000000">
                      <a:lumMod val="65000"/>
                      <a:lumOff val="35000"/>
                    </a:sysClr>
                  </a:solidFill>
                </a:rPr>
                <a:t>Implementation and Launch</a:t>
              </a:r>
              <a:endPara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</a:endParaRPr>
            </a:p>
          </p:txBody>
        </p:sp>
        <p:sp>
          <p:nvSpPr>
            <p:cNvPr id="71" name="Rectangle 70"/>
            <p:cNvSpPr/>
            <p:nvPr/>
          </p:nvSpPr>
          <p:spPr>
            <a:xfrm>
              <a:off x="4724400" y="2408620"/>
              <a:ext cx="2667000" cy="830997"/>
            </a:xfrm>
            <a:prstGeom prst="rect">
              <a:avLst/>
            </a:prstGeom>
            <a:solidFill>
              <a:sysClr val="window" lastClr="FFFFFF">
                <a:lumMod val="95000"/>
              </a:sysClr>
            </a:solidFill>
          </p:spPr>
          <p:txBody>
            <a:bodyPr wrap="square">
              <a:spAutoFit/>
            </a:bodyPr>
            <a:lstStyle/>
            <a:p>
              <a:pPr marL="171450" marR="0" lvl="0" indent="-1714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Calibri" pitchFamily="34" charset="0"/>
                <a:buChar char="+"/>
                <a:tabLst/>
                <a:defRPr/>
              </a:pPr>
              <a:r>
                <a:rPr kumimoji="0" lang="en-US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>
                      <a:lumMod val="65000"/>
                      <a:lumOff val="35000"/>
                    </a:sysClr>
                  </a:solidFill>
                  <a:effectLst/>
                  <a:uLnTx/>
                  <a:uFillTx/>
                </a:rPr>
                <a:t>Innovation Prizes</a:t>
              </a:r>
            </a:p>
            <a:p>
              <a:pPr marL="171450" marR="0" lvl="0" indent="-1714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Calibri" pitchFamily="34" charset="0"/>
                <a:buChar char="+"/>
                <a:tabLst/>
                <a:defRPr/>
              </a:pPr>
              <a:r>
                <a:rPr kumimoji="0" lang="en-US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>
                      <a:lumMod val="65000"/>
                      <a:lumOff val="35000"/>
                    </a:sysClr>
                  </a:solidFill>
                  <a:effectLst/>
                  <a:uLnTx/>
                  <a:uFillTx/>
                </a:rPr>
                <a:t>Investment Platform</a:t>
              </a:r>
            </a:p>
            <a:p>
              <a:pPr marL="171450" marR="0" lvl="0" indent="-1714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Calibri" pitchFamily="34" charset="0"/>
                <a:buChar char="+"/>
                <a:tabLst/>
                <a:defRPr/>
              </a:pPr>
              <a:r>
                <a:rPr lang="en-US" sz="1200" kern="0" dirty="0" smtClean="0">
                  <a:solidFill>
                    <a:sysClr val="windowText" lastClr="000000">
                      <a:lumMod val="65000"/>
                      <a:lumOff val="35000"/>
                    </a:sysClr>
                  </a:solidFill>
                </a:rPr>
                <a:t>Seed Investment Facility</a:t>
              </a:r>
              <a:endPara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</a:endParaRPr>
            </a:p>
            <a:p>
              <a:pPr marL="171450" marR="0" lvl="0" indent="-1714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Calibri" pitchFamily="34" charset="0"/>
                <a:buChar char="+"/>
                <a:tabLst/>
                <a:defRPr/>
              </a:pPr>
              <a:r>
                <a:rPr kumimoji="0" lang="en-US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>
                      <a:lumMod val="65000"/>
                      <a:lumOff val="35000"/>
                    </a:sysClr>
                  </a:solidFill>
                  <a:effectLst/>
                  <a:uLnTx/>
                  <a:uFillTx/>
                </a:rPr>
                <a:t>Investor Syndication</a:t>
              </a:r>
            </a:p>
          </p:txBody>
        </p:sp>
        <p:sp>
          <p:nvSpPr>
            <p:cNvPr id="72" name="Rectangle 71"/>
            <p:cNvSpPr/>
            <p:nvPr/>
          </p:nvSpPr>
          <p:spPr>
            <a:xfrm>
              <a:off x="4724400" y="3468470"/>
              <a:ext cx="3303984" cy="646331"/>
            </a:xfrm>
            <a:prstGeom prst="rect">
              <a:avLst/>
            </a:prstGeom>
            <a:solidFill>
              <a:srgbClr val="A5C249">
                <a:lumMod val="20000"/>
                <a:lumOff val="80000"/>
              </a:srgbClr>
            </a:solidFill>
          </p:spPr>
          <p:txBody>
            <a:bodyPr wrap="square">
              <a:spAutoFit/>
            </a:bodyPr>
            <a:lstStyle/>
            <a:p>
              <a:pPr marL="171450" marR="0" lvl="0" indent="-1714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Calibri" pitchFamily="34" charset="0"/>
                <a:buChar char="+"/>
                <a:tabLst/>
                <a:defRPr/>
              </a:pPr>
              <a:r>
                <a:rPr kumimoji="0" lang="en-US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>
                      <a:lumMod val="65000"/>
                      <a:lumOff val="35000"/>
                    </a:sysClr>
                  </a:solidFill>
                  <a:effectLst/>
                  <a:uLnTx/>
                  <a:uFillTx/>
                </a:rPr>
                <a:t>Analytical Products</a:t>
              </a:r>
            </a:p>
            <a:p>
              <a:pPr marL="171450" marR="0" lvl="0" indent="-1714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Calibri" pitchFamily="34" charset="0"/>
                <a:buChar char="+"/>
                <a:tabLst/>
                <a:defRPr/>
              </a:pPr>
              <a:r>
                <a:rPr kumimoji="0" lang="en-US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>
                      <a:lumMod val="65000"/>
                      <a:lumOff val="35000"/>
                    </a:sysClr>
                  </a:solidFill>
                  <a:effectLst/>
                  <a:uLnTx/>
                  <a:uFillTx/>
                </a:rPr>
                <a:t>Climate Technology Policy Toolkits</a:t>
              </a:r>
            </a:p>
            <a:p>
              <a:pPr marL="171450" marR="0" lvl="0" indent="-1714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Calibri" pitchFamily="34" charset="0"/>
                <a:buChar char="+"/>
                <a:tabLst/>
                <a:defRPr/>
              </a:pPr>
              <a:r>
                <a:rPr kumimoji="0" lang="en-US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>
                      <a:lumMod val="65000"/>
                      <a:lumOff val="35000"/>
                    </a:sysClr>
                  </a:solidFill>
                  <a:effectLst/>
                  <a:uLnTx/>
                  <a:uFillTx/>
                </a:rPr>
                <a:t>Collaborative Research</a:t>
              </a:r>
            </a:p>
          </p:txBody>
        </p:sp>
        <p:sp>
          <p:nvSpPr>
            <p:cNvPr id="73" name="Rectangle 72"/>
            <p:cNvSpPr/>
            <p:nvPr/>
          </p:nvSpPr>
          <p:spPr>
            <a:xfrm>
              <a:off x="4724400" y="4495801"/>
              <a:ext cx="3429000" cy="646331"/>
            </a:xfrm>
            <a:prstGeom prst="rect">
              <a:avLst/>
            </a:prstGeom>
            <a:solidFill>
              <a:sysClr val="window" lastClr="FFFFFF">
                <a:lumMod val="95000"/>
              </a:sysClr>
            </a:solidFill>
          </p:spPr>
          <p:txBody>
            <a:bodyPr wrap="square">
              <a:spAutoFit/>
            </a:bodyPr>
            <a:lstStyle/>
            <a:p>
              <a:pPr marL="171450" marR="0" lvl="0" indent="-1714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Calibri" pitchFamily="34" charset="0"/>
                <a:buChar char="+"/>
                <a:tabLst/>
                <a:defRPr/>
              </a:pPr>
              <a:r>
                <a:rPr kumimoji="0" lang="en-US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>
                      <a:lumMod val="65000"/>
                      <a:lumOff val="35000"/>
                    </a:sysClr>
                  </a:solidFill>
                  <a:effectLst/>
                  <a:uLnTx/>
                  <a:uFillTx/>
                </a:rPr>
                <a:t>Web-enabled</a:t>
              </a:r>
              <a:r>
                <a:rPr kumimoji="0" lang="en-US" sz="1200" b="0" i="0" u="none" strike="noStrike" kern="0" cap="none" spc="0" normalizeH="0" noProof="0" dirty="0" smtClean="0">
                  <a:ln>
                    <a:noFill/>
                  </a:ln>
                  <a:solidFill>
                    <a:sysClr val="windowText" lastClr="000000">
                      <a:lumMod val="65000"/>
                      <a:lumOff val="35000"/>
                    </a:sysClr>
                  </a:solidFill>
                  <a:effectLst/>
                  <a:uLnTx/>
                  <a:uFillTx/>
                </a:rPr>
                <a:t> Services </a:t>
              </a:r>
              <a:endPara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</a:endParaRPr>
            </a:p>
            <a:p>
              <a:pPr marL="171450" marR="0" lvl="0" indent="-1714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Calibri" pitchFamily="34" charset="0"/>
                <a:buChar char="+"/>
                <a:tabLst/>
                <a:defRPr/>
              </a:pPr>
              <a:r>
                <a:rPr kumimoji="0" lang="en-US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>
                      <a:lumMod val="65000"/>
                      <a:lumOff val="35000"/>
                    </a:sysClr>
                  </a:solidFill>
                  <a:effectLst/>
                  <a:uLnTx/>
                  <a:uFillTx/>
                </a:rPr>
                <a:t>Networking and Events</a:t>
              </a:r>
            </a:p>
            <a:p>
              <a:pPr marL="171450" marR="0" lvl="0" indent="-1714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Calibri" pitchFamily="34" charset="0"/>
                <a:buChar char="+"/>
                <a:tabLst/>
                <a:defRPr/>
              </a:pPr>
              <a:r>
                <a:rPr kumimoji="0" lang="en-US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>
                      <a:lumMod val="65000"/>
                      <a:lumOff val="35000"/>
                    </a:sysClr>
                  </a:solidFill>
                  <a:effectLst/>
                  <a:uLnTx/>
                  <a:uFillTx/>
                </a:rPr>
                <a:t>Regional Innovation Networks</a:t>
              </a:r>
            </a:p>
          </p:txBody>
        </p:sp>
        <p:sp>
          <p:nvSpPr>
            <p:cNvPr id="74" name="Rectangle 73"/>
            <p:cNvSpPr/>
            <p:nvPr/>
          </p:nvSpPr>
          <p:spPr>
            <a:xfrm>
              <a:off x="4724400" y="5473606"/>
              <a:ext cx="2438400" cy="646331"/>
            </a:xfrm>
            <a:prstGeom prst="rect">
              <a:avLst/>
            </a:prstGeom>
            <a:solidFill>
              <a:srgbClr val="A5C249">
                <a:lumMod val="20000"/>
                <a:lumOff val="80000"/>
              </a:srgbClr>
            </a:solidFill>
          </p:spPr>
          <p:txBody>
            <a:bodyPr wrap="square">
              <a:spAutoFit/>
            </a:bodyPr>
            <a:lstStyle/>
            <a:p>
              <a:pPr marL="171450" marR="0" lvl="0" indent="-1714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Calibri" pitchFamily="34" charset="0"/>
                <a:buChar char="+"/>
                <a:tabLst/>
                <a:defRPr/>
              </a:pPr>
              <a:r>
                <a:rPr kumimoji="0" lang="en-US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>
                      <a:lumMod val="65000"/>
                      <a:lumOff val="35000"/>
                    </a:sysClr>
                  </a:solidFill>
                  <a:effectLst/>
                  <a:uLnTx/>
                  <a:uFillTx/>
                </a:rPr>
                <a:t>Innovation Monitoring System</a:t>
              </a:r>
            </a:p>
            <a:p>
              <a:pPr marL="171450" marR="0" lvl="0" indent="-1714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Calibri" pitchFamily="34" charset="0"/>
                <a:buChar char="+"/>
                <a:tabLst/>
                <a:defRPr/>
              </a:pPr>
              <a:r>
                <a:rPr kumimoji="0" lang="en-US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>
                      <a:lumMod val="65000"/>
                      <a:lumOff val="35000"/>
                    </a:sysClr>
                  </a:solidFill>
                  <a:effectLst/>
                  <a:uLnTx/>
                  <a:uFillTx/>
                </a:rPr>
                <a:t>Results Benchmarking</a:t>
              </a:r>
            </a:p>
            <a:p>
              <a:pPr marL="171450" marR="0" lvl="0" indent="-1714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Calibri" pitchFamily="34" charset="0"/>
                <a:buChar char="+"/>
                <a:tabLst/>
                <a:defRPr/>
              </a:pPr>
              <a:r>
                <a:rPr kumimoji="0" lang="en-US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>
                      <a:lumMod val="65000"/>
                      <a:lumOff val="35000"/>
                    </a:sysClr>
                  </a:solidFill>
                  <a:effectLst/>
                  <a:uLnTx/>
                  <a:uFillTx/>
                </a:rPr>
                <a:t>Exchanges &amp; Training</a:t>
              </a:r>
            </a:p>
          </p:txBody>
        </p:sp>
        <p:sp>
          <p:nvSpPr>
            <p:cNvPr id="75" name="Oval 74"/>
            <p:cNvSpPr/>
            <p:nvPr/>
          </p:nvSpPr>
          <p:spPr>
            <a:xfrm>
              <a:off x="838200" y="1295401"/>
              <a:ext cx="304800" cy="304800"/>
            </a:xfrm>
            <a:prstGeom prst="ellipse">
              <a:avLst/>
            </a:prstGeom>
            <a:gradFill rotWithShape="1">
              <a:gsLst>
                <a:gs pos="0">
                  <a:srgbClr val="A5C249">
                    <a:shade val="51000"/>
                    <a:satMod val="130000"/>
                  </a:srgbClr>
                </a:gs>
                <a:gs pos="80000">
                  <a:srgbClr val="A5C249">
                    <a:shade val="93000"/>
                    <a:satMod val="130000"/>
                  </a:srgbClr>
                </a:gs>
                <a:gs pos="100000">
                  <a:srgbClr val="A5C249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A5C249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</a:t>
              </a:r>
              <a:endParaRPr kumimoji="0" lang="en-US" sz="11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6" name="Oval 75"/>
            <p:cNvSpPr/>
            <p:nvPr/>
          </p:nvSpPr>
          <p:spPr>
            <a:xfrm>
              <a:off x="838200" y="2286001"/>
              <a:ext cx="304800" cy="304800"/>
            </a:xfrm>
            <a:prstGeom prst="ellipse">
              <a:avLst/>
            </a:prstGeom>
            <a:gradFill rotWithShape="1">
              <a:gsLst>
                <a:gs pos="0">
                  <a:srgbClr val="A5C249">
                    <a:shade val="51000"/>
                    <a:satMod val="130000"/>
                  </a:srgbClr>
                </a:gs>
                <a:gs pos="80000">
                  <a:srgbClr val="A5C249">
                    <a:shade val="93000"/>
                    <a:satMod val="130000"/>
                  </a:srgbClr>
                </a:gs>
                <a:gs pos="100000">
                  <a:srgbClr val="A5C249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A5C249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2</a:t>
              </a:r>
              <a:endParaRPr kumimoji="0" lang="en-US" sz="11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7" name="Oval 76"/>
            <p:cNvSpPr/>
            <p:nvPr/>
          </p:nvSpPr>
          <p:spPr>
            <a:xfrm>
              <a:off x="838200" y="3276601"/>
              <a:ext cx="304800" cy="304800"/>
            </a:xfrm>
            <a:prstGeom prst="ellipse">
              <a:avLst/>
            </a:prstGeom>
            <a:gradFill rotWithShape="1">
              <a:gsLst>
                <a:gs pos="0">
                  <a:srgbClr val="A5C249">
                    <a:shade val="51000"/>
                    <a:satMod val="130000"/>
                  </a:srgbClr>
                </a:gs>
                <a:gs pos="80000">
                  <a:srgbClr val="A5C249">
                    <a:shade val="93000"/>
                    <a:satMod val="130000"/>
                  </a:srgbClr>
                </a:gs>
                <a:gs pos="100000">
                  <a:srgbClr val="A5C249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A5C249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3</a:t>
              </a:r>
              <a:endParaRPr kumimoji="0" lang="en-US" sz="11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8" name="Oval 77"/>
            <p:cNvSpPr/>
            <p:nvPr/>
          </p:nvSpPr>
          <p:spPr>
            <a:xfrm>
              <a:off x="838200" y="4267201"/>
              <a:ext cx="304800" cy="304800"/>
            </a:xfrm>
            <a:prstGeom prst="ellipse">
              <a:avLst/>
            </a:prstGeom>
            <a:gradFill rotWithShape="1">
              <a:gsLst>
                <a:gs pos="0">
                  <a:srgbClr val="A5C249">
                    <a:shade val="51000"/>
                    <a:satMod val="130000"/>
                  </a:srgbClr>
                </a:gs>
                <a:gs pos="80000">
                  <a:srgbClr val="A5C249">
                    <a:shade val="93000"/>
                    <a:satMod val="130000"/>
                  </a:srgbClr>
                </a:gs>
                <a:gs pos="100000">
                  <a:srgbClr val="A5C249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A5C249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4</a:t>
              </a:r>
              <a:endParaRPr kumimoji="0" lang="en-US" sz="11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9" name="Oval 78"/>
            <p:cNvSpPr/>
            <p:nvPr/>
          </p:nvSpPr>
          <p:spPr>
            <a:xfrm>
              <a:off x="838200" y="5257801"/>
              <a:ext cx="304800" cy="304800"/>
            </a:xfrm>
            <a:prstGeom prst="ellipse">
              <a:avLst/>
            </a:prstGeom>
            <a:gradFill rotWithShape="1">
              <a:gsLst>
                <a:gs pos="0">
                  <a:srgbClr val="A5C249">
                    <a:shade val="51000"/>
                    <a:satMod val="130000"/>
                  </a:srgbClr>
                </a:gs>
                <a:gs pos="80000">
                  <a:srgbClr val="A5C249">
                    <a:shade val="93000"/>
                    <a:satMod val="130000"/>
                  </a:srgbClr>
                </a:gs>
                <a:gs pos="100000">
                  <a:srgbClr val="A5C249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A5C249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5</a:t>
              </a:r>
              <a:endParaRPr kumimoji="0" lang="en-US" sz="11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80" name="Group 79"/>
            <p:cNvGrpSpPr/>
            <p:nvPr/>
          </p:nvGrpSpPr>
          <p:grpSpPr>
            <a:xfrm>
              <a:off x="1371600" y="2396528"/>
              <a:ext cx="2514600" cy="803872"/>
              <a:chOff x="1295400" y="2414016"/>
              <a:chExt cx="2514600" cy="803872"/>
            </a:xfrm>
          </p:grpSpPr>
          <p:pic>
            <p:nvPicPr>
              <p:cNvPr id="81" name="Picture 80" descr="http://www.clker.com/cliparts/L/W/b/s/8/Q/logo-blue-black-up-hi.png"/>
              <p:cNvPicPr>
                <a:picLocks noChangeAspect="1" noChangeArrowheads="1"/>
              </p:cNvPicPr>
              <p:nvPr/>
            </p:nvPicPr>
            <p:blipFill>
              <a:blip r:embed="rId2" cstate="print">
                <a:duotone>
                  <a:srgbClr val="A5C249">
                    <a:shade val="45000"/>
                    <a:satMod val="135000"/>
                  </a:srgbClr>
                  <a:prstClr val="white"/>
                </a:duotone>
              </a:blip>
              <a:srcRect/>
              <a:stretch>
                <a:fillRect/>
              </a:stretch>
            </p:blipFill>
            <p:spPr bwMode="auto">
              <a:xfrm>
                <a:off x="2203704" y="2414016"/>
                <a:ext cx="96656" cy="152400"/>
              </a:xfrm>
              <a:prstGeom prst="rect">
                <a:avLst/>
              </a:prstGeom>
              <a:noFill/>
            </p:spPr>
          </p:pic>
          <p:sp>
            <p:nvSpPr>
              <p:cNvPr id="82" name="Rectangle 81"/>
              <p:cNvSpPr/>
              <p:nvPr/>
            </p:nvSpPr>
            <p:spPr>
              <a:xfrm>
                <a:off x="1295400" y="2438400"/>
                <a:ext cx="2514600" cy="779488"/>
              </a:xfrm>
              <a:prstGeom prst="rect">
                <a:avLst/>
              </a:prstGeom>
            </p:spPr>
            <p:txBody>
              <a:bodyPr wrap="square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71450" marR="0" lvl="0" indent="-17145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ysClr val="window" lastClr="FFFFFF">
                        <a:lumMod val="50000"/>
                      </a:sysClr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IGNITE</a:t>
                </a:r>
                <a:r>
                  <a:rPr kumimoji="0" lang="en-US" sz="28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2B71AB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A5C249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Fund</a:t>
                </a:r>
              </a:p>
              <a:p>
                <a:pPr marL="171450" marR="0" lvl="0" indent="-17145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0" i="1" u="none" strike="noStrike" kern="1200" cap="none" spc="0" normalizeH="0" baseline="0" noProof="0" dirty="0" smtClean="0">
                    <a:ln>
                      <a:noFill/>
                    </a:ln>
                    <a:solidFill>
                      <a:sysClr val="window" lastClr="FFFFFF">
                        <a:lumMod val="50000"/>
                      </a:sysClr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Investing in Green Innovation and </a:t>
                </a:r>
              </a:p>
              <a:p>
                <a:pPr marL="171450" marR="0" lvl="0" indent="-17145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0" i="1" u="none" strike="noStrike" kern="1200" cap="none" spc="0" normalizeH="0" baseline="0" noProof="0" dirty="0" smtClean="0">
                    <a:ln>
                      <a:noFill/>
                    </a:ln>
                    <a:solidFill>
                      <a:sysClr val="window" lastClr="FFFFFF">
                        <a:lumMod val="50000"/>
                      </a:sysClr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Technology  Enterprise Fund</a:t>
                </a:r>
              </a:p>
            </p:txBody>
          </p:sp>
        </p:grpSp>
      </p:grpSp>
      <p:sp>
        <p:nvSpPr>
          <p:cNvPr id="33" name="TextBox 32"/>
          <p:cNvSpPr txBox="1"/>
          <p:nvPr/>
        </p:nvSpPr>
        <p:spPr>
          <a:xfrm>
            <a:off x="8676456" y="6423139"/>
            <a:ext cx="4320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37DC7B4B-5ACC-4C62-9F8E-F12CFEF7C30E}" type="slidenum">
              <a:rPr lang="en-US" sz="1000" smtClean="0"/>
              <a:t>22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156207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498" y="997620"/>
            <a:ext cx="9144000" cy="28803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188640"/>
            <a:ext cx="8229600" cy="634082"/>
          </a:xfrm>
        </p:spPr>
        <p:txBody>
          <a:bodyPr/>
          <a:lstStyle/>
          <a:p>
            <a:pPr>
              <a:defRPr/>
            </a:pPr>
            <a:r>
              <a:rPr lang="en-US" sz="2200" dirty="0"/>
              <a:t>The Center is making rapid progress to build its portfolio</a:t>
            </a:r>
            <a:endParaRPr lang="en-US" sz="2200" dirty="0" smtClean="0">
              <a:solidFill>
                <a:schemeClr val="bg1"/>
              </a:solidFill>
              <a:cs typeface="+mj-cs"/>
            </a:endParaRPr>
          </a:p>
        </p:txBody>
      </p:sp>
      <p:sp>
        <p:nvSpPr>
          <p:cNvPr id="4" name="Left Bracket 3"/>
          <p:cNvSpPr>
            <a:spLocks/>
          </p:cNvSpPr>
          <p:nvPr/>
        </p:nvSpPr>
        <p:spPr bwMode="auto">
          <a:xfrm>
            <a:off x="252413" y="188913"/>
            <a:ext cx="287337" cy="1008062"/>
          </a:xfrm>
          <a:prstGeom prst="leftBracket">
            <a:avLst>
              <a:gd name="adj" fmla="val 8332"/>
            </a:avLst>
          </a:prstGeom>
          <a:noFill/>
          <a:ln w="152400">
            <a:solidFill>
              <a:schemeClr val="accent1">
                <a:alpha val="10196"/>
              </a:schemeClr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20" name="Title 1"/>
          <p:cNvSpPr txBox="1">
            <a:spLocks/>
          </p:cNvSpPr>
          <p:nvPr/>
        </p:nvSpPr>
        <p:spPr>
          <a:xfrm>
            <a:off x="295791" y="3501008"/>
            <a:ext cx="8510587" cy="266429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vert="horz" lIns="0" tIns="0" rIns="0" bIns="0" rtlCol="0" anchor="ctr">
            <a:noAutofit/>
          </a:bodyPr>
          <a:lstStyle/>
          <a:p>
            <a:pPr marL="565150" lvl="0" indent="-285750" fontAlgn="auto">
              <a:spcBef>
                <a:spcPts val="0"/>
              </a:spcBef>
              <a:spcAft>
                <a:spcPts val="1800"/>
              </a:spcAft>
              <a:buFont typeface="Arial" pitchFamily="34" charset="0"/>
              <a:buChar char="•"/>
              <a:defRPr/>
            </a:pPr>
            <a:r>
              <a:rPr lang="en-US" sz="1600" b="1" kern="0" dirty="0" smtClean="0">
                <a:solidFill>
                  <a:sysClr val="windowText" lastClr="000000"/>
                </a:solidFill>
              </a:rPr>
              <a:t>Contracts </a:t>
            </a:r>
            <a:r>
              <a:rPr lang="en-US" sz="1600" b="1" kern="0" dirty="0">
                <a:solidFill>
                  <a:sysClr val="windowText" lastClr="000000"/>
                </a:solidFill>
              </a:rPr>
              <a:t>signed with SMEs 17</a:t>
            </a:r>
          </a:p>
          <a:p>
            <a:pPr marL="565150" lvl="0" indent="-285750" fontAlgn="auto">
              <a:lnSpc>
                <a:spcPct val="110000"/>
              </a:lnSpc>
              <a:spcAft>
                <a:spcPts val="1800"/>
              </a:spcAft>
              <a:buFont typeface="Arial" pitchFamily="34" charset="0"/>
              <a:buChar char="•"/>
              <a:defRPr/>
            </a:pPr>
            <a:r>
              <a:rPr lang="en-US" sz="1600" b="1" kern="0" dirty="0">
                <a:solidFill>
                  <a:sysClr val="windowText" lastClr="000000"/>
                </a:solidFill>
              </a:rPr>
              <a:t>35 Applications received post launch</a:t>
            </a:r>
          </a:p>
          <a:p>
            <a:pPr marL="749300" lvl="1" indent="-177800" fontAlgn="auto">
              <a:lnSpc>
                <a:spcPct val="110000"/>
              </a:lnSpc>
              <a:spcAft>
                <a:spcPts val="600"/>
              </a:spcAft>
              <a:buFont typeface="Arial" pitchFamily="34" charset="0"/>
              <a:buChar char="-"/>
              <a:defRPr/>
            </a:pPr>
            <a:r>
              <a:rPr lang="en-US" sz="1600" kern="0" dirty="0">
                <a:solidFill>
                  <a:sysClr val="windowText" lastClr="000000"/>
                </a:solidFill>
              </a:rPr>
              <a:t>Renewable Energy  (22)</a:t>
            </a:r>
          </a:p>
          <a:p>
            <a:pPr marL="749300" lvl="1" indent="-177800" fontAlgn="auto">
              <a:lnSpc>
                <a:spcPct val="110000"/>
              </a:lnSpc>
              <a:spcAft>
                <a:spcPts val="600"/>
              </a:spcAft>
              <a:buFont typeface="Arial" pitchFamily="34" charset="0"/>
              <a:buChar char="-"/>
              <a:defRPr/>
            </a:pPr>
            <a:r>
              <a:rPr lang="en-US" sz="1600" kern="0" dirty="0">
                <a:solidFill>
                  <a:sysClr val="windowText" lastClr="000000"/>
                </a:solidFill>
              </a:rPr>
              <a:t>Agri-business (</a:t>
            </a:r>
            <a:r>
              <a:rPr lang="en-US" sz="1600" kern="0" dirty="0" smtClean="0">
                <a:solidFill>
                  <a:sysClr val="windowText" lastClr="000000"/>
                </a:solidFill>
              </a:rPr>
              <a:t>5)</a:t>
            </a:r>
          </a:p>
          <a:p>
            <a:pPr marL="749300" lvl="1" indent="-177800" fontAlgn="auto">
              <a:lnSpc>
                <a:spcPct val="110000"/>
              </a:lnSpc>
              <a:spcAft>
                <a:spcPts val="600"/>
              </a:spcAft>
              <a:buFont typeface="Arial" pitchFamily="34" charset="0"/>
              <a:buChar char="-"/>
              <a:defRPr/>
            </a:pPr>
            <a:r>
              <a:rPr lang="en-US" sz="1600" kern="0" dirty="0" smtClean="0">
                <a:solidFill>
                  <a:sysClr val="windowText" lastClr="000000"/>
                </a:solidFill>
              </a:rPr>
              <a:t>Renewable </a:t>
            </a:r>
            <a:r>
              <a:rPr lang="en-US" sz="1600" kern="0" dirty="0">
                <a:solidFill>
                  <a:sysClr val="windowText" lastClr="000000"/>
                </a:solidFill>
              </a:rPr>
              <a:t>Energy and Agri-business (4)</a:t>
            </a:r>
          </a:p>
          <a:p>
            <a:pPr marL="749300" lvl="1" indent="-177800" fontAlgn="auto">
              <a:lnSpc>
                <a:spcPct val="110000"/>
              </a:lnSpc>
              <a:spcAft>
                <a:spcPts val="600"/>
              </a:spcAft>
              <a:buFont typeface="Arial" pitchFamily="34" charset="0"/>
              <a:buChar char="-"/>
              <a:defRPr/>
            </a:pPr>
            <a:r>
              <a:rPr lang="en-US" sz="1600" kern="0" dirty="0">
                <a:solidFill>
                  <a:sysClr val="windowText" lastClr="000000"/>
                </a:solidFill>
              </a:rPr>
              <a:t>Water &amp; Sanitation (4</a:t>
            </a:r>
            <a:r>
              <a:rPr lang="en-US" sz="1600" kern="0" dirty="0" smtClean="0">
                <a:solidFill>
                  <a:sysClr val="windowText" lastClr="000000"/>
                </a:solidFill>
              </a:rPr>
              <a:t>)</a:t>
            </a:r>
            <a:endParaRPr lang="en-US" sz="1600" kern="0" dirty="0">
              <a:solidFill>
                <a:sysClr val="windowText" lastClr="000000"/>
              </a:solidFill>
            </a:endParaRPr>
          </a:p>
        </p:txBody>
      </p:sp>
      <p:pic>
        <p:nvPicPr>
          <p:cNvPr id="22" name="Picture 4" descr="N:\Climate Technology Program\Anthony's Docs - Climate Tech Program\Marketing Materials\CIC.jpg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55" b="13922"/>
          <a:stretch/>
        </p:blipFill>
        <p:spPr bwMode="auto">
          <a:xfrm>
            <a:off x="683568" y="1340768"/>
            <a:ext cx="6501718" cy="1728192"/>
          </a:xfrm>
          <a:prstGeom prst="rect">
            <a:avLst/>
          </a:prstGeom>
          <a:noFill/>
          <a:effectLst/>
          <a:extLst/>
        </p:spPr>
      </p:pic>
      <p:sp>
        <p:nvSpPr>
          <p:cNvPr id="10" name="TextBox 9"/>
          <p:cNvSpPr txBox="1"/>
          <p:nvPr/>
        </p:nvSpPr>
        <p:spPr>
          <a:xfrm>
            <a:off x="8676456" y="6423139"/>
            <a:ext cx="4320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37DC7B4B-5ACC-4C62-9F8E-F12CFEF7C30E}" type="slidenum">
              <a:rPr lang="en-US" sz="1000" smtClean="0"/>
              <a:t>23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811192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052736"/>
            <a:ext cx="9144000" cy="28803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188640"/>
            <a:ext cx="8435280" cy="777875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2200" dirty="0" smtClean="0">
                <a:solidFill>
                  <a:schemeClr val="bg1"/>
                </a:solidFill>
              </a:rPr>
              <a:t>A selection of innovative companies the Kenya CIC is supporting</a:t>
            </a:r>
            <a:endParaRPr lang="en-US" sz="2200" dirty="0" smtClean="0">
              <a:solidFill>
                <a:schemeClr val="bg1"/>
              </a:solidFill>
              <a:cs typeface="+mj-cs"/>
            </a:endParaRPr>
          </a:p>
        </p:txBody>
      </p:sp>
      <p:sp>
        <p:nvSpPr>
          <p:cNvPr id="4" name="Left Bracket 3"/>
          <p:cNvSpPr>
            <a:spLocks/>
          </p:cNvSpPr>
          <p:nvPr/>
        </p:nvSpPr>
        <p:spPr bwMode="auto">
          <a:xfrm>
            <a:off x="252413" y="188913"/>
            <a:ext cx="287337" cy="1008062"/>
          </a:xfrm>
          <a:prstGeom prst="leftBracket">
            <a:avLst>
              <a:gd name="adj" fmla="val 8332"/>
            </a:avLst>
          </a:prstGeom>
          <a:noFill/>
          <a:ln w="152400">
            <a:solidFill>
              <a:schemeClr val="accent1">
                <a:alpha val="10196"/>
              </a:schemeClr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dirty="0">
              <a:latin typeface="+mn-lt"/>
              <a:ea typeface="+mn-ea"/>
            </a:endParaRPr>
          </a:p>
        </p:txBody>
      </p:sp>
      <p:grpSp>
        <p:nvGrpSpPr>
          <p:cNvPr id="33" name="Group 32"/>
          <p:cNvGrpSpPr/>
          <p:nvPr/>
        </p:nvGrpSpPr>
        <p:grpSpPr>
          <a:xfrm>
            <a:off x="755576" y="1325680"/>
            <a:ext cx="7834024" cy="5199664"/>
            <a:chOff x="971600" y="1181664"/>
            <a:chExt cx="7416823" cy="4922756"/>
          </a:xfrm>
        </p:grpSpPr>
        <p:grpSp>
          <p:nvGrpSpPr>
            <p:cNvPr id="3" name="Group 2"/>
            <p:cNvGrpSpPr/>
            <p:nvPr/>
          </p:nvGrpSpPr>
          <p:grpSpPr>
            <a:xfrm>
              <a:off x="971600" y="1181664"/>
              <a:ext cx="7416823" cy="4922756"/>
              <a:chOff x="395536" y="1181663"/>
              <a:chExt cx="8376477" cy="5559705"/>
            </a:xfrm>
          </p:grpSpPr>
          <p:grpSp>
            <p:nvGrpSpPr>
              <p:cNvPr id="7" name="Group 6"/>
              <p:cNvGrpSpPr/>
              <p:nvPr/>
            </p:nvGrpSpPr>
            <p:grpSpPr>
              <a:xfrm>
                <a:off x="4624438" y="4022655"/>
                <a:ext cx="4056000" cy="2718713"/>
                <a:chOff x="317418" y="1186158"/>
                <a:chExt cx="4056000" cy="2930509"/>
              </a:xfrm>
            </p:grpSpPr>
            <p:sp>
              <p:nvSpPr>
                <p:cNvPr id="8" name="TextBox 18"/>
                <p:cNvSpPr txBox="1">
                  <a:spLocks noChangeArrowheads="1"/>
                </p:cNvSpPr>
                <p:nvPr/>
              </p:nvSpPr>
              <p:spPr bwMode="auto">
                <a:xfrm>
                  <a:off x="317419" y="1397954"/>
                  <a:ext cx="4023360" cy="2718713"/>
                </a:xfrm>
                <a:prstGeom prst="rect">
                  <a:avLst/>
                </a:prstGeom>
                <a:solidFill>
                  <a:schemeClr val="accent3">
                    <a:lumMod val="20000"/>
                    <a:lumOff val="80000"/>
                    <a:alpha val="89804"/>
                  </a:schemeClr>
                </a:solidFill>
                <a:ln>
                  <a:noFill/>
                </a:ln>
              </p:spPr>
              <p:style>
                <a:lnRef idx="1">
                  <a:schemeClr val="accent2">
                    <a:alpha val="90000"/>
                    <a:tint val="40000"/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2">
                    <a:alpha val="90000"/>
                    <a:tint val="40000"/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2">
                    <a:alpha val="90000"/>
                    <a:tint val="40000"/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dk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 lIns="45720" rIns="45720" anchor="b"/>
                <a:lstStyle/>
                <a:p>
                  <a:pPr algn="l" eaLnBrk="1" hangingPunct="1">
                    <a:defRPr/>
                  </a:pPr>
                  <a:endParaRPr lang="en-US" sz="1200" b="1" i="1" dirty="0" smtClean="0">
                    <a:solidFill>
                      <a:srgbClr val="000000"/>
                    </a:solidFill>
                    <a:latin typeface="Calibri" pitchFamily="34" charset="0"/>
                  </a:endParaRPr>
                </a:p>
              </p:txBody>
            </p:sp>
            <p:grpSp>
              <p:nvGrpSpPr>
                <p:cNvPr id="9" name="Group 8"/>
                <p:cNvGrpSpPr/>
                <p:nvPr/>
              </p:nvGrpSpPr>
              <p:grpSpPr>
                <a:xfrm>
                  <a:off x="317418" y="1186158"/>
                  <a:ext cx="4056000" cy="480815"/>
                  <a:chOff x="437780" y="1835"/>
                  <a:chExt cx="2455438" cy="802460"/>
                </a:xfrm>
              </p:grpSpPr>
              <p:sp>
                <p:nvSpPr>
                  <p:cNvPr id="10" name="Rounded Rectangle 40"/>
                  <p:cNvSpPr/>
                  <p:nvPr/>
                </p:nvSpPr>
                <p:spPr>
                  <a:xfrm>
                    <a:off x="437780" y="1835"/>
                    <a:ext cx="2435679" cy="802460"/>
                  </a:xfrm>
                  <a:prstGeom prst="rect">
                    <a:avLst/>
                  </a:prstGeom>
                </p:spPr>
                <p:style>
                  <a:lnRef idx="1">
                    <a:schemeClr val="accent3"/>
                  </a:lnRef>
                  <a:fillRef idx="3">
                    <a:schemeClr val="accent3"/>
                  </a:fillRef>
                  <a:effectRef idx="2">
                    <a:schemeClr val="accent3"/>
                  </a:effectRef>
                  <a:fontRef idx="minor">
                    <a:schemeClr val="lt1"/>
                  </a:fontRef>
                </p:style>
              </p:sp>
              <p:sp>
                <p:nvSpPr>
                  <p:cNvPr id="11" name="Rounded Rectangle 4"/>
                  <p:cNvSpPr/>
                  <p:nvPr/>
                </p:nvSpPr>
                <p:spPr>
                  <a:xfrm>
                    <a:off x="456423" y="41009"/>
                    <a:ext cx="2436795" cy="724114"/>
                  </a:xfrm>
                  <a:prstGeom prst="rect">
                    <a:avLst/>
                  </a:prstGeom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lt1"/>
                  </a:fontRef>
                </p:style>
                <p:txBody>
                  <a:bodyPr spcFirstLastPara="0" vert="horz" wrap="square" lIns="53340" tIns="26670" rIns="53340" bIns="26670" numCol="1" spcCol="1270" anchor="ctr" anchorCtr="0">
                    <a:noAutofit/>
                  </a:bodyPr>
                  <a:lstStyle/>
                  <a:p>
                    <a:pPr defTabSz="622300">
                      <a:lnSpc>
                        <a:spcPct val="90000"/>
                      </a:lnSpc>
                      <a:spcAft>
                        <a:spcPct val="35000"/>
                      </a:spcAft>
                    </a:pPr>
                    <a:r>
                      <a:rPr lang="en-US" sz="1200" b="1" dirty="0" smtClean="0"/>
                      <a:t>Keekonyokie: Producing biogas from livestock farming waste</a:t>
                    </a:r>
                    <a:endParaRPr lang="en-US" sz="1200" dirty="0"/>
                  </a:p>
                </p:txBody>
              </p:sp>
            </p:grpSp>
          </p:grpSp>
          <p:grpSp>
            <p:nvGrpSpPr>
              <p:cNvPr id="12" name="Group 11"/>
              <p:cNvGrpSpPr/>
              <p:nvPr/>
            </p:nvGrpSpPr>
            <p:grpSpPr>
              <a:xfrm>
                <a:off x="395536" y="4022655"/>
                <a:ext cx="4055998" cy="2718713"/>
                <a:chOff x="408996" y="1186158"/>
                <a:chExt cx="4055998" cy="2930509"/>
              </a:xfrm>
            </p:grpSpPr>
            <p:sp>
              <p:nvSpPr>
                <p:cNvPr id="13" name="TextBox 18"/>
                <p:cNvSpPr txBox="1">
                  <a:spLocks noChangeArrowheads="1"/>
                </p:cNvSpPr>
                <p:nvPr/>
              </p:nvSpPr>
              <p:spPr bwMode="auto">
                <a:xfrm>
                  <a:off x="408997" y="1397954"/>
                  <a:ext cx="4023360" cy="2718713"/>
                </a:xfrm>
                <a:prstGeom prst="rect">
                  <a:avLst/>
                </a:prstGeom>
                <a:solidFill>
                  <a:schemeClr val="accent3">
                    <a:lumMod val="20000"/>
                    <a:lumOff val="80000"/>
                    <a:alpha val="89804"/>
                  </a:schemeClr>
                </a:solidFill>
                <a:ln>
                  <a:noFill/>
                </a:ln>
              </p:spPr>
              <p:style>
                <a:lnRef idx="1">
                  <a:schemeClr val="accent2">
                    <a:alpha val="90000"/>
                    <a:tint val="40000"/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2">
                    <a:alpha val="90000"/>
                    <a:tint val="40000"/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2">
                    <a:alpha val="90000"/>
                    <a:tint val="40000"/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dk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 lIns="45720" rIns="45720" anchor="b"/>
                <a:lstStyle/>
                <a:p>
                  <a:pPr algn="l" eaLnBrk="1" hangingPunct="1">
                    <a:defRPr/>
                  </a:pPr>
                  <a:endParaRPr lang="en-US" sz="1200" b="1" i="1" dirty="0" smtClean="0">
                    <a:solidFill>
                      <a:srgbClr val="000000"/>
                    </a:solidFill>
                    <a:latin typeface="Calibri" pitchFamily="34" charset="0"/>
                  </a:endParaRPr>
                </a:p>
              </p:txBody>
            </p:sp>
            <p:grpSp>
              <p:nvGrpSpPr>
                <p:cNvPr id="14" name="Group 13"/>
                <p:cNvGrpSpPr/>
                <p:nvPr/>
              </p:nvGrpSpPr>
              <p:grpSpPr>
                <a:xfrm>
                  <a:off x="408996" y="1186158"/>
                  <a:ext cx="4055998" cy="480815"/>
                  <a:chOff x="493220" y="1835"/>
                  <a:chExt cx="2455437" cy="802460"/>
                </a:xfrm>
              </p:grpSpPr>
              <p:sp>
                <p:nvSpPr>
                  <p:cNvPr id="15" name="Rounded Rectangle 40"/>
                  <p:cNvSpPr/>
                  <p:nvPr/>
                </p:nvSpPr>
                <p:spPr>
                  <a:xfrm>
                    <a:off x="493220" y="1835"/>
                    <a:ext cx="2435679" cy="802460"/>
                  </a:xfrm>
                  <a:prstGeom prst="rect">
                    <a:avLst/>
                  </a:prstGeom>
                </p:spPr>
                <p:style>
                  <a:lnRef idx="1">
                    <a:schemeClr val="accent3"/>
                  </a:lnRef>
                  <a:fillRef idx="3">
                    <a:schemeClr val="accent3"/>
                  </a:fillRef>
                  <a:effectRef idx="2">
                    <a:schemeClr val="accent3"/>
                  </a:effectRef>
                  <a:fontRef idx="minor">
                    <a:schemeClr val="lt1"/>
                  </a:fontRef>
                </p:style>
              </p:sp>
              <p:sp>
                <p:nvSpPr>
                  <p:cNvPr id="16" name="Rounded Rectangle 4"/>
                  <p:cNvSpPr/>
                  <p:nvPr/>
                </p:nvSpPr>
                <p:spPr>
                  <a:xfrm>
                    <a:off x="511862" y="41008"/>
                    <a:ext cx="2436795" cy="724114"/>
                  </a:xfrm>
                  <a:prstGeom prst="rect">
                    <a:avLst/>
                  </a:prstGeom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lt1"/>
                  </a:fontRef>
                </p:style>
                <p:txBody>
                  <a:bodyPr spcFirstLastPara="0" vert="horz" wrap="square" lIns="53340" tIns="26670" rIns="53340" bIns="26670" numCol="1" spcCol="1270" anchor="ctr" anchorCtr="0">
                    <a:noAutofit/>
                  </a:bodyPr>
                  <a:lstStyle/>
                  <a:p>
                    <a:pPr defTabSz="622300">
                      <a:lnSpc>
                        <a:spcPct val="90000"/>
                      </a:lnSpc>
                      <a:spcAft>
                        <a:spcPct val="35000"/>
                      </a:spcAft>
                    </a:pPr>
                    <a:r>
                      <a:rPr lang="en-US" sz="1200" b="1" dirty="0" smtClean="0"/>
                      <a:t>Biossal: Making bio diesel to replace kerosene</a:t>
                    </a:r>
                    <a:endParaRPr lang="en-US" sz="1200" b="1" kern="1200" dirty="0"/>
                  </a:p>
                </p:txBody>
              </p:sp>
            </p:grpSp>
          </p:grpSp>
          <p:grpSp>
            <p:nvGrpSpPr>
              <p:cNvPr id="17" name="Group 16"/>
              <p:cNvGrpSpPr/>
              <p:nvPr/>
            </p:nvGrpSpPr>
            <p:grpSpPr>
              <a:xfrm>
                <a:off x="398061" y="1181663"/>
                <a:ext cx="4023361" cy="2718713"/>
                <a:chOff x="408996" y="1186158"/>
                <a:chExt cx="4023361" cy="2930509"/>
              </a:xfrm>
            </p:grpSpPr>
            <p:sp>
              <p:nvSpPr>
                <p:cNvPr id="18" name="TextBox 18"/>
                <p:cNvSpPr txBox="1">
                  <a:spLocks noChangeArrowheads="1"/>
                </p:cNvSpPr>
                <p:nvPr/>
              </p:nvSpPr>
              <p:spPr bwMode="auto">
                <a:xfrm>
                  <a:off x="408997" y="1397954"/>
                  <a:ext cx="4023360" cy="2718713"/>
                </a:xfrm>
                <a:prstGeom prst="rect">
                  <a:avLst/>
                </a:prstGeom>
                <a:solidFill>
                  <a:schemeClr val="accent3">
                    <a:lumMod val="20000"/>
                    <a:lumOff val="80000"/>
                    <a:alpha val="89804"/>
                  </a:schemeClr>
                </a:solidFill>
                <a:ln>
                  <a:noFill/>
                </a:ln>
              </p:spPr>
              <p:style>
                <a:lnRef idx="1">
                  <a:schemeClr val="accent2">
                    <a:alpha val="90000"/>
                    <a:tint val="40000"/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2">
                    <a:alpha val="90000"/>
                    <a:tint val="40000"/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2">
                    <a:alpha val="90000"/>
                    <a:tint val="40000"/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dk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 lIns="45720" rIns="45720" anchor="b"/>
                <a:lstStyle/>
                <a:p>
                  <a:pPr algn="l" eaLnBrk="1" hangingPunct="1">
                    <a:defRPr/>
                  </a:pPr>
                  <a:endParaRPr lang="en-US" sz="1200" b="1" i="1" dirty="0" smtClean="0">
                    <a:solidFill>
                      <a:srgbClr val="000000"/>
                    </a:solidFill>
                    <a:latin typeface="Calibri" pitchFamily="34" charset="0"/>
                  </a:endParaRPr>
                </a:p>
              </p:txBody>
            </p:sp>
            <p:grpSp>
              <p:nvGrpSpPr>
                <p:cNvPr id="19" name="Group 18"/>
                <p:cNvGrpSpPr/>
                <p:nvPr/>
              </p:nvGrpSpPr>
              <p:grpSpPr>
                <a:xfrm>
                  <a:off x="408996" y="1186158"/>
                  <a:ext cx="4023361" cy="480815"/>
                  <a:chOff x="493220" y="1835"/>
                  <a:chExt cx="2435679" cy="802460"/>
                </a:xfrm>
              </p:grpSpPr>
              <p:sp>
                <p:nvSpPr>
                  <p:cNvPr id="20" name="Rounded Rectangle 40"/>
                  <p:cNvSpPr/>
                  <p:nvPr/>
                </p:nvSpPr>
                <p:spPr>
                  <a:xfrm>
                    <a:off x="493220" y="1835"/>
                    <a:ext cx="2435679" cy="802460"/>
                  </a:xfrm>
                  <a:prstGeom prst="rect">
                    <a:avLst/>
                  </a:prstGeom>
                </p:spPr>
                <p:style>
                  <a:lnRef idx="1">
                    <a:schemeClr val="accent3"/>
                  </a:lnRef>
                  <a:fillRef idx="3">
                    <a:schemeClr val="accent3"/>
                  </a:fillRef>
                  <a:effectRef idx="2">
                    <a:schemeClr val="accent3"/>
                  </a:effectRef>
                  <a:fontRef idx="minor">
                    <a:schemeClr val="lt1"/>
                  </a:fontRef>
                </p:style>
              </p:sp>
              <p:sp>
                <p:nvSpPr>
                  <p:cNvPr id="21" name="Rounded Rectangle 4"/>
                  <p:cNvSpPr/>
                  <p:nvPr/>
                </p:nvSpPr>
                <p:spPr>
                  <a:xfrm>
                    <a:off x="510333" y="41009"/>
                    <a:ext cx="2418152" cy="724114"/>
                  </a:xfrm>
                  <a:prstGeom prst="rect">
                    <a:avLst/>
                  </a:prstGeom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lt1"/>
                  </a:fontRef>
                </p:style>
                <p:txBody>
                  <a:bodyPr spcFirstLastPara="0" vert="horz" wrap="square" lIns="53340" tIns="26670" rIns="53340" bIns="26670" numCol="1" spcCol="1270" anchor="ctr" anchorCtr="0">
                    <a:noAutofit/>
                  </a:bodyPr>
                  <a:lstStyle/>
                  <a:p>
                    <a:pPr lvl="0" defTabSz="622300">
                      <a:lnSpc>
                        <a:spcPct val="90000"/>
                      </a:lnSpc>
                      <a:spcAft>
                        <a:spcPct val="35000"/>
                      </a:spcAft>
                    </a:pPr>
                    <a:r>
                      <a:rPr lang="en-US" sz="1200" b="1" dirty="0" smtClean="0"/>
                      <a:t>Sunny People: Solar phone charging service</a:t>
                    </a:r>
                    <a:endParaRPr lang="en-US" sz="1200" b="1" dirty="0"/>
                  </a:p>
                </p:txBody>
              </p:sp>
            </p:grpSp>
          </p:grpSp>
          <p:grpSp>
            <p:nvGrpSpPr>
              <p:cNvPr id="22" name="Group 21"/>
              <p:cNvGrpSpPr/>
              <p:nvPr/>
            </p:nvGrpSpPr>
            <p:grpSpPr>
              <a:xfrm>
                <a:off x="4624437" y="1196752"/>
                <a:ext cx="4147576" cy="2718713"/>
                <a:chOff x="317418" y="1186158"/>
                <a:chExt cx="4147576" cy="2930509"/>
              </a:xfrm>
            </p:grpSpPr>
            <p:sp>
              <p:nvSpPr>
                <p:cNvPr id="23" name="TextBox 18"/>
                <p:cNvSpPr txBox="1">
                  <a:spLocks noChangeArrowheads="1"/>
                </p:cNvSpPr>
                <p:nvPr/>
              </p:nvSpPr>
              <p:spPr bwMode="auto">
                <a:xfrm>
                  <a:off x="317419" y="1397954"/>
                  <a:ext cx="4023360" cy="2718713"/>
                </a:xfrm>
                <a:prstGeom prst="rect">
                  <a:avLst/>
                </a:prstGeom>
                <a:solidFill>
                  <a:schemeClr val="accent3">
                    <a:lumMod val="20000"/>
                    <a:lumOff val="80000"/>
                    <a:alpha val="89804"/>
                  </a:schemeClr>
                </a:solidFill>
                <a:ln>
                  <a:noFill/>
                </a:ln>
              </p:spPr>
              <p:style>
                <a:lnRef idx="1">
                  <a:schemeClr val="accent2">
                    <a:alpha val="90000"/>
                    <a:tint val="40000"/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2">
                    <a:alpha val="90000"/>
                    <a:tint val="40000"/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2">
                    <a:alpha val="90000"/>
                    <a:tint val="40000"/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dk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 lIns="45720" rIns="45720" anchor="b"/>
                <a:lstStyle/>
                <a:p>
                  <a:pPr algn="l" eaLnBrk="1" hangingPunct="1">
                    <a:defRPr/>
                  </a:pPr>
                  <a:endParaRPr lang="en-US" sz="1200" b="1" i="1" dirty="0" smtClean="0">
                    <a:solidFill>
                      <a:srgbClr val="000000"/>
                    </a:solidFill>
                    <a:latin typeface="Calibri" pitchFamily="34" charset="0"/>
                  </a:endParaRPr>
                </a:p>
              </p:txBody>
            </p:sp>
            <p:grpSp>
              <p:nvGrpSpPr>
                <p:cNvPr id="24" name="Group 23"/>
                <p:cNvGrpSpPr/>
                <p:nvPr/>
              </p:nvGrpSpPr>
              <p:grpSpPr>
                <a:xfrm>
                  <a:off x="317418" y="1186158"/>
                  <a:ext cx="4147576" cy="480815"/>
                  <a:chOff x="437780" y="1835"/>
                  <a:chExt cx="2510877" cy="802460"/>
                </a:xfrm>
              </p:grpSpPr>
              <p:sp>
                <p:nvSpPr>
                  <p:cNvPr id="25" name="Rounded Rectangle 40"/>
                  <p:cNvSpPr/>
                  <p:nvPr/>
                </p:nvSpPr>
                <p:spPr>
                  <a:xfrm>
                    <a:off x="437780" y="1835"/>
                    <a:ext cx="2435679" cy="802460"/>
                  </a:xfrm>
                  <a:prstGeom prst="rect">
                    <a:avLst/>
                  </a:prstGeom>
                </p:spPr>
                <p:style>
                  <a:lnRef idx="1">
                    <a:schemeClr val="accent3"/>
                  </a:lnRef>
                  <a:fillRef idx="3">
                    <a:schemeClr val="accent3"/>
                  </a:fillRef>
                  <a:effectRef idx="2">
                    <a:schemeClr val="accent3"/>
                  </a:effectRef>
                  <a:fontRef idx="minor">
                    <a:schemeClr val="lt1"/>
                  </a:fontRef>
                </p:style>
              </p:sp>
              <p:sp>
                <p:nvSpPr>
                  <p:cNvPr id="26" name="Rounded Rectangle 4"/>
                  <p:cNvSpPr/>
                  <p:nvPr/>
                </p:nvSpPr>
                <p:spPr>
                  <a:xfrm>
                    <a:off x="456424" y="41009"/>
                    <a:ext cx="2492233" cy="724114"/>
                  </a:xfrm>
                  <a:prstGeom prst="rect">
                    <a:avLst/>
                  </a:prstGeom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lt1"/>
                  </a:fontRef>
                </p:style>
                <p:txBody>
                  <a:bodyPr spcFirstLastPara="0" vert="horz" wrap="square" lIns="53340" tIns="26670" rIns="53340" bIns="26670" numCol="1" spcCol="1270" anchor="ctr" anchorCtr="0">
                    <a:noAutofit/>
                  </a:bodyPr>
                  <a:lstStyle/>
                  <a:p>
                    <a:pPr lvl="0" defTabSz="622300">
                      <a:lnSpc>
                        <a:spcPct val="90000"/>
                      </a:lnSpc>
                      <a:spcAft>
                        <a:spcPct val="35000"/>
                      </a:spcAft>
                    </a:pPr>
                    <a:r>
                      <a:rPr lang="en-US" sz="1200" b="1" dirty="0" smtClean="0"/>
                      <a:t>Fawandu: Multipurpose clean cookstoves</a:t>
                    </a:r>
                    <a:endParaRPr lang="en-US" sz="1200" b="1" kern="1200" dirty="0"/>
                  </a:p>
                </p:txBody>
              </p:sp>
            </p:grpSp>
          </p:grpSp>
          <p:pic>
            <p:nvPicPr>
              <p:cNvPr id="27" name="Picture 2" descr="https://lh5.googleusercontent.com/-D87Ilh01RE8/UCqwd06bG2I/AAAAAAAAALw/CA_8YxK9Rng/s309/2.jpg"/>
              <p:cNvPicPr>
                <a:picLocks noChangeAspect="1" noChangeArrowheads="1"/>
              </p:cNvPicPr>
              <p:nvPr/>
            </p:nvPicPr>
            <p:blipFill rotWithShape="1"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harpenSoften amount="5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0" t="2541" r="-80" b="47850"/>
              <a:stretch/>
            </p:blipFill>
            <p:spPr bwMode="auto">
              <a:xfrm>
                <a:off x="4912470" y="1767978"/>
                <a:ext cx="3416012" cy="203032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1026" name="Picture 2" descr="http://socialinnovation.se/wp-content/uploads/2012/11/Powerfy_1-634x324.jpg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07" r="13211"/>
            <a:stretch/>
          </p:blipFill>
          <p:spPr bwMode="auto">
            <a:xfrm>
              <a:off x="1259313" y="1692605"/>
              <a:ext cx="3024655" cy="17977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7" name="Picture 3"/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contrast="17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7375"/>
            <a:stretch/>
          </p:blipFill>
          <p:spPr bwMode="auto">
            <a:xfrm>
              <a:off x="1259313" y="4216986"/>
              <a:ext cx="3024655" cy="18043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29" name="Picture 5" descr="http://farm8.static.flickr.com/7186/7003443811_8026ac07e6.jpg"/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2885"/>
            <a:stretch/>
          </p:blipFill>
          <p:spPr bwMode="auto">
            <a:xfrm>
              <a:off x="5003729" y="4244463"/>
              <a:ext cx="3024655" cy="17493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8" name="TextBox 37"/>
          <p:cNvSpPr txBox="1"/>
          <p:nvPr/>
        </p:nvSpPr>
        <p:spPr>
          <a:xfrm>
            <a:off x="8676456" y="6423139"/>
            <a:ext cx="4320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37DC7B4B-5ACC-4C62-9F8E-F12CFEF7C30E}" type="slidenum">
              <a:rPr lang="en-US" sz="1000" smtClean="0"/>
              <a:t>24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934260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limate_PPT_Theme_20130117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356624"/>
      </a:accent1>
      <a:accent2>
        <a:srgbClr val="519B37"/>
      </a:accent2>
      <a:accent3>
        <a:srgbClr val="80A567"/>
      </a:accent3>
      <a:accent4>
        <a:srgbClr val="C0C0C0"/>
      </a:accent4>
      <a:accent5>
        <a:srgbClr val="ABCA9A"/>
      </a:accent5>
      <a:accent6>
        <a:srgbClr val="99CC00"/>
      </a:accent6>
      <a:hlink>
        <a:srgbClr val="356624"/>
      </a:hlink>
      <a:folHlink>
        <a:srgbClr val="7F7F7F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Climate_PPT_Theme_20130117</Template>
  <TotalTime>1361</TotalTime>
  <Words>1568</Words>
  <Application>Microsoft Office PowerPoint</Application>
  <PresentationFormat>On-screen Show (4:3)</PresentationFormat>
  <Paragraphs>297</Paragraphs>
  <Slides>24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Climate_PPT_Theme_20130117</vt:lpstr>
      <vt:lpstr>Climate Opportunities and infoDev’s Climate Technology Program</vt:lpstr>
      <vt:lpstr>Climate change is reversing development gains</vt:lpstr>
      <vt:lpstr>Global response to climate change and huge energy investments creates great opportunities</vt:lpstr>
      <vt:lpstr>Emerging technologies provide a pathway for green growth </vt:lpstr>
      <vt:lpstr>Barriers and gaps to innovaton</vt:lpstr>
      <vt:lpstr>PowerPoint Presentation</vt:lpstr>
      <vt:lpstr>PowerPoint Presentation</vt:lpstr>
      <vt:lpstr>At the country level CICs build private sector innovation capacity through a holistic service offering</vt:lpstr>
      <vt:lpstr>CICs are being established in 8 countries around the world</vt:lpstr>
      <vt:lpstr>The CTP will leverage national CICs at the local level with Global activities that create a global community of cleantech innovators</vt:lpstr>
      <vt:lpstr>The CTP will deliver green growth impacts through investing in upstream activities</vt:lpstr>
      <vt:lpstr>THANK YOU</vt:lpstr>
      <vt:lpstr>Question for YOU</vt:lpstr>
      <vt:lpstr>Question for YOU</vt:lpstr>
      <vt:lpstr>Question for YOU</vt:lpstr>
      <vt:lpstr>This produces an opportunity for developing country innovators</vt:lpstr>
      <vt:lpstr>The Climate Innovation Trust Fund (CITF) is the first WB TF focused on Climate Innovation</vt:lpstr>
      <vt:lpstr>Global CTP 5 year USD 60M program budget</vt:lpstr>
      <vt:lpstr>CTP's current contributions of USD 35M for country CICs</vt:lpstr>
      <vt:lpstr>The CTP leverages multiple programs and financing sources including CTF, SREP and REACT</vt:lpstr>
      <vt:lpstr>The Kenya CIC launched in September 2012 in partnership with the Denmark and the UK</vt:lpstr>
      <vt:lpstr>At the global level, the CTP is launching 5 new business lines</vt:lpstr>
      <vt:lpstr>The Center is making rapid progress to build its portfolio</vt:lpstr>
      <vt:lpstr>A selection of innovative companies the Kenya CIC is supporting</vt:lpstr>
    </vt:vector>
  </TitlesOfParts>
  <Company>Party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 NAME</dc:title>
  <dc:creator>Mediac</dc:creator>
  <cp:lastModifiedBy>Jonathan d'Entremont Coony</cp:lastModifiedBy>
  <cp:revision>86</cp:revision>
  <dcterms:created xsi:type="dcterms:W3CDTF">2007-03-04T16:00:40Z</dcterms:created>
  <dcterms:modified xsi:type="dcterms:W3CDTF">2013-05-30T06:35:06Z</dcterms:modified>
</cp:coreProperties>
</file>