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1" r:id="rId2"/>
    <p:sldId id="257" r:id="rId3"/>
    <p:sldId id="262" r:id="rId4"/>
    <p:sldId id="258" r:id="rId5"/>
    <p:sldId id="263" r:id="rId6"/>
    <p:sldId id="259" r:id="rId7"/>
    <p:sldId id="264" r:id="rId8"/>
    <p:sldId id="256" r:id="rId9"/>
    <p:sldId id="265" r:id="rId10"/>
    <p:sldId id="267" r:id="rId11"/>
    <p:sldId id="269" r:id="rId12"/>
    <p:sldId id="274" r:id="rId13"/>
    <p:sldId id="268" r:id="rId14"/>
    <p:sldId id="276" r:id="rId15"/>
    <p:sldId id="277" r:id="rId16"/>
    <p:sldId id="270" r:id="rId17"/>
    <p:sldId id="275" r:id="rId18"/>
    <p:sldId id="279" r:id="rId19"/>
    <p:sldId id="27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CE0"/>
    <a:srgbClr val="00005A"/>
    <a:srgbClr val="596B96"/>
    <a:srgbClr val="57A695"/>
    <a:srgbClr val="462E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12" autoAdjust="0"/>
  </p:normalViewPr>
  <p:slideViewPr>
    <p:cSldViewPr snapToGrid="0" snapToObjects="1">
      <p:cViewPr>
        <p:scale>
          <a:sx n="54" d="100"/>
          <a:sy n="54" d="100"/>
        </p:scale>
        <p:origin x="-231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0DDA94-FD77-0343-B2A3-7A7B2465DD2F}" type="datetimeFigureOut">
              <a:rPr lang="en-US" smtClean="0"/>
              <a:t>5/30/13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56D579-A789-EF40-B23C-8EB936C662B3}" type="slidenum">
              <a:rPr lang="en-US" smtClean="0"/>
              <a:t>‹#›</a:t>
            </a:fld>
            <a:endParaRPr lang="en-US"/>
          </a:p>
        </p:txBody>
      </p:sp>
    </p:spTree>
    <p:extLst>
      <p:ext uri="{BB962C8B-B14F-4D97-AF65-F5344CB8AC3E}">
        <p14:creationId xmlns:p14="http://schemas.microsoft.com/office/powerpoint/2010/main" val="20937255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56D579-A789-EF40-B23C-8EB936C662B3}" type="slidenum">
              <a:rPr lang="en-US" smtClean="0"/>
              <a:t>1</a:t>
            </a:fld>
            <a:endParaRPr lang="en-US"/>
          </a:p>
        </p:txBody>
      </p:sp>
    </p:spTree>
    <p:extLst>
      <p:ext uri="{BB962C8B-B14F-4D97-AF65-F5344CB8AC3E}">
        <p14:creationId xmlns:p14="http://schemas.microsoft.com/office/powerpoint/2010/main" val="579006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latin typeface="Chaparral Pro Light Ital"/>
                <a:cs typeface="Chaparral Pro Light Ital"/>
              </a:rPr>
              <a:t>An idea exchange is a marketplace where consumers provide their ideas to specific companies or industries. These can be ideas to improve existing products that they use, or new products that they’d like to see brought to market. It supports research and development by allowing companies to determine where to focus. </a:t>
            </a:r>
          </a:p>
          <a:p>
            <a:endParaRPr lang="en-US" dirty="0"/>
          </a:p>
        </p:txBody>
      </p:sp>
      <p:sp>
        <p:nvSpPr>
          <p:cNvPr id="4" name="Slide Number Placeholder 3"/>
          <p:cNvSpPr>
            <a:spLocks noGrp="1"/>
          </p:cNvSpPr>
          <p:nvPr>
            <p:ph type="sldNum" sz="quarter" idx="10"/>
          </p:nvPr>
        </p:nvSpPr>
        <p:spPr/>
        <p:txBody>
          <a:bodyPr/>
          <a:lstStyle/>
          <a:p>
            <a:fld id="{C556D579-A789-EF40-B23C-8EB936C662B3}" type="slidenum">
              <a:rPr lang="en-US" smtClean="0"/>
              <a:t>8</a:t>
            </a:fld>
            <a:endParaRPr lang="en-US"/>
          </a:p>
        </p:txBody>
      </p:sp>
    </p:spTree>
    <p:extLst>
      <p:ext uri="{BB962C8B-B14F-4D97-AF65-F5344CB8AC3E}">
        <p14:creationId xmlns:p14="http://schemas.microsoft.com/office/powerpoint/2010/main" val="358404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the kinds of businesses owned by women?</a:t>
            </a:r>
          </a:p>
          <a:p>
            <a:r>
              <a:rPr lang="en-US" dirty="0" smtClean="0"/>
              <a:t>What are the demographics</a:t>
            </a:r>
            <a:r>
              <a:rPr lang="en-US" baseline="0" dirty="0" smtClean="0"/>
              <a:t> that we’re trying to serve</a:t>
            </a:r>
          </a:p>
          <a:p>
            <a:r>
              <a:rPr lang="en-US" baseline="0" dirty="0" smtClean="0"/>
              <a:t>The most common answer?</a:t>
            </a:r>
          </a:p>
          <a:p>
            <a:r>
              <a:rPr lang="en-US" baseline="0" dirty="0" smtClean="0"/>
              <a:t>How do we foster that?</a:t>
            </a:r>
          </a:p>
          <a:p>
            <a:endParaRPr lang="en-US" baseline="0" dirty="0" smtClean="0"/>
          </a:p>
          <a:p>
            <a:r>
              <a:rPr lang="en-US" baseline="0" dirty="0" smtClean="0"/>
              <a:t>Some other featured answers?</a:t>
            </a:r>
          </a:p>
          <a:p>
            <a:r>
              <a:rPr lang="en-US" baseline="0" dirty="0" smtClean="0"/>
              <a:t>How do we foster those?</a:t>
            </a:r>
          </a:p>
          <a:p>
            <a:endParaRPr lang="en-US" baseline="0" dirty="0" smtClean="0"/>
          </a:p>
          <a:p>
            <a:r>
              <a:rPr lang="en-US" baseline="0" dirty="0" smtClean="0"/>
              <a:t>Volunteer boards?</a:t>
            </a:r>
          </a:p>
          <a:p>
            <a:r>
              <a:rPr lang="en-US" baseline="0" dirty="0" smtClean="0"/>
              <a:t>Mentors? A mentorship pairing exercise?</a:t>
            </a:r>
          </a:p>
          <a:p>
            <a:endParaRPr lang="en-US" baseline="0" dirty="0" smtClean="0"/>
          </a:p>
          <a:p>
            <a:r>
              <a:rPr lang="en-US" baseline="0" dirty="0" smtClean="0"/>
              <a:t>What can we do?</a:t>
            </a:r>
          </a:p>
          <a:p>
            <a:r>
              <a:rPr lang="en-US" baseline="0" dirty="0" smtClean="0"/>
              <a:t>What can women do themselves?</a:t>
            </a:r>
          </a:p>
          <a:p>
            <a:endParaRPr lang="en-US" baseline="0" dirty="0" smtClean="0"/>
          </a:p>
          <a:p>
            <a:r>
              <a:rPr lang="en-US" baseline="0" dirty="0" smtClean="0"/>
              <a:t>Funding - Combination of </a:t>
            </a:r>
            <a:r>
              <a:rPr lang="en-US" baseline="0" dirty="0" err="1" smtClean="0"/>
              <a:t>crowdfunding</a:t>
            </a:r>
            <a:r>
              <a:rPr lang="en-US" baseline="0" dirty="0" smtClean="0"/>
              <a:t>, access to grants, specialized loan programs and budget counseling, </a:t>
            </a:r>
          </a:p>
          <a:p>
            <a:endParaRPr lang="en-US" baseline="0" dirty="0" smtClean="0"/>
          </a:p>
          <a:p>
            <a:r>
              <a:rPr lang="en-US" baseline="0" dirty="0" smtClean="0"/>
              <a:t>Mentoring, Networking – Volunteer Boards, mentorship or pairing exercise?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Feasibility studies – identify market needs? identification of gaps, </a:t>
            </a:r>
          </a:p>
          <a:p>
            <a:r>
              <a:rPr lang="en-US" baseline="0" dirty="0" smtClean="0"/>
              <a:t>(B2B and B2C), access to Data</a:t>
            </a:r>
          </a:p>
          <a:p>
            <a:endParaRPr lang="en-US" baseline="0" dirty="0" smtClean="0"/>
          </a:p>
          <a:p>
            <a:r>
              <a:rPr lang="en-US" baseline="0" dirty="0" smtClean="0"/>
              <a:t>Tools and the web – Make new tools available?</a:t>
            </a:r>
          </a:p>
          <a:p>
            <a:endParaRPr lang="en-US" baseline="0" dirty="0" smtClean="0"/>
          </a:p>
          <a:p>
            <a:r>
              <a:rPr lang="en-US" baseline="0" dirty="0" smtClean="0"/>
              <a:t>Passion and desire – Highlight success stories, programs at schools.  Teaching Entrepreneurship earlier. </a:t>
            </a:r>
          </a:p>
          <a:p>
            <a:endParaRPr lang="en-US" baseline="0" dirty="0" smtClean="0"/>
          </a:p>
          <a:p>
            <a:r>
              <a:rPr lang="en-US" baseline="0" dirty="0" smtClean="0"/>
              <a:t>Reputation – Consortium directory</a:t>
            </a:r>
          </a:p>
          <a:p>
            <a:endParaRPr lang="en-US" baseline="0" dirty="0" smtClean="0"/>
          </a:p>
          <a:p>
            <a:r>
              <a:rPr lang="en-US" baseline="0" dirty="0" smtClean="0"/>
              <a:t>Government facilitation making it easier to do business and e-enabling as much as possible. </a:t>
            </a:r>
          </a:p>
          <a:p>
            <a:endParaRPr lang="en-US" baseline="0" dirty="0" smtClean="0"/>
          </a:p>
          <a:p>
            <a:r>
              <a:rPr lang="en-US" baseline="0" dirty="0" smtClean="0"/>
              <a:t>A series of practical advice </a:t>
            </a:r>
          </a:p>
          <a:p>
            <a:pPr marL="228600" indent="-228600">
              <a:buAutoNum type="arabicPeriod"/>
            </a:pPr>
            <a:r>
              <a:rPr lang="en-US" baseline="0" dirty="0" smtClean="0"/>
              <a:t>Blogging</a:t>
            </a:r>
          </a:p>
          <a:p>
            <a:pPr marL="228600" indent="-228600">
              <a:buAutoNum type="arabicPeriod"/>
            </a:pPr>
            <a:r>
              <a:rPr lang="en-US" baseline="0" dirty="0" smtClean="0"/>
              <a:t>Social Media</a:t>
            </a:r>
          </a:p>
          <a:p>
            <a:pPr marL="228600" indent="-228600">
              <a:buAutoNum type="arabicPeriod"/>
            </a:pPr>
            <a:r>
              <a:rPr lang="en-US" baseline="0" dirty="0" smtClean="0"/>
              <a:t>Taxes</a:t>
            </a:r>
          </a:p>
          <a:p>
            <a:pPr marL="228600" indent="-228600">
              <a:buAutoNum type="arabicPeriod"/>
            </a:pPr>
            <a:r>
              <a:rPr lang="en-US" baseline="0" dirty="0" smtClean="0"/>
              <a:t>Advertising</a:t>
            </a:r>
          </a:p>
          <a:p>
            <a:pPr marL="228600" indent="-228600">
              <a:buAutoNum type="arabicPeriod"/>
            </a:pPr>
            <a:r>
              <a:rPr lang="en-US" baseline="0" dirty="0" smtClean="0"/>
              <a:t>Using regional resources</a:t>
            </a:r>
          </a:p>
          <a:p>
            <a:pPr marL="228600" indent="-228600">
              <a:buAutoNum type="arabicPeriod"/>
            </a:pPr>
            <a:r>
              <a:rPr lang="en-US" baseline="0" dirty="0" smtClean="0"/>
              <a:t>Various types of financing</a:t>
            </a:r>
          </a:p>
          <a:p>
            <a:pPr marL="228600" indent="-228600">
              <a:buAutoNum type="arabicPeriod"/>
            </a:pPr>
            <a:r>
              <a:rPr lang="en-US" baseline="0" dirty="0" smtClean="0"/>
              <a:t>Quality networking </a:t>
            </a:r>
          </a:p>
          <a:p>
            <a:pPr marL="228600" indent="-228600">
              <a:buAutoNum type="arabicPeriod"/>
            </a:pPr>
            <a:r>
              <a:rPr lang="en-US" baseline="0" dirty="0" smtClean="0"/>
              <a:t>Pitching </a:t>
            </a:r>
            <a:r>
              <a:rPr lang="en-US" baseline="0" smtClean="0"/>
              <a:t>and Selling</a:t>
            </a:r>
            <a:endParaRPr lang="en-US" baseline="0" dirty="0" smtClean="0"/>
          </a:p>
          <a:p>
            <a:pPr marL="228600" indent="-228600">
              <a:buAutoNum type="arabicPeriod"/>
            </a:pPr>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556D579-A789-EF40-B23C-8EB936C662B3}" type="slidenum">
              <a:rPr lang="en-US" smtClean="0"/>
              <a:t>9</a:t>
            </a:fld>
            <a:endParaRPr lang="en-US"/>
          </a:p>
        </p:txBody>
      </p:sp>
    </p:spTree>
    <p:extLst>
      <p:ext uri="{BB962C8B-B14F-4D97-AF65-F5344CB8AC3E}">
        <p14:creationId xmlns:p14="http://schemas.microsoft.com/office/powerpoint/2010/main" val="2029358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71D515-F846-7D4C-B8F9-74D86924FD76}" type="datetimeFigureOut">
              <a:rPr lang="en-US" smtClean="0"/>
              <a:t>5/30/13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3578209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71D515-F846-7D4C-B8F9-74D86924FD76}" type="datetimeFigureOut">
              <a:rPr lang="en-US" smtClean="0"/>
              <a:t>5/30/13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4135851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71D515-F846-7D4C-B8F9-74D86924FD76}" type="datetimeFigureOut">
              <a:rPr lang="en-US" smtClean="0"/>
              <a:t>5/30/13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1190821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71D515-F846-7D4C-B8F9-74D86924FD76}" type="datetimeFigureOut">
              <a:rPr lang="en-US" smtClean="0"/>
              <a:t>5/30/13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1671132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71D515-F846-7D4C-B8F9-74D86924FD76}" type="datetimeFigureOut">
              <a:rPr lang="en-US" smtClean="0"/>
              <a:t>5/30/13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318366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71D515-F846-7D4C-B8F9-74D86924FD76}" type="datetimeFigureOut">
              <a:rPr lang="en-US" smtClean="0"/>
              <a:t>5/30/13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2031222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71D515-F846-7D4C-B8F9-74D86924FD76}" type="datetimeFigureOut">
              <a:rPr lang="en-US" smtClean="0"/>
              <a:t>5/30/13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1215608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71D515-F846-7D4C-B8F9-74D86924FD76}" type="datetimeFigureOut">
              <a:rPr lang="en-US" smtClean="0"/>
              <a:t>5/30/13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376197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71D515-F846-7D4C-B8F9-74D86924FD76}" type="datetimeFigureOut">
              <a:rPr lang="en-US" smtClean="0"/>
              <a:t>5/30/13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944115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71D515-F846-7D4C-B8F9-74D86924FD76}" type="datetimeFigureOut">
              <a:rPr lang="en-US" smtClean="0"/>
              <a:t>5/30/13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187366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71D515-F846-7D4C-B8F9-74D86924FD76}" type="datetimeFigureOut">
              <a:rPr lang="en-US" smtClean="0"/>
              <a:t>5/30/13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E41AA-4555-964F-9DD8-6467A8CDA4B9}" type="slidenum">
              <a:rPr lang="en-US" smtClean="0"/>
              <a:t>‹#›</a:t>
            </a:fld>
            <a:endParaRPr lang="en-US"/>
          </a:p>
        </p:txBody>
      </p:sp>
    </p:spTree>
    <p:extLst>
      <p:ext uri="{BB962C8B-B14F-4D97-AF65-F5344CB8AC3E}">
        <p14:creationId xmlns:p14="http://schemas.microsoft.com/office/powerpoint/2010/main" val="30838523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71D515-F846-7D4C-B8F9-74D86924FD76}" type="datetimeFigureOut">
              <a:rPr lang="en-US" smtClean="0"/>
              <a:t>5/30/13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E41AA-4555-964F-9DD8-6467A8CDA4B9}" type="slidenum">
              <a:rPr lang="en-US" smtClean="0"/>
              <a:t>‹#›</a:t>
            </a:fld>
            <a:endParaRPr lang="en-US"/>
          </a:p>
        </p:txBody>
      </p:sp>
      <p:pic>
        <p:nvPicPr>
          <p:cNvPr id="7" name="Picture 6"/>
          <p:cNvPicPr>
            <a:picLocks noChangeAspect="1"/>
          </p:cNvPicPr>
          <p:nvPr userDrawn="1"/>
        </p:nvPicPr>
        <p:blipFill>
          <a:blip r:embed="rId13"/>
          <a:stretch>
            <a:fillRect/>
          </a:stretch>
        </p:blipFill>
        <p:spPr>
          <a:xfrm>
            <a:off x="6933866" y="5526002"/>
            <a:ext cx="2067967" cy="1331998"/>
          </a:xfrm>
          <a:prstGeom prst="rect">
            <a:avLst/>
          </a:prstGeom>
        </p:spPr>
      </p:pic>
    </p:spTree>
    <p:extLst>
      <p:ext uri="{BB962C8B-B14F-4D97-AF65-F5344CB8AC3E}">
        <p14:creationId xmlns:p14="http://schemas.microsoft.com/office/powerpoint/2010/main" val="658665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rgbClr val="462E17"/>
          </a:solidFill>
          <a:latin typeface="Eurostile"/>
          <a:ea typeface="+mj-ea"/>
          <a:cs typeface="Eurostile"/>
        </a:defRPr>
      </a:lvl1pPr>
    </p:titleStyle>
    <p:bodyStyle>
      <a:lvl1pPr marL="342900" indent="-342900" algn="l" defTabSz="457200" rtl="0" eaLnBrk="1" latinLnBrk="0" hangingPunct="1">
        <a:spcBef>
          <a:spcPct val="20000"/>
        </a:spcBef>
        <a:buFont typeface="Arial"/>
        <a:buChar char="•"/>
        <a:defRPr sz="3200" kern="1200">
          <a:solidFill>
            <a:srgbClr val="462E17"/>
          </a:solidFill>
          <a:latin typeface="Eurostile"/>
          <a:ea typeface="+mn-ea"/>
          <a:cs typeface="Eurostile"/>
        </a:defRPr>
      </a:lvl1pPr>
      <a:lvl2pPr marL="742950" indent="-285750" algn="l" defTabSz="457200" rtl="0" eaLnBrk="1" latinLnBrk="0" hangingPunct="1">
        <a:spcBef>
          <a:spcPct val="20000"/>
        </a:spcBef>
        <a:buFont typeface="Arial"/>
        <a:buChar char="–"/>
        <a:defRPr sz="2800" kern="1200">
          <a:solidFill>
            <a:srgbClr val="462E17"/>
          </a:solidFill>
          <a:latin typeface="Eurostile"/>
          <a:ea typeface="+mn-ea"/>
          <a:cs typeface="Eurostile"/>
        </a:defRPr>
      </a:lvl2pPr>
      <a:lvl3pPr marL="1143000" indent="-228600" algn="l" defTabSz="457200" rtl="0" eaLnBrk="1" latinLnBrk="0" hangingPunct="1">
        <a:spcBef>
          <a:spcPct val="20000"/>
        </a:spcBef>
        <a:buFont typeface="Arial"/>
        <a:buChar char="•"/>
        <a:defRPr sz="2400" kern="1200">
          <a:solidFill>
            <a:srgbClr val="462E17"/>
          </a:solidFill>
          <a:latin typeface="Eurostile"/>
          <a:ea typeface="+mn-ea"/>
          <a:cs typeface="Eurostile"/>
        </a:defRPr>
      </a:lvl3pPr>
      <a:lvl4pPr marL="1600200" indent="-228600" algn="l" defTabSz="457200" rtl="0" eaLnBrk="1" latinLnBrk="0" hangingPunct="1">
        <a:spcBef>
          <a:spcPct val="20000"/>
        </a:spcBef>
        <a:buFont typeface="Arial"/>
        <a:buChar char="–"/>
        <a:defRPr sz="2000" kern="1200">
          <a:solidFill>
            <a:srgbClr val="462E17"/>
          </a:solidFill>
          <a:latin typeface="Eurostile"/>
          <a:ea typeface="+mn-ea"/>
          <a:cs typeface="Eurostile"/>
        </a:defRPr>
      </a:lvl4pPr>
      <a:lvl5pPr marL="2057400" indent="-228600" algn="l" defTabSz="457200" rtl="0" eaLnBrk="1" latinLnBrk="0" hangingPunct="1">
        <a:spcBef>
          <a:spcPct val="20000"/>
        </a:spcBef>
        <a:buFont typeface="Arial"/>
        <a:buChar char="»"/>
        <a:defRPr sz="2000" kern="1200">
          <a:solidFill>
            <a:srgbClr val="462E17"/>
          </a:solidFill>
          <a:latin typeface="Eurostile"/>
          <a:ea typeface="+mn-ea"/>
          <a:cs typeface="Eurostil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oposal cover_final_V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8875059" cy="6858000"/>
          </a:xfrm>
          <a:prstGeom prst="rect">
            <a:avLst/>
          </a:prstGeom>
        </p:spPr>
      </p:pic>
      <p:sp>
        <p:nvSpPr>
          <p:cNvPr id="2" name="Title 1"/>
          <p:cNvSpPr>
            <a:spLocks noGrp="1"/>
          </p:cNvSpPr>
          <p:nvPr>
            <p:ph type="ctrTitle"/>
          </p:nvPr>
        </p:nvSpPr>
        <p:spPr>
          <a:xfrm>
            <a:off x="1017054" y="280456"/>
            <a:ext cx="7772400" cy="1470025"/>
          </a:xfrm>
        </p:spPr>
        <p:txBody>
          <a:bodyPr/>
          <a:lstStyle/>
          <a:p>
            <a:pPr algn="r"/>
            <a:r>
              <a:rPr lang="en-US" dirty="0" smtClean="0"/>
              <a:t>Global Pulse</a:t>
            </a:r>
            <a:br>
              <a:rPr lang="en-US" dirty="0" smtClean="0"/>
            </a:br>
            <a:r>
              <a:rPr lang="en-US" sz="3200" dirty="0" smtClean="0"/>
              <a:t>Taking Success to the Next Level</a:t>
            </a:r>
            <a:endParaRPr lang="en-US" sz="3200" dirty="0"/>
          </a:p>
        </p:txBody>
      </p:sp>
      <p:sp>
        <p:nvSpPr>
          <p:cNvPr id="3" name="Subtitle 2"/>
          <p:cNvSpPr>
            <a:spLocks noGrp="1"/>
          </p:cNvSpPr>
          <p:nvPr>
            <p:ph type="subTitle" idx="1"/>
          </p:nvPr>
        </p:nvSpPr>
        <p:spPr>
          <a:xfrm>
            <a:off x="2352814" y="1522576"/>
            <a:ext cx="6400800" cy="1752600"/>
          </a:xfrm>
        </p:spPr>
        <p:txBody>
          <a:bodyPr>
            <a:normAutofit fontScale="92500" lnSpcReduction="20000"/>
          </a:bodyPr>
          <a:lstStyle/>
          <a:p>
            <a:pPr algn="r"/>
            <a:r>
              <a:rPr lang="en-US" sz="2400" dirty="0" smtClean="0"/>
              <a:t>Racquel Goddard</a:t>
            </a:r>
          </a:p>
          <a:p>
            <a:pPr algn="r"/>
            <a:r>
              <a:rPr lang="en-US" sz="1800" dirty="0" smtClean="0"/>
              <a:t>Managing Director</a:t>
            </a:r>
          </a:p>
          <a:p>
            <a:pPr algn="r"/>
            <a:r>
              <a:rPr lang="en-US" sz="1800" dirty="0" smtClean="0"/>
              <a:t>iDaedle Consulting Limited</a:t>
            </a:r>
          </a:p>
          <a:p>
            <a:pPr algn="r"/>
            <a:r>
              <a:rPr lang="en-US" sz="2800" b="1" dirty="0" smtClean="0">
                <a:solidFill>
                  <a:srgbClr val="57A695"/>
                </a:solidFill>
              </a:rPr>
              <a:t>@iDaedle</a:t>
            </a:r>
          </a:p>
          <a:p>
            <a:pPr algn="r"/>
            <a:r>
              <a:rPr lang="en-US" sz="2800" b="1" dirty="0" err="1" smtClean="0">
                <a:solidFill>
                  <a:srgbClr val="596B96"/>
                </a:solidFill>
              </a:rPr>
              <a:t>www.facebook.com</a:t>
            </a:r>
            <a:r>
              <a:rPr lang="en-US" sz="2800" b="1" dirty="0" smtClean="0">
                <a:solidFill>
                  <a:srgbClr val="596B96"/>
                </a:solidFill>
              </a:rPr>
              <a:t>/iDaedle</a:t>
            </a:r>
            <a:endParaRPr lang="en-US" sz="2800" b="1" dirty="0">
              <a:solidFill>
                <a:srgbClr val="596B96"/>
              </a:solidFill>
            </a:endParaRPr>
          </a:p>
        </p:txBody>
      </p:sp>
      <p:sp>
        <p:nvSpPr>
          <p:cNvPr id="5" name="TextBox 4"/>
          <p:cNvSpPr txBox="1"/>
          <p:nvPr/>
        </p:nvSpPr>
        <p:spPr>
          <a:xfrm>
            <a:off x="4113075" y="3799561"/>
            <a:ext cx="4640539" cy="369332"/>
          </a:xfrm>
          <a:prstGeom prst="rect">
            <a:avLst/>
          </a:prstGeom>
          <a:noFill/>
        </p:spPr>
        <p:txBody>
          <a:bodyPr wrap="square" rtlCol="0">
            <a:spAutoFit/>
          </a:bodyPr>
          <a:lstStyle/>
          <a:p>
            <a:pPr algn="r"/>
            <a:r>
              <a:rPr lang="en-US" dirty="0" smtClean="0">
                <a:solidFill>
                  <a:schemeClr val="bg1"/>
                </a:solidFill>
              </a:rPr>
              <a:t>Sales | Marketing | Strategy | Ideation</a:t>
            </a:r>
            <a:endParaRPr lang="en-US" dirty="0">
              <a:solidFill>
                <a:schemeClr val="bg1"/>
              </a:solidFill>
            </a:endParaRPr>
          </a:p>
        </p:txBody>
      </p:sp>
    </p:spTree>
    <p:extLst>
      <p:ext uri="{BB962C8B-B14F-4D97-AF65-F5344CB8AC3E}">
        <p14:creationId xmlns:p14="http://schemas.microsoft.com/office/powerpoint/2010/main" val="23794984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172087"/>
            <a:ext cx="8229600" cy="1143000"/>
          </a:xfrm>
        </p:spPr>
        <p:txBody>
          <a:bodyPr>
            <a:normAutofit fontScale="90000"/>
          </a:bodyPr>
          <a:lstStyle/>
          <a:p>
            <a:r>
              <a:rPr lang="en-US" b="1" dirty="0" smtClean="0"/>
              <a:t>Question One: </a:t>
            </a:r>
            <a:r>
              <a:rPr lang="en-US" dirty="0" smtClean="0"/>
              <a:t>What </a:t>
            </a:r>
            <a:r>
              <a:rPr lang="en-US" dirty="0"/>
              <a:t>percent of new products and services come from customers?  </a:t>
            </a:r>
            <a:br>
              <a:rPr lang="en-US" dirty="0"/>
            </a:br>
            <a:endParaRPr lang="en-US" dirty="0"/>
          </a:p>
        </p:txBody>
      </p:sp>
      <p:sp>
        <p:nvSpPr>
          <p:cNvPr id="7" name="Content Placeholder 6"/>
          <p:cNvSpPr>
            <a:spLocks noGrp="1"/>
          </p:cNvSpPr>
          <p:nvPr>
            <p:ph idx="1"/>
          </p:nvPr>
        </p:nvSpPr>
        <p:spPr>
          <a:xfrm>
            <a:off x="457200" y="2243654"/>
            <a:ext cx="8229600" cy="4525963"/>
          </a:xfrm>
        </p:spPr>
        <p:txBody>
          <a:bodyPr/>
          <a:lstStyle/>
          <a:p>
            <a:pPr marL="514350" indent="-514350">
              <a:buFont typeface="+mj-lt"/>
              <a:buAutoNum type="alphaUcPeriod"/>
            </a:pPr>
            <a:r>
              <a:rPr lang="en-US" dirty="0" smtClean="0"/>
              <a:t>5</a:t>
            </a:r>
            <a:r>
              <a:rPr lang="en-US" dirty="0"/>
              <a:t>%</a:t>
            </a:r>
          </a:p>
          <a:p>
            <a:pPr marL="514350" indent="-514350">
              <a:buFont typeface="+mj-lt"/>
              <a:buAutoNum type="alphaUcPeriod"/>
            </a:pPr>
            <a:r>
              <a:rPr lang="en-US" dirty="0"/>
              <a:t>35%</a:t>
            </a:r>
          </a:p>
          <a:p>
            <a:pPr marL="514350" indent="-514350">
              <a:buFont typeface="+mj-lt"/>
              <a:buAutoNum type="alphaUcPeriod"/>
            </a:pPr>
            <a:r>
              <a:rPr lang="en-US" dirty="0"/>
              <a:t>80%</a:t>
            </a:r>
          </a:p>
          <a:p>
            <a:pPr marL="514350" indent="-514350">
              <a:buFont typeface="+mj-lt"/>
              <a:buAutoNum type="alphaUcPeriod"/>
            </a:pPr>
            <a:r>
              <a:rPr lang="en-US" dirty="0"/>
              <a:t>100%</a:t>
            </a:r>
          </a:p>
          <a:p>
            <a:endParaRPr lang="en-US" dirty="0"/>
          </a:p>
        </p:txBody>
      </p:sp>
    </p:spTree>
    <p:extLst>
      <p:ext uri="{BB962C8B-B14F-4D97-AF65-F5344CB8AC3E}">
        <p14:creationId xmlns:p14="http://schemas.microsoft.com/office/powerpoint/2010/main" val="10078248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172087"/>
            <a:ext cx="8229600" cy="1143000"/>
          </a:xfrm>
        </p:spPr>
        <p:txBody>
          <a:bodyPr>
            <a:normAutofit fontScale="90000"/>
          </a:bodyPr>
          <a:lstStyle/>
          <a:p>
            <a:r>
              <a:rPr lang="en-US" b="1" dirty="0" smtClean="0"/>
              <a:t>Question One: </a:t>
            </a:r>
            <a:r>
              <a:rPr lang="en-US" dirty="0" smtClean="0"/>
              <a:t>What </a:t>
            </a:r>
            <a:r>
              <a:rPr lang="en-US" dirty="0"/>
              <a:t>percent of new products and services come from customers?  </a:t>
            </a:r>
            <a:br>
              <a:rPr lang="en-US" dirty="0"/>
            </a:br>
            <a:endParaRPr lang="en-US" dirty="0"/>
          </a:p>
        </p:txBody>
      </p:sp>
      <p:sp>
        <p:nvSpPr>
          <p:cNvPr id="7" name="Content Placeholder 6"/>
          <p:cNvSpPr>
            <a:spLocks noGrp="1"/>
          </p:cNvSpPr>
          <p:nvPr>
            <p:ph idx="1"/>
          </p:nvPr>
        </p:nvSpPr>
        <p:spPr>
          <a:xfrm>
            <a:off x="457200" y="2243654"/>
            <a:ext cx="8229600" cy="4525963"/>
          </a:xfrm>
        </p:spPr>
        <p:txBody>
          <a:bodyPr/>
          <a:lstStyle/>
          <a:p>
            <a:pPr marL="514350" indent="-514350">
              <a:buFont typeface="+mj-lt"/>
              <a:buAutoNum type="alphaUcPeriod"/>
            </a:pPr>
            <a:r>
              <a:rPr lang="en-US" dirty="0" smtClean="0"/>
              <a:t>5</a:t>
            </a:r>
            <a:r>
              <a:rPr lang="en-US" dirty="0"/>
              <a:t>%</a:t>
            </a:r>
          </a:p>
          <a:p>
            <a:pPr marL="514350" indent="-514350">
              <a:buFont typeface="+mj-lt"/>
              <a:buAutoNum type="alphaUcPeriod"/>
            </a:pPr>
            <a:r>
              <a:rPr lang="en-US" dirty="0"/>
              <a:t>35%</a:t>
            </a:r>
          </a:p>
          <a:p>
            <a:pPr marL="514350" indent="-514350">
              <a:buFont typeface="+mj-lt"/>
              <a:buAutoNum type="alphaUcPeriod"/>
            </a:pPr>
            <a:r>
              <a:rPr lang="en-US" dirty="0"/>
              <a:t>80%</a:t>
            </a:r>
          </a:p>
          <a:p>
            <a:pPr marL="514350" indent="-514350">
              <a:buFont typeface="+mj-lt"/>
              <a:buAutoNum type="alphaUcPeriod"/>
            </a:pPr>
            <a:r>
              <a:rPr lang="en-US" dirty="0"/>
              <a:t>100%</a:t>
            </a:r>
          </a:p>
          <a:p>
            <a:endParaRPr lang="en-US" dirty="0"/>
          </a:p>
        </p:txBody>
      </p:sp>
      <p:sp>
        <p:nvSpPr>
          <p:cNvPr id="2" name="Rounded Rectangle 1"/>
          <p:cNvSpPr/>
          <p:nvPr/>
        </p:nvSpPr>
        <p:spPr>
          <a:xfrm>
            <a:off x="338667" y="3386667"/>
            <a:ext cx="1794933" cy="626533"/>
          </a:xfrm>
          <a:prstGeom prst="roundRect">
            <a:avLst/>
          </a:prstGeom>
          <a:noFill/>
          <a:ln w="508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26431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21431921Small21.png"/>
          <p:cNvPicPr>
            <a:picLocks noChangeAspect="1"/>
          </p:cNvPicPr>
          <p:nvPr/>
        </p:nvPicPr>
        <p:blipFill rotWithShape="1">
          <a:blip r:embed="rId2">
            <a:extLst>
              <a:ext uri="{28A0092B-C50C-407E-A947-70E740481C1C}">
                <a14:useLocalDpi xmlns:a14="http://schemas.microsoft.com/office/drawing/2010/main" val="0"/>
              </a:ext>
            </a:extLst>
          </a:blip>
          <a:srcRect l="4695" r="6339"/>
          <a:stretch/>
        </p:blipFill>
        <p:spPr>
          <a:xfrm>
            <a:off x="-1" y="8469"/>
            <a:ext cx="9144001" cy="6840000"/>
          </a:xfrm>
          <a:prstGeom prst="rect">
            <a:avLst/>
          </a:prstGeom>
        </p:spPr>
      </p:pic>
      <p:sp>
        <p:nvSpPr>
          <p:cNvPr id="5" name="Rectangle 4"/>
          <p:cNvSpPr/>
          <p:nvPr/>
        </p:nvSpPr>
        <p:spPr>
          <a:xfrm>
            <a:off x="4343400" y="0"/>
            <a:ext cx="4800600" cy="56387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832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21431921Small21.png"/>
          <p:cNvPicPr>
            <a:picLocks noChangeAspect="1"/>
          </p:cNvPicPr>
          <p:nvPr/>
        </p:nvPicPr>
        <p:blipFill rotWithShape="1">
          <a:blip r:embed="rId2">
            <a:extLst>
              <a:ext uri="{28A0092B-C50C-407E-A947-70E740481C1C}">
                <a14:useLocalDpi xmlns:a14="http://schemas.microsoft.com/office/drawing/2010/main" val="0"/>
              </a:ext>
            </a:extLst>
          </a:blip>
          <a:srcRect l="4695" r="6339"/>
          <a:stretch/>
        </p:blipFill>
        <p:spPr>
          <a:xfrm>
            <a:off x="-1" y="8469"/>
            <a:ext cx="9144001" cy="6840000"/>
          </a:xfrm>
          <a:prstGeom prst="rect">
            <a:avLst/>
          </a:prstGeom>
        </p:spPr>
      </p:pic>
      <p:cxnSp>
        <p:nvCxnSpPr>
          <p:cNvPr id="5" name="Straight Arrow Connector 4"/>
          <p:cNvCxnSpPr/>
          <p:nvPr/>
        </p:nvCxnSpPr>
        <p:spPr>
          <a:xfrm flipV="1">
            <a:off x="7289800" y="5382419"/>
            <a:ext cx="0" cy="561182"/>
          </a:xfrm>
          <a:prstGeom prst="straightConnector1">
            <a:avLst/>
          </a:prstGeom>
          <a:ln w="76200">
            <a:solidFill>
              <a:srgbClr val="462E17"/>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719007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5200"/>
            <a:ext cx="8229600" cy="3255963"/>
          </a:xfrm>
        </p:spPr>
        <p:txBody>
          <a:bodyPr>
            <a:normAutofit/>
          </a:bodyPr>
          <a:lstStyle/>
          <a:p>
            <a:pPr marL="514350" indent="-514350">
              <a:buFont typeface="+mj-lt"/>
              <a:buAutoNum type="alphaUcPeriod"/>
            </a:pPr>
            <a:r>
              <a:rPr lang="en-US" dirty="0" smtClean="0"/>
              <a:t>A </a:t>
            </a:r>
            <a:r>
              <a:rPr lang="en-US" dirty="0"/>
              <a:t>Gazillion Dollars</a:t>
            </a:r>
          </a:p>
          <a:p>
            <a:pPr marL="514350" lvl="0" indent="-514350">
              <a:buFont typeface="+mj-lt"/>
              <a:buAutoNum type="alphaUcPeriod"/>
            </a:pPr>
            <a:r>
              <a:rPr lang="en-US" dirty="0"/>
              <a:t>US $405 Billion </a:t>
            </a:r>
          </a:p>
          <a:p>
            <a:pPr marL="514350" lvl="0" indent="-514350">
              <a:buFont typeface="+mj-lt"/>
              <a:buAutoNum type="alphaUcPeriod"/>
            </a:pPr>
            <a:r>
              <a:rPr lang="en-US" dirty="0"/>
              <a:t>US 1.3 Trillion </a:t>
            </a:r>
          </a:p>
          <a:p>
            <a:pPr marL="514350" lvl="0" indent="-514350">
              <a:buFont typeface="+mj-lt"/>
              <a:buAutoNum type="alphaUcPeriod"/>
            </a:pPr>
            <a:r>
              <a:rPr lang="en-US" dirty="0"/>
              <a:t>As much as the GDP of Jamaica </a:t>
            </a:r>
          </a:p>
          <a:p>
            <a:endParaRPr lang="en-US" dirty="0"/>
          </a:p>
        </p:txBody>
      </p:sp>
      <p:sp>
        <p:nvSpPr>
          <p:cNvPr id="4" name="Title 3"/>
          <p:cNvSpPr>
            <a:spLocks noGrp="1"/>
          </p:cNvSpPr>
          <p:nvPr>
            <p:ph type="title"/>
          </p:nvPr>
        </p:nvSpPr>
        <p:spPr>
          <a:xfrm>
            <a:off x="457200" y="731838"/>
            <a:ext cx="8229600" cy="1143000"/>
          </a:xfrm>
        </p:spPr>
        <p:txBody>
          <a:bodyPr>
            <a:normAutofit fontScale="90000"/>
          </a:bodyPr>
          <a:lstStyle/>
          <a:p>
            <a:r>
              <a:rPr lang="en-US" b="1" dirty="0"/>
              <a:t>Question Two: </a:t>
            </a:r>
            <a:r>
              <a:rPr lang="en-US" dirty="0"/>
              <a:t>How much do you think companies in the world spend on R&amp;D every year?</a:t>
            </a:r>
            <a:br>
              <a:rPr lang="en-US" dirty="0"/>
            </a:br>
            <a:endParaRPr lang="en-US" dirty="0"/>
          </a:p>
        </p:txBody>
      </p:sp>
    </p:spTree>
    <p:extLst>
      <p:ext uri="{BB962C8B-B14F-4D97-AF65-F5344CB8AC3E}">
        <p14:creationId xmlns:p14="http://schemas.microsoft.com/office/powerpoint/2010/main" val="33397559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5200"/>
            <a:ext cx="8229600" cy="3255963"/>
          </a:xfrm>
        </p:spPr>
        <p:txBody>
          <a:bodyPr>
            <a:normAutofit/>
          </a:bodyPr>
          <a:lstStyle/>
          <a:p>
            <a:pPr marL="514350" indent="-514350">
              <a:buFont typeface="+mj-lt"/>
              <a:buAutoNum type="alphaUcPeriod"/>
            </a:pPr>
            <a:r>
              <a:rPr lang="en-US" dirty="0" smtClean="0"/>
              <a:t>A </a:t>
            </a:r>
            <a:r>
              <a:rPr lang="en-US" dirty="0"/>
              <a:t>Gazillion Dollars</a:t>
            </a:r>
          </a:p>
          <a:p>
            <a:pPr marL="514350" lvl="0" indent="-514350">
              <a:buFont typeface="+mj-lt"/>
              <a:buAutoNum type="alphaUcPeriod"/>
            </a:pPr>
            <a:r>
              <a:rPr lang="en-US" dirty="0"/>
              <a:t>US $405 Billion </a:t>
            </a:r>
          </a:p>
          <a:p>
            <a:pPr marL="514350" lvl="0" indent="-514350">
              <a:buFont typeface="+mj-lt"/>
              <a:buAutoNum type="alphaUcPeriod"/>
            </a:pPr>
            <a:r>
              <a:rPr lang="en-US" dirty="0"/>
              <a:t>US 1.3 Trillion </a:t>
            </a:r>
          </a:p>
          <a:p>
            <a:pPr marL="514350" lvl="0" indent="-514350">
              <a:buFont typeface="+mj-lt"/>
              <a:buAutoNum type="alphaUcPeriod"/>
            </a:pPr>
            <a:r>
              <a:rPr lang="en-US" dirty="0"/>
              <a:t>As much as the GDP of Jamaica </a:t>
            </a:r>
          </a:p>
          <a:p>
            <a:endParaRPr lang="en-US" dirty="0"/>
          </a:p>
        </p:txBody>
      </p:sp>
      <p:sp>
        <p:nvSpPr>
          <p:cNvPr id="4" name="Title 3"/>
          <p:cNvSpPr>
            <a:spLocks noGrp="1"/>
          </p:cNvSpPr>
          <p:nvPr>
            <p:ph type="title"/>
          </p:nvPr>
        </p:nvSpPr>
        <p:spPr>
          <a:xfrm>
            <a:off x="457200" y="731838"/>
            <a:ext cx="8229600" cy="1143000"/>
          </a:xfrm>
        </p:spPr>
        <p:txBody>
          <a:bodyPr>
            <a:normAutofit fontScale="90000"/>
          </a:bodyPr>
          <a:lstStyle/>
          <a:p>
            <a:r>
              <a:rPr lang="en-US" b="1" dirty="0"/>
              <a:t>Question Two: </a:t>
            </a:r>
            <a:r>
              <a:rPr lang="en-US" dirty="0"/>
              <a:t>How much do you think companies in the world spend on R&amp;D every year?</a:t>
            </a:r>
            <a:br>
              <a:rPr lang="en-US" dirty="0"/>
            </a:br>
            <a:endParaRPr lang="en-US" dirty="0"/>
          </a:p>
        </p:txBody>
      </p:sp>
      <p:sp>
        <p:nvSpPr>
          <p:cNvPr id="5" name="Rounded Rectangle 4"/>
          <p:cNvSpPr/>
          <p:nvPr/>
        </p:nvSpPr>
        <p:spPr>
          <a:xfrm>
            <a:off x="338667" y="2844801"/>
            <a:ext cx="3826933" cy="1168400"/>
          </a:xfrm>
          <a:prstGeom prst="roundRect">
            <a:avLst/>
          </a:prstGeom>
          <a:noFill/>
          <a:ln w="508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4851400" y="2287593"/>
            <a:ext cx="38354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rgbClr val="462E17"/>
                </a:solidFill>
                <a:latin typeface="Eurostile"/>
                <a:ea typeface="+mj-ea"/>
                <a:cs typeface="Eurostile"/>
              </a:defRPr>
            </a:lvl1pPr>
          </a:lstStyle>
          <a:p>
            <a:r>
              <a:rPr lang="en-US" sz="3000" dirty="0" smtClean="0"/>
              <a:t>We can </a:t>
            </a:r>
            <a:r>
              <a:rPr lang="en-US" sz="3000" dirty="0" smtClean="0"/>
              <a:t>work</a:t>
            </a:r>
          </a:p>
          <a:p>
            <a:r>
              <a:rPr lang="en-US" sz="3000" dirty="0" smtClean="0"/>
              <a:t> </a:t>
            </a:r>
            <a:r>
              <a:rPr lang="en-US" sz="3000" dirty="0" smtClean="0"/>
              <a:t>with this market</a:t>
            </a:r>
            <a:endParaRPr lang="en-US" sz="3000" dirty="0"/>
          </a:p>
        </p:txBody>
      </p:sp>
      <p:cxnSp>
        <p:nvCxnSpPr>
          <p:cNvPr id="7" name="Straight Arrow Connector 6"/>
          <p:cNvCxnSpPr/>
          <p:nvPr/>
        </p:nvCxnSpPr>
        <p:spPr>
          <a:xfrm flipH="1">
            <a:off x="4216400" y="3430593"/>
            <a:ext cx="3556000" cy="0"/>
          </a:xfrm>
          <a:prstGeom prst="straightConnector1">
            <a:avLst/>
          </a:prstGeom>
          <a:ln w="76200">
            <a:solidFill>
              <a:srgbClr val="462E17"/>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772804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86267" y="4182533"/>
            <a:ext cx="3843866" cy="626534"/>
          </a:xfrm>
          <a:prstGeom prst="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My Innovation</a:t>
            </a:r>
            <a:endParaRPr lang="en-US" dirty="0"/>
          </a:p>
        </p:txBody>
      </p:sp>
      <p:pic>
        <p:nvPicPr>
          <p:cNvPr id="8" name="Picture 7" descr="iStock_000013485370Small.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27269" y="1134528"/>
            <a:ext cx="6343413" cy="4751995"/>
          </a:xfrm>
          <a:prstGeom prst="rect">
            <a:avLst/>
          </a:prstGeom>
        </p:spPr>
      </p:pic>
      <p:sp>
        <p:nvSpPr>
          <p:cNvPr id="9" name="Title 6"/>
          <p:cNvSpPr txBox="1">
            <a:spLocks/>
          </p:cNvSpPr>
          <p:nvPr/>
        </p:nvSpPr>
        <p:spPr>
          <a:xfrm>
            <a:off x="457200" y="2980267"/>
            <a:ext cx="8229600" cy="290625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rgbClr val="462E17"/>
                </a:solidFill>
                <a:latin typeface="Eurostile"/>
                <a:ea typeface="+mj-ea"/>
                <a:cs typeface="Eurostile"/>
              </a:defRPr>
            </a:lvl1pPr>
          </a:lstStyle>
          <a:p>
            <a:pPr algn="l"/>
            <a:r>
              <a:rPr lang="en-US" dirty="0" smtClean="0">
                <a:solidFill>
                  <a:schemeClr val="accent5">
                    <a:lumMod val="60000"/>
                    <a:lumOff val="40000"/>
                  </a:schemeClr>
                </a:solidFill>
              </a:rPr>
              <a:t>Companies</a:t>
            </a:r>
          </a:p>
          <a:p>
            <a:pPr algn="l"/>
            <a:r>
              <a:rPr lang="en-US" dirty="0" smtClean="0">
                <a:solidFill>
                  <a:schemeClr val="bg1"/>
                </a:solidFill>
              </a:rPr>
              <a:t>Idea Exchange</a:t>
            </a:r>
          </a:p>
          <a:p>
            <a:pPr algn="l"/>
            <a:r>
              <a:rPr lang="en-US" dirty="0" smtClean="0">
                <a:solidFill>
                  <a:schemeClr val="accent5">
                    <a:lumMod val="60000"/>
                    <a:lumOff val="40000"/>
                  </a:schemeClr>
                </a:solidFill>
              </a:rPr>
              <a:t>Customers</a:t>
            </a:r>
            <a:endParaRPr lang="en-US" dirty="0">
              <a:solidFill>
                <a:schemeClr val="accent5">
                  <a:lumMod val="60000"/>
                  <a:lumOff val="40000"/>
                </a:schemeClr>
              </a:solidFill>
            </a:endParaRPr>
          </a:p>
        </p:txBody>
      </p:sp>
    </p:spTree>
    <p:extLst>
      <p:ext uri="{BB962C8B-B14F-4D97-AF65-F5344CB8AC3E}">
        <p14:creationId xmlns:p14="http://schemas.microsoft.com/office/powerpoint/2010/main" val="22100616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88001" y="2455000"/>
            <a:ext cx="1800000" cy="1800000"/>
          </a:xfrm>
          <a:prstGeom prst="rect">
            <a:avLst/>
          </a:prstGeom>
        </p:spPr>
      </p:pic>
      <p:pic>
        <p:nvPicPr>
          <p:cNvPr id="5" name="Picture 4"/>
          <p:cNvPicPr>
            <a:picLocks noChangeAspect="1"/>
          </p:cNvPicPr>
          <p:nvPr/>
        </p:nvPicPr>
        <p:blipFill>
          <a:blip r:embed="rId4"/>
          <a:stretch>
            <a:fillRect/>
          </a:stretch>
        </p:blipFill>
        <p:spPr>
          <a:xfrm>
            <a:off x="6686918" y="2607400"/>
            <a:ext cx="1588234" cy="1079999"/>
          </a:xfrm>
          <a:prstGeom prst="rect">
            <a:avLst/>
          </a:prstGeom>
        </p:spPr>
      </p:pic>
      <p:pic>
        <p:nvPicPr>
          <p:cNvPr id="6" name="Picture 5"/>
          <p:cNvPicPr>
            <a:picLocks noChangeAspect="1"/>
          </p:cNvPicPr>
          <p:nvPr/>
        </p:nvPicPr>
        <p:blipFill>
          <a:blip r:embed="rId5"/>
          <a:stretch>
            <a:fillRect/>
          </a:stretch>
        </p:blipFill>
        <p:spPr>
          <a:xfrm>
            <a:off x="1241400" y="2607400"/>
            <a:ext cx="1440000" cy="1440000"/>
          </a:xfrm>
          <a:prstGeom prst="rect">
            <a:avLst/>
          </a:prstGeom>
        </p:spPr>
      </p:pic>
    </p:spTree>
    <p:extLst>
      <p:ext uri="{BB962C8B-B14F-4D97-AF65-F5344CB8AC3E}">
        <p14:creationId xmlns:p14="http://schemas.microsoft.com/office/powerpoint/2010/main" val="162013578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0500" y="2044700"/>
            <a:ext cx="6223000" cy="2768600"/>
          </a:xfrm>
          <a:prstGeom prst="rect">
            <a:avLst/>
          </a:prstGeom>
        </p:spPr>
      </p:pic>
      <p:sp>
        <p:nvSpPr>
          <p:cNvPr id="3" name="TextBox 2"/>
          <p:cNvSpPr txBox="1"/>
          <p:nvPr/>
        </p:nvSpPr>
        <p:spPr>
          <a:xfrm>
            <a:off x="1460500" y="5079565"/>
            <a:ext cx="6583868" cy="707886"/>
          </a:xfrm>
          <a:prstGeom prst="rect">
            <a:avLst/>
          </a:prstGeom>
          <a:noFill/>
        </p:spPr>
        <p:txBody>
          <a:bodyPr wrap="square" rtlCol="0">
            <a:spAutoFit/>
          </a:bodyPr>
          <a:lstStyle/>
          <a:p>
            <a:r>
              <a:rPr lang="en-US" sz="4000" dirty="0" err="1" smtClean="0">
                <a:solidFill>
                  <a:schemeClr val="tx2"/>
                </a:solidFill>
              </a:rPr>
              <a:t>www.Facebook.com</a:t>
            </a:r>
            <a:r>
              <a:rPr lang="en-US" sz="4000" dirty="0" smtClean="0">
                <a:solidFill>
                  <a:schemeClr val="tx2"/>
                </a:solidFill>
              </a:rPr>
              <a:t>/</a:t>
            </a:r>
            <a:r>
              <a:rPr lang="en-US" sz="4000" dirty="0" err="1" smtClean="0">
                <a:solidFill>
                  <a:schemeClr val="tx2"/>
                </a:solidFill>
              </a:rPr>
              <a:t>idaedle</a:t>
            </a:r>
            <a:endParaRPr lang="en-US" sz="4000" dirty="0">
              <a:solidFill>
                <a:schemeClr val="tx2"/>
              </a:solidFill>
            </a:endParaRPr>
          </a:p>
        </p:txBody>
      </p:sp>
    </p:spTree>
    <p:extLst>
      <p:ext uri="{BB962C8B-B14F-4D97-AF65-F5344CB8AC3E}">
        <p14:creationId xmlns:p14="http://schemas.microsoft.com/office/powerpoint/2010/main" val="598453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clrChange>
              <a:clrFrom>
                <a:srgbClr val="FFFFFF"/>
              </a:clrFrom>
              <a:clrTo>
                <a:srgbClr val="FFFFFF">
                  <a:alpha val="0"/>
                </a:srgbClr>
              </a:clrTo>
            </a:clrChange>
          </a:blip>
          <a:srcRect l="2922" t="44922" r="62013"/>
          <a:stretch/>
        </p:blipFill>
        <p:spPr>
          <a:xfrm>
            <a:off x="889000" y="3098800"/>
            <a:ext cx="2743200" cy="3581400"/>
          </a:xfrm>
          <a:prstGeom prst="rect">
            <a:avLst/>
          </a:prstGeom>
        </p:spPr>
      </p:pic>
    </p:spTree>
    <p:extLst>
      <p:ext uri="{BB962C8B-B14F-4D97-AF65-F5344CB8AC3E}">
        <p14:creationId xmlns:p14="http://schemas.microsoft.com/office/powerpoint/2010/main" val="365770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blip>
          <a:stretch>
            <a:fillRect/>
          </a:stretch>
        </p:blipFill>
        <p:spPr>
          <a:xfrm>
            <a:off x="660400" y="177800"/>
            <a:ext cx="7823200" cy="6502400"/>
          </a:xfrm>
          <a:prstGeom prst="rect">
            <a:avLst/>
          </a:prstGeom>
        </p:spPr>
      </p:pic>
      <p:grpSp>
        <p:nvGrpSpPr>
          <p:cNvPr id="22" name="Group 21"/>
          <p:cNvGrpSpPr/>
          <p:nvPr/>
        </p:nvGrpSpPr>
        <p:grpSpPr>
          <a:xfrm>
            <a:off x="254000" y="76200"/>
            <a:ext cx="4308610" cy="6704062"/>
            <a:chOff x="254000" y="177800"/>
            <a:chExt cx="4308610" cy="6704062"/>
          </a:xfrm>
        </p:grpSpPr>
        <p:sp>
          <p:nvSpPr>
            <p:cNvPr id="4" name="Rectangle 3"/>
            <p:cNvSpPr/>
            <p:nvPr/>
          </p:nvSpPr>
          <p:spPr>
            <a:xfrm>
              <a:off x="254000" y="177800"/>
              <a:ext cx="4191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19100" y="228600"/>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Innovation</a:t>
              </a:r>
              <a:endParaRPr lang="en-US" sz="2400" dirty="0">
                <a:solidFill>
                  <a:srgbClr val="FFFFFF"/>
                </a:solidFill>
                <a:latin typeface="Eurostile"/>
                <a:cs typeface="Eurostile"/>
              </a:endParaRPr>
            </a:p>
          </p:txBody>
        </p:sp>
        <p:sp>
          <p:nvSpPr>
            <p:cNvPr id="6" name="Rectangle 5"/>
            <p:cNvSpPr/>
            <p:nvPr/>
          </p:nvSpPr>
          <p:spPr>
            <a:xfrm>
              <a:off x="279400" y="965200"/>
              <a:ext cx="288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69900" y="1016000"/>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Hard Work</a:t>
              </a:r>
              <a:endParaRPr lang="en-US" sz="2400" dirty="0">
                <a:solidFill>
                  <a:srgbClr val="FFFFFF"/>
                </a:solidFill>
                <a:latin typeface="Eurostile"/>
                <a:cs typeface="Eurostile"/>
              </a:endParaRPr>
            </a:p>
          </p:txBody>
        </p:sp>
        <p:sp>
          <p:nvSpPr>
            <p:cNvPr id="8" name="Rectangle 7"/>
            <p:cNvSpPr/>
            <p:nvPr/>
          </p:nvSpPr>
          <p:spPr>
            <a:xfrm>
              <a:off x="279400" y="1727200"/>
              <a:ext cx="252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04800" y="2489200"/>
              <a:ext cx="180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04800" y="3245197"/>
              <a:ext cx="180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30200" y="4003163"/>
              <a:ext cx="1800000" cy="647532"/>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0200" y="4794597"/>
              <a:ext cx="180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55600" y="5556597"/>
              <a:ext cx="36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81000" y="6293197"/>
              <a:ext cx="360000" cy="588665"/>
            </a:xfrm>
            <a:prstGeom prst="rect">
              <a:avLst/>
            </a:prstGeom>
            <a:solidFill>
              <a:schemeClr val="accent5">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469900" y="1803400"/>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Mentoring</a:t>
              </a:r>
              <a:endParaRPr lang="en-US" sz="2400" dirty="0">
                <a:solidFill>
                  <a:srgbClr val="FFFFFF"/>
                </a:solidFill>
                <a:latin typeface="Eurostile"/>
                <a:cs typeface="Eurostile"/>
              </a:endParaRPr>
            </a:p>
          </p:txBody>
        </p:sp>
        <p:sp>
          <p:nvSpPr>
            <p:cNvPr id="16" name="TextBox 15"/>
            <p:cNvSpPr txBox="1"/>
            <p:nvPr/>
          </p:nvSpPr>
          <p:spPr>
            <a:xfrm>
              <a:off x="520700" y="2489200"/>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Networking</a:t>
              </a:r>
              <a:endParaRPr lang="en-US" sz="2400" dirty="0">
                <a:solidFill>
                  <a:srgbClr val="FFFFFF"/>
                </a:solidFill>
                <a:latin typeface="Eurostile"/>
                <a:cs typeface="Eurostile"/>
              </a:endParaRPr>
            </a:p>
          </p:txBody>
        </p:sp>
        <p:sp>
          <p:nvSpPr>
            <p:cNvPr id="17" name="TextBox 16"/>
            <p:cNvSpPr txBox="1"/>
            <p:nvPr/>
          </p:nvSpPr>
          <p:spPr>
            <a:xfrm>
              <a:off x="520700" y="3325862"/>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Need</a:t>
              </a:r>
              <a:endParaRPr lang="en-US" sz="2400" dirty="0">
                <a:solidFill>
                  <a:srgbClr val="FFFFFF"/>
                </a:solidFill>
                <a:latin typeface="Eurostile"/>
                <a:cs typeface="Eurostile"/>
              </a:endParaRPr>
            </a:p>
          </p:txBody>
        </p:sp>
        <p:sp>
          <p:nvSpPr>
            <p:cNvPr id="18" name="TextBox 17"/>
            <p:cNvSpPr txBox="1"/>
            <p:nvPr/>
          </p:nvSpPr>
          <p:spPr>
            <a:xfrm>
              <a:off x="546100" y="4083828"/>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Funding</a:t>
              </a:r>
              <a:endParaRPr lang="en-US" sz="2400" dirty="0">
                <a:solidFill>
                  <a:srgbClr val="FFFFFF"/>
                </a:solidFill>
                <a:latin typeface="Eurostile"/>
                <a:cs typeface="Eurostile"/>
              </a:endParaRPr>
            </a:p>
          </p:txBody>
        </p:sp>
        <p:sp>
          <p:nvSpPr>
            <p:cNvPr id="19" name="TextBox 18"/>
            <p:cNvSpPr txBox="1"/>
            <p:nvPr/>
          </p:nvSpPr>
          <p:spPr>
            <a:xfrm>
              <a:off x="520700" y="4799062"/>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Faith</a:t>
              </a:r>
              <a:endParaRPr lang="en-US" sz="2400" dirty="0">
                <a:solidFill>
                  <a:srgbClr val="FFFFFF"/>
                </a:solidFill>
                <a:latin typeface="Eurostile"/>
                <a:cs typeface="Eurostile"/>
              </a:endParaRPr>
            </a:p>
          </p:txBody>
        </p:sp>
        <p:sp>
          <p:nvSpPr>
            <p:cNvPr id="20" name="TextBox 19"/>
            <p:cNvSpPr txBox="1"/>
            <p:nvPr/>
          </p:nvSpPr>
          <p:spPr>
            <a:xfrm>
              <a:off x="712632" y="5561062"/>
              <a:ext cx="2311400" cy="461665"/>
            </a:xfrm>
            <a:prstGeom prst="rect">
              <a:avLst/>
            </a:prstGeom>
            <a:noFill/>
          </p:spPr>
          <p:txBody>
            <a:bodyPr wrap="square" rtlCol="0">
              <a:spAutoFit/>
            </a:bodyPr>
            <a:lstStyle/>
            <a:p>
              <a:r>
                <a:rPr lang="en-US" sz="2400" dirty="0" smtClean="0">
                  <a:solidFill>
                    <a:schemeClr val="accent5"/>
                  </a:solidFill>
                  <a:latin typeface="Eurostile"/>
                  <a:cs typeface="Eurostile"/>
                </a:rPr>
                <a:t>Family</a:t>
              </a:r>
              <a:endParaRPr lang="en-US" sz="2400" dirty="0">
                <a:solidFill>
                  <a:schemeClr val="accent5"/>
                </a:solidFill>
                <a:latin typeface="Eurostile"/>
                <a:cs typeface="Eurostile"/>
              </a:endParaRPr>
            </a:p>
          </p:txBody>
        </p:sp>
        <p:sp>
          <p:nvSpPr>
            <p:cNvPr id="21" name="TextBox 20"/>
            <p:cNvSpPr txBox="1"/>
            <p:nvPr/>
          </p:nvSpPr>
          <p:spPr>
            <a:xfrm>
              <a:off x="727210" y="6373863"/>
              <a:ext cx="3835400" cy="461665"/>
            </a:xfrm>
            <a:prstGeom prst="rect">
              <a:avLst/>
            </a:prstGeom>
            <a:noFill/>
          </p:spPr>
          <p:txBody>
            <a:bodyPr wrap="square" rtlCol="0">
              <a:spAutoFit/>
            </a:bodyPr>
            <a:lstStyle/>
            <a:p>
              <a:r>
                <a:rPr lang="en-US" sz="2400" dirty="0" smtClean="0">
                  <a:solidFill>
                    <a:srgbClr val="4BACC6"/>
                  </a:solidFill>
                  <a:latin typeface="Eurostile"/>
                  <a:cs typeface="Eurostile"/>
                </a:rPr>
                <a:t>Customer Service</a:t>
              </a:r>
              <a:endParaRPr lang="en-US" sz="2400" dirty="0">
                <a:solidFill>
                  <a:srgbClr val="4BACC6"/>
                </a:solidFill>
                <a:latin typeface="Eurostile"/>
                <a:cs typeface="Eurostile"/>
              </a:endParaRPr>
            </a:p>
          </p:txBody>
        </p:sp>
      </p:grpSp>
    </p:spTree>
    <p:extLst>
      <p:ext uri="{BB962C8B-B14F-4D97-AF65-F5344CB8AC3E}">
        <p14:creationId xmlns:p14="http://schemas.microsoft.com/office/powerpoint/2010/main" val="3740137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54000"/>
            <a:ext cx="4953000" cy="6337300"/>
          </a:xfrm>
          <a:prstGeom prst="rect">
            <a:avLst/>
          </a:prstGeom>
        </p:spPr>
      </p:pic>
    </p:spTree>
    <p:extLst>
      <p:ext uri="{BB962C8B-B14F-4D97-AF65-F5344CB8AC3E}">
        <p14:creationId xmlns:p14="http://schemas.microsoft.com/office/powerpoint/2010/main" val="2309672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54000"/>
            <a:ext cx="4953000" cy="6337300"/>
          </a:xfrm>
          <a:prstGeom prst="rect">
            <a:avLst/>
          </a:prstGeom>
        </p:spPr>
      </p:pic>
      <p:sp>
        <p:nvSpPr>
          <p:cNvPr id="6" name="TextBox 5"/>
          <p:cNvSpPr txBox="1"/>
          <p:nvPr/>
        </p:nvSpPr>
        <p:spPr>
          <a:xfrm>
            <a:off x="3797300" y="1893332"/>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Relationships</a:t>
            </a:r>
            <a:endParaRPr lang="en-US" sz="2400" dirty="0">
              <a:solidFill>
                <a:srgbClr val="FFFFFF"/>
              </a:solidFill>
              <a:latin typeface="Eurostile"/>
              <a:cs typeface="Eurostile"/>
            </a:endParaRPr>
          </a:p>
        </p:txBody>
      </p:sp>
      <p:sp>
        <p:nvSpPr>
          <p:cNvPr id="4" name="Rectangle 3"/>
          <p:cNvSpPr/>
          <p:nvPr/>
        </p:nvSpPr>
        <p:spPr>
          <a:xfrm rot="5400000">
            <a:off x="-932590" y="1567209"/>
            <a:ext cx="3331865" cy="588665"/>
          </a:xfrm>
          <a:prstGeom prst="rect">
            <a:avLst/>
          </a:prstGeom>
          <a:solidFill>
            <a:srgbClr val="0000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rot="5400000">
            <a:off x="-433178" y="1227245"/>
            <a:ext cx="2311400" cy="461665"/>
          </a:xfrm>
          <a:prstGeom prst="rect">
            <a:avLst/>
          </a:prstGeom>
          <a:noFill/>
        </p:spPr>
        <p:txBody>
          <a:bodyPr wrap="square" rtlCol="0">
            <a:spAutoFit/>
          </a:bodyPr>
          <a:lstStyle/>
          <a:p>
            <a:r>
              <a:rPr lang="en-US" sz="2400" b="1" dirty="0" smtClean="0">
                <a:solidFill>
                  <a:srgbClr val="FFFFFF"/>
                </a:solidFill>
                <a:latin typeface="Eurostile"/>
                <a:cs typeface="Eurostile"/>
              </a:rPr>
              <a:t>Funding</a:t>
            </a:r>
            <a:endParaRPr lang="en-US" sz="2400" b="1" dirty="0">
              <a:solidFill>
                <a:srgbClr val="FFFFFF"/>
              </a:solidFill>
              <a:latin typeface="Eurostile"/>
              <a:cs typeface="Eurostile"/>
            </a:endParaRPr>
          </a:p>
        </p:txBody>
      </p:sp>
    </p:spTree>
    <p:extLst>
      <p:ext uri="{BB962C8B-B14F-4D97-AF65-F5344CB8AC3E}">
        <p14:creationId xmlns:p14="http://schemas.microsoft.com/office/powerpoint/2010/main" val="3087301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54000"/>
            <a:ext cx="4953000" cy="6337300"/>
          </a:xfrm>
          <a:prstGeom prst="rect">
            <a:avLst/>
          </a:prstGeom>
        </p:spPr>
      </p:pic>
      <p:sp>
        <p:nvSpPr>
          <p:cNvPr id="6" name="TextBox 5"/>
          <p:cNvSpPr txBox="1"/>
          <p:nvPr/>
        </p:nvSpPr>
        <p:spPr>
          <a:xfrm>
            <a:off x="3797300" y="1893332"/>
            <a:ext cx="2311400" cy="461665"/>
          </a:xfrm>
          <a:prstGeom prst="rect">
            <a:avLst/>
          </a:prstGeom>
          <a:noFill/>
        </p:spPr>
        <p:txBody>
          <a:bodyPr wrap="square" rtlCol="0">
            <a:spAutoFit/>
          </a:bodyPr>
          <a:lstStyle/>
          <a:p>
            <a:r>
              <a:rPr lang="en-US" sz="2400" dirty="0" smtClean="0">
                <a:solidFill>
                  <a:srgbClr val="FFFFFF"/>
                </a:solidFill>
                <a:latin typeface="Eurostile"/>
                <a:cs typeface="Eurostile"/>
              </a:rPr>
              <a:t>Relationships</a:t>
            </a:r>
            <a:endParaRPr lang="en-US" sz="2400" dirty="0">
              <a:solidFill>
                <a:srgbClr val="FFFFFF"/>
              </a:solidFill>
              <a:latin typeface="Eurostile"/>
              <a:cs typeface="Eurostile"/>
            </a:endParaRPr>
          </a:p>
        </p:txBody>
      </p:sp>
      <p:sp>
        <p:nvSpPr>
          <p:cNvPr id="4" name="Rectangle 3"/>
          <p:cNvSpPr/>
          <p:nvPr/>
        </p:nvSpPr>
        <p:spPr>
          <a:xfrm rot="5400000">
            <a:off x="-932590" y="1567209"/>
            <a:ext cx="3331865" cy="588665"/>
          </a:xfrm>
          <a:prstGeom prst="rect">
            <a:avLst/>
          </a:prstGeom>
          <a:solidFill>
            <a:srgbClr val="0000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rot="5400000">
            <a:off x="-817699" y="4795451"/>
            <a:ext cx="3124618" cy="588665"/>
          </a:xfrm>
          <a:prstGeom prst="rect">
            <a:avLst/>
          </a:prstGeom>
          <a:solidFill>
            <a:srgbClr val="FF2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2CE0"/>
              </a:solidFill>
            </a:endParaRPr>
          </a:p>
        </p:txBody>
      </p:sp>
      <p:sp>
        <p:nvSpPr>
          <p:cNvPr id="9" name="TextBox 8"/>
          <p:cNvSpPr txBox="1"/>
          <p:nvPr/>
        </p:nvSpPr>
        <p:spPr>
          <a:xfrm rot="5400000">
            <a:off x="-433178" y="1227245"/>
            <a:ext cx="2311400" cy="461665"/>
          </a:xfrm>
          <a:prstGeom prst="rect">
            <a:avLst/>
          </a:prstGeom>
          <a:noFill/>
        </p:spPr>
        <p:txBody>
          <a:bodyPr wrap="square" rtlCol="0">
            <a:spAutoFit/>
          </a:bodyPr>
          <a:lstStyle/>
          <a:p>
            <a:r>
              <a:rPr lang="en-US" sz="2400" b="1" dirty="0" smtClean="0">
                <a:solidFill>
                  <a:srgbClr val="FFFFFF"/>
                </a:solidFill>
                <a:latin typeface="Eurostile"/>
                <a:cs typeface="Eurostile"/>
              </a:rPr>
              <a:t>Funding</a:t>
            </a:r>
            <a:endParaRPr lang="en-US" sz="2400" b="1" dirty="0">
              <a:solidFill>
                <a:srgbClr val="FFFFFF"/>
              </a:solidFill>
              <a:latin typeface="Eurostile"/>
              <a:cs typeface="Eurostile"/>
            </a:endParaRPr>
          </a:p>
        </p:txBody>
      </p:sp>
      <p:sp>
        <p:nvSpPr>
          <p:cNvPr id="10" name="TextBox 9"/>
          <p:cNvSpPr txBox="1"/>
          <p:nvPr/>
        </p:nvSpPr>
        <p:spPr>
          <a:xfrm rot="5400000">
            <a:off x="-415055" y="4514122"/>
            <a:ext cx="2311400" cy="461665"/>
          </a:xfrm>
          <a:prstGeom prst="rect">
            <a:avLst/>
          </a:prstGeom>
          <a:noFill/>
        </p:spPr>
        <p:txBody>
          <a:bodyPr wrap="square" rtlCol="0">
            <a:spAutoFit/>
          </a:bodyPr>
          <a:lstStyle/>
          <a:p>
            <a:r>
              <a:rPr lang="en-US" sz="2400" b="1" dirty="0" smtClean="0">
                <a:solidFill>
                  <a:srgbClr val="FFFFFF"/>
                </a:solidFill>
                <a:latin typeface="Eurostile"/>
                <a:cs typeface="Eurostile"/>
              </a:rPr>
              <a:t>Networking</a:t>
            </a:r>
            <a:endParaRPr lang="en-US" sz="2400" b="1" dirty="0">
              <a:solidFill>
                <a:srgbClr val="FFFFFF"/>
              </a:solidFill>
              <a:latin typeface="Eurostile"/>
              <a:cs typeface="Eurostile"/>
            </a:endParaRPr>
          </a:p>
        </p:txBody>
      </p:sp>
    </p:spTree>
    <p:extLst>
      <p:ext uri="{BB962C8B-B14F-4D97-AF65-F5344CB8AC3E}">
        <p14:creationId xmlns:p14="http://schemas.microsoft.com/office/powerpoint/2010/main" val="353007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5400000">
            <a:off x="-2477491" y="3112111"/>
            <a:ext cx="6421669" cy="588665"/>
          </a:xfrm>
          <a:prstGeom prst="rect">
            <a:avLst/>
          </a:prstGeom>
          <a:solidFill>
            <a:srgbClr val="0000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clrChange>
              <a:clrFrom>
                <a:srgbClr val="FFFFFF"/>
              </a:clrFrom>
              <a:clrTo>
                <a:srgbClr val="FFFFFF">
                  <a:alpha val="0"/>
                </a:srgbClr>
              </a:clrTo>
            </a:clrChange>
          </a:blip>
          <a:srcRect l="14476"/>
          <a:stretch/>
        </p:blipFill>
        <p:spPr>
          <a:xfrm>
            <a:off x="1293685" y="-68699"/>
            <a:ext cx="8543915" cy="6659999"/>
          </a:xfrm>
          <a:prstGeom prst="rect">
            <a:avLst/>
          </a:prstGeom>
        </p:spPr>
      </p:pic>
      <p:sp>
        <p:nvSpPr>
          <p:cNvPr id="25" name="TextBox 24"/>
          <p:cNvSpPr txBox="1"/>
          <p:nvPr/>
        </p:nvSpPr>
        <p:spPr>
          <a:xfrm rot="5400000">
            <a:off x="-433178" y="1227245"/>
            <a:ext cx="2311400" cy="461665"/>
          </a:xfrm>
          <a:prstGeom prst="rect">
            <a:avLst/>
          </a:prstGeom>
          <a:noFill/>
        </p:spPr>
        <p:txBody>
          <a:bodyPr wrap="square" rtlCol="0">
            <a:spAutoFit/>
          </a:bodyPr>
          <a:lstStyle/>
          <a:p>
            <a:r>
              <a:rPr lang="en-US" sz="2400" b="1" dirty="0" smtClean="0">
                <a:solidFill>
                  <a:srgbClr val="FFFFFF"/>
                </a:solidFill>
                <a:latin typeface="Eurostile"/>
                <a:cs typeface="Eurostile"/>
              </a:rPr>
              <a:t>Needs</a:t>
            </a:r>
            <a:endParaRPr lang="en-US" sz="2400" b="1" dirty="0">
              <a:solidFill>
                <a:srgbClr val="FFFFFF"/>
              </a:solidFill>
              <a:latin typeface="Eurostile"/>
              <a:cs typeface="Eurostile"/>
            </a:endParaRPr>
          </a:p>
        </p:txBody>
      </p:sp>
      <p:pic>
        <p:nvPicPr>
          <p:cNvPr id="26" name="Picture 25"/>
          <p:cNvPicPr>
            <a:picLocks noChangeAspect="1"/>
          </p:cNvPicPr>
          <p:nvPr/>
        </p:nvPicPr>
        <p:blipFill>
          <a:blip r:embed="rId3">
            <a:clrChange>
              <a:clrFrom>
                <a:srgbClr val="FFFFFF"/>
              </a:clrFrom>
              <a:clrTo>
                <a:srgbClr val="FFFFFF">
                  <a:alpha val="0"/>
                </a:srgbClr>
              </a:clrTo>
            </a:clrChange>
          </a:blip>
          <a:stretch>
            <a:fillRect/>
          </a:stretch>
        </p:blipFill>
        <p:spPr>
          <a:xfrm>
            <a:off x="6933866" y="5526002"/>
            <a:ext cx="2067967" cy="1331998"/>
          </a:xfrm>
          <a:prstGeom prst="rect">
            <a:avLst/>
          </a:prstGeom>
        </p:spPr>
      </p:pic>
    </p:spTree>
    <p:extLst>
      <p:ext uri="{BB962C8B-B14F-4D97-AF65-F5344CB8AC3E}">
        <p14:creationId xmlns:p14="http://schemas.microsoft.com/office/powerpoint/2010/main" val="8916141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5400000">
            <a:off x="-1708416" y="2343035"/>
            <a:ext cx="4883517" cy="588665"/>
          </a:xfrm>
          <a:prstGeom prst="rect">
            <a:avLst/>
          </a:prstGeom>
          <a:solidFill>
            <a:srgbClr val="0000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rot="5400000">
            <a:off x="-1685388" y="2331277"/>
            <a:ext cx="4860000" cy="588665"/>
          </a:xfrm>
          <a:prstGeom prst="rect">
            <a:avLst/>
          </a:prstGeom>
          <a:solidFill>
            <a:srgbClr val="0000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clrChange>
              <a:clrFrom>
                <a:srgbClr val="FFFFFF"/>
              </a:clrFrom>
              <a:clrTo>
                <a:srgbClr val="FFFFFF">
                  <a:alpha val="0"/>
                </a:srgbClr>
              </a:clrTo>
            </a:clrChange>
          </a:blip>
          <a:srcRect l="14711"/>
          <a:stretch/>
        </p:blipFill>
        <p:spPr>
          <a:xfrm>
            <a:off x="1317206" y="-68699"/>
            <a:ext cx="8520394" cy="6659999"/>
          </a:xfrm>
          <a:prstGeom prst="rect">
            <a:avLst/>
          </a:prstGeom>
        </p:spPr>
      </p:pic>
      <p:sp>
        <p:nvSpPr>
          <p:cNvPr id="7" name="TextBox 6"/>
          <p:cNvSpPr txBox="1"/>
          <p:nvPr/>
        </p:nvSpPr>
        <p:spPr>
          <a:xfrm rot="5400000">
            <a:off x="-433178" y="1227245"/>
            <a:ext cx="2311400" cy="461665"/>
          </a:xfrm>
          <a:prstGeom prst="rect">
            <a:avLst/>
          </a:prstGeom>
          <a:noFill/>
        </p:spPr>
        <p:txBody>
          <a:bodyPr wrap="square" rtlCol="0">
            <a:spAutoFit/>
          </a:bodyPr>
          <a:lstStyle/>
          <a:p>
            <a:r>
              <a:rPr lang="en-US" sz="2400" b="1" dirty="0" smtClean="0">
                <a:solidFill>
                  <a:srgbClr val="FFFFFF"/>
                </a:solidFill>
                <a:latin typeface="Eurostile"/>
                <a:cs typeface="Eurostile"/>
              </a:rPr>
              <a:t>Financing</a:t>
            </a:r>
            <a:endParaRPr lang="en-US" sz="2400" b="1" dirty="0">
              <a:solidFill>
                <a:srgbClr val="FFFFFF"/>
              </a:solidFill>
              <a:latin typeface="Eurostile"/>
              <a:cs typeface="Eurostile"/>
            </a:endParaRPr>
          </a:p>
        </p:txBody>
      </p:sp>
      <p:sp>
        <p:nvSpPr>
          <p:cNvPr id="8" name="Rectangle 7"/>
          <p:cNvSpPr/>
          <p:nvPr/>
        </p:nvSpPr>
        <p:spPr>
          <a:xfrm rot="5400000">
            <a:off x="1627402" y="3890734"/>
            <a:ext cx="1535692" cy="3912477"/>
          </a:xfrm>
          <a:prstGeom prst="rect">
            <a:avLst/>
          </a:prstGeom>
          <a:solidFill>
            <a:srgbClr val="FF2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152551" y="4961975"/>
            <a:ext cx="2916671" cy="1754327"/>
          </a:xfrm>
          <a:prstGeom prst="rect">
            <a:avLst/>
          </a:prstGeom>
          <a:noFill/>
        </p:spPr>
        <p:txBody>
          <a:bodyPr wrap="square" rtlCol="0">
            <a:spAutoFit/>
          </a:bodyPr>
          <a:lstStyle/>
          <a:p>
            <a:r>
              <a:rPr lang="en-US" b="1" dirty="0">
                <a:solidFill>
                  <a:schemeClr val="bg1"/>
                </a:solidFill>
              </a:rPr>
              <a:t>Low Expenses</a:t>
            </a:r>
          </a:p>
          <a:p>
            <a:r>
              <a:rPr lang="en-US" b="1" dirty="0" smtClean="0">
                <a:solidFill>
                  <a:schemeClr val="bg1"/>
                </a:solidFill>
              </a:rPr>
              <a:t>Growth </a:t>
            </a:r>
          </a:p>
          <a:p>
            <a:r>
              <a:rPr lang="en-US" b="1" dirty="0" smtClean="0">
                <a:solidFill>
                  <a:schemeClr val="bg1"/>
                </a:solidFill>
              </a:rPr>
              <a:t>HR</a:t>
            </a:r>
            <a:endParaRPr lang="en-US" b="1" dirty="0">
              <a:solidFill>
                <a:schemeClr val="bg1"/>
              </a:solidFill>
            </a:endParaRPr>
          </a:p>
          <a:p>
            <a:r>
              <a:rPr lang="en-US" b="1" dirty="0">
                <a:solidFill>
                  <a:schemeClr val="bg1"/>
                </a:solidFill>
              </a:rPr>
              <a:t>Innovation</a:t>
            </a:r>
          </a:p>
          <a:p>
            <a:r>
              <a:rPr lang="en-US" b="1" dirty="0">
                <a:solidFill>
                  <a:schemeClr val="bg1"/>
                </a:solidFill>
              </a:rPr>
              <a:t>Market Recognition</a:t>
            </a:r>
          </a:p>
          <a:p>
            <a:r>
              <a:rPr lang="en-US" b="1" dirty="0">
                <a:solidFill>
                  <a:schemeClr val="bg1"/>
                </a:solidFill>
              </a:rPr>
              <a:t>Networking</a:t>
            </a:r>
          </a:p>
        </p:txBody>
      </p:sp>
    </p:spTree>
    <p:extLst>
      <p:ext uri="{BB962C8B-B14F-4D97-AF65-F5344CB8AC3E}">
        <p14:creationId xmlns:p14="http://schemas.microsoft.com/office/powerpoint/2010/main" val="60358852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blip>
          <a:stretch>
            <a:fillRect/>
          </a:stretch>
        </p:blipFill>
        <p:spPr>
          <a:xfrm rot="19429496">
            <a:off x="167265" y="1536700"/>
            <a:ext cx="5892800" cy="3784600"/>
          </a:xfrm>
          <a:prstGeom prst="rect">
            <a:avLst/>
          </a:prstGeom>
        </p:spPr>
      </p:pic>
      <p:pic>
        <p:nvPicPr>
          <p:cNvPr id="3" name="Picture 2"/>
          <p:cNvPicPr>
            <a:picLocks noChangeAspect="1"/>
          </p:cNvPicPr>
          <p:nvPr/>
        </p:nvPicPr>
        <p:blipFill>
          <a:blip r:embed="rId3"/>
          <a:stretch>
            <a:fillRect/>
          </a:stretch>
        </p:blipFill>
        <p:spPr>
          <a:xfrm>
            <a:off x="5655298" y="2195400"/>
            <a:ext cx="2400000" cy="1800000"/>
          </a:xfrm>
          <a:prstGeom prst="rect">
            <a:avLst/>
          </a:prstGeom>
        </p:spPr>
      </p:pic>
    </p:spTree>
    <p:extLst>
      <p:ext uri="{BB962C8B-B14F-4D97-AF65-F5344CB8AC3E}">
        <p14:creationId xmlns:p14="http://schemas.microsoft.com/office/powerpoint/2010/main" val="3112607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68600" y="313295"/>
            <a:ext cx="4084804" cy="6119999"/>
          </a:xfrm>
          <a:prstGeom prst="rect">
            <a:avLst/>
          </a:prstGeom>
        </p:spPr>
      </p:pic>
      <p:sp>
        <p:nvSpPr>
          <p:cNvPr id="4" name="Subtitle 2"/>
          <p:cNvSpPr txBox="1">
            <a:spLocks/>
          </p:cNvSpPr>
          <p:nvPr/>
        </p:nvSpPr>
        <p:spPr>
          <a:xfrm>
            <a:off x="240906" y="5050063"/>
            <a:ext cx="6400800" cy="1752600"/>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rgbClr val="462E17"/>
                </a:solidFill>
                <a:latin typeface="Eurostile"/>
                <a:ea typeface="+mn-ea"/>
                <a:cs typeface="Eurostile"/>
              </a:defRPr>
            </a:lvl1pPr>
            <a:lvl2pPr marL="742950" indent="-285750" algn="l" defTabSz="457200" rtl="0" eaLnBrk="1" latinLnBrk="0" hangingPunct="1">
              <a:spcBef>
                <a:spcPct val="20000"/>
              </a:spcBef>
              <a:buFont typeface="Arial"/>
              <a:buChar char="–"/>
              <a:defRPr sz="2800" kern="1200">
                <a:solidFill>
                  <a:srgbClr val="462E17"/>
                </a:solidFill>
                <a:latin typeface="Eurostile"/>
                <a:ea typeface="+mn-ea"/>
                <a:cs typeface="Eurostile"/>
              </a:defRPr>
            </a:lvl2pPr>
            <a:lvl3pPr marL="1143000" indent="-228600" algn="l" defTabSz="457200" rtl="0" eaLnBrk="1" latinLnBrk="0" hangingPunct="1">
              <a:spcBef>
                <a:spcPct val="20000"/>
              </a:spcBef>
              <a:buFont typeface="Arial"/>
              <a:buChar char="•"/>
              <a:defRPr sz="2400" kern="1200">
                <a:solidFill>
                  <a:srgbClr val="462E17"/>
                </a:solidFill>
                <a:latin typeface="Eurostile"/>
                <a:ea typeface="+mn-ea"/>
                <a:cs typeface="Eurostile"/>
              </a:defRPr>
            </a:lvl3pPr>
            <a:lvl4pPr marL="1600200" indent="-228600" algn="l" defTabSz="457200" rtl="0" eaLnBrk="1" latinLnBrk="0" hangingPunct="1">
              <a:spcBef>
                <a:spcPct val="20000"/>
              </a:spcBef>
              <a:buFont typeface="Arial"/>
              <a:buChar char="–"/>
              <a:defRPr sz="2000" kern="1200">
                <a:solidFill>
                  <a:srgbClr val="462E17"/>
                </a:solidFill>
                <a:latin typeface="Eurostile"/>
                <a:ea typeface="+mn-ea"/>
                <a:cs typeface="Eurostile"/>
              </a:defRPr>
            </a:lvl4pPr>
            <a:lvl5pPr marL="2057400" indent="-228600" algn="l" defTabSz="457200" rtl="0" eaLnBrk="1" latinLnBrk="0" hangingPunct="1">
              <a:spcBef>
                <a:spcPct val="20000"/>
              </a:spcBef>
              <a:buFont typeface="Arial"/>
              <a:buChar char="»"/>
              <a:defRPr sz="2000" kern="1200">
                <a:solidFill>
                  <a:srgbClr val="462E17"/>
                </a:solidFill>
                <a:latin typeface="Eurostile"/>
                <a:ea typeface="+mn-ea"/>
                <a:cs typeface="Eurostil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smtClean="0"/>
              <a:t>Racquel Goddard</a:t>
            </a:r>
          </a:p>
          <a:p>
            <a:pPr marL="0" indent="0">
              <a:buNone/>
            </a:pPr>
            <a:r>
              <a:rPr lang="en-US" sz="1800" dirty="0" smtClean="0"/>
              <a:t>iDaedle Consulting Limited</a:t>
            </a:r>
          </a:p>
          <a:p>
            <a:pPr marL="0" indent="0">
              <a:buNone/>
            </a:pPr>
            <a:r>
              <a:rPr lang="en-US" sz="2800" b="1" dirty="0" smtClean="0">
                <a:solidFill>
                  <a:srgbClr val="57A695"/>
                </a:solidFill>
              </a:rPr>
              <a:t>@iDaedle</a:t>
            </a:r>
          </a:p>
          <a:p>
            <a:pPr marL="0" indent="0">
              <a:buNone/>
            </a:pPr>
            <a:r>
              <a:rPr lang="en-US" sz="2800" b="1" dirty="0" err="1" smtClean="0">
                <a:solidFill>
                  <a:srgbClr val="596B96"/>
                </a:solidFill>
              </a:rPr>
              <a:t>www.facebook.com</a:t>
            </a:r>
            <a:r>
              <a:rPr lang="en-US" sz="2800" b="1" dirty="0" smtClean="0">
                <a:solidFill>
                  <a:srgbClr val="596B96"/>
                </a:solidFill>
              </a:rPr>
              <a:t>/iDaedle</a:t>
            </a:r>
            <a:endParaRPr lang="en-US" sz="2800" b="1" dirty="0">
              <a:solidFill>
                <a:srgbClr val="596B96"/>
              </a:solidFill>
            </a:endParaRPr>
          </a:p>
        </p:txBody>
      </p:sp>
    </p:spTree>
    <p:extLst>
      <p:ext uri="{BB962C8B-B14F-4D97-AF65-F5344CB8AC3E}">
        <p14:creationId xmlns:p14="http://schemas.microsoft.com/office/powerpoint/2010/main" val="380671045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1485</TotalTime>
  <Words>429</Words>
  <Application>Microsoft Macintosh PowerPoint</Application>
  <PresentationFormat>On-screen Show (4:3)</PresentationFormat>
  <Paragraphs>110</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Global Pulse Taking Success to the Next Level</vt:lpstr>
      <vt:lpstr>Question One: What percent of new products and services come from customers?   </vt:lpstr>
      <vt:lpstr>Question One: What percent of new products and services come from customers?   </vt:lpstr>
      <vt:lpstr>PowerPoint Presentation</vt:lpstr>
      <vt:lpstr>PowerPoint Presentation</vt:lpstr>
      <vt:lpstr>Question Two: How much do you think companies in the world spend on R&amp;D every year? </vt:lpstr>
      <vt:lpstr>Question Two: How much do you think companies in the world spend on R&amp;D every year? </vt:lpstr>
      <vt:lpstr>My Innovation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iDaedle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Women’s Roundtable</dc:title>
  <dc:creator>Racquel Goddard</dc:creator>
  <cp:lastModifiedBy>Racquel Goddard</cp:lastModifiedBy>
  <cp:revision>35</cp:revision>
  <dcterms:created xsi:type="dcterms:W3CDTF">2013-05-18T21:10:12Z</dcterms:created>
  <dcterms:modified xsi:type="dcterms:W3CDTF">2013-05-30T09:53:41Z</dcterms:modified>
</cp:coreProperties>
</file>