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3" r:id="rId1"/>
  </p:sldMasterIdLst>
  <p:notesMasterIdLst>
    <p:notesMasterId r:id="rId18"/>
  </p:notesMasterIdLst>
  <p:handoutMasterIdLst>
    <p:handoutMasterId r:id="rId19"/>
  </p:handoutMasterIdLst>
  <p:sldIdLst>
    <p:sldId id="259" r:id="rId2"/>
    <p:sldId id="260" r:id="rId3"/>
    <p:sldId id="280" r:id="rId4"/>
    <p:sldId id="287" r:id="rId5"/>
    <p:sldId id="288" r:id="rId6"/>
    <p:sldId id="297" r:id="rId7"/>
    <p:sldId id="290" r:id="rId8"/>
    <p:sldId id="294" r:id="rId9"/>
    <p:sldId id="293" r:id="rId10"/>
    <p:sldId id="295" r:id="rId11"/>
    <p:sldId id="291" r:id="rId12"/>
    <p:sldId id="296" r:id="rId13"/>
    <p:sldId id="282" r:id="rId14"/>
    <p:sldId id="289" r:id="rId15"/>
    <p:sldId id="298" r:id="rId16"/>
    <p:sldId id="299" r:id="rId17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C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7" autoAdjust="0"/>
    <p:restoredTop sz="93168" autoAdjust="0"/>
  </p:normalViewPr>
  <p:slideViewPr>
    <p:cSldViewPr>
      <p:cViewPr>
        <p:scale>
          <a:sx n="90" d="100"/>
          <a:sy n="90" d="100"/>
        </p:scale>
        <p:origin x="-654" y="-72"/>
      </p:cViewPr>
      <p:guideLst>
        <p:guide orient="horz" pos="1026"/>
        <p:guide orient="horz" pos="3612"/>
        <p:guide orient="horz" pos="1825"/>
        <p:guide orient="horz" pos="2287"/>
        <p:guide orient="horz" pos="2363"/>
        <p:guide pos="2941"/>
        <p:guide pos="5383"/>
        <p:guide pos="4101"/>
        <p:guide pos="422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BE6905-1EA9-4903-AFCD-495F5C6CDCA9}" type="doc">
      <dgm:prSet loTypeId="urn:microsoft.com/office/officeart/2005/8/layout/cycle6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fi-FI"/>
        </a:p>
      </dgm:t>
    </dgm:pt>
    <dgm:pt modelId="{1DAE01AD-5172-4528-8549-029470D85E1A}">
      <dgm:prSet phldrT="[Text]" custT="1"/>
      <dgm:spPr/>
      <dgm:t>
        <a:bodyPr/>
        <a:lstStyle/>
        <a:p>
          <a:r>
            <a:rPr lang="fi-FI" sz="1050" b="0" dirty="0" smtClean="0">
              <a:solidFill>
                <a:schemeClr val="tx1"/>
              </a:solidFill>
            </a:rPr>
            <a:t>ECONOMY</a:t>
          </a:r>
          <a:endParaRPr lang="fi-FI" sz="1050" b="0" dirty="0">
            <a:solidFill>
              <a:schemeClr val="tx1"/>
            </a:solidFill>
          </a:endParaRPr>
        </a:p>
      </dgm:t>
    </dgm:pt>
    <dgm:pt modelId="{C5A63EF4-1462-4736-A5A5-4799CBB444A1}" type="parTrans" cxnId="{E1E2D30F-29EC-41A3-AB49-8CB17DB30822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7638B1EA-0B11-4412-BE28-BEDB175EBCAB}" type="sibTrans" cxnId="{E1E2D30F-29EC-41A3-AB49-8CB17DB30822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8EAE2D24-797B-4739-8DD1-BB5D0E646A71}">
      <dgm:prSet phldrT="[Text]" custT="1"/>
      <dgm:spPr/>
      <dgm:t>
        <a:bodyPr/>
        <a:lstStyle/>
        <a:p>
          <a:r>
            <a:rPr lang="fi-FI" sz="1050" b="0" dirty="0" smtClean="0">
              <a:solidFill>
                <a:schemeClr val="tx1"/>
              </a:solidFill>
            </a:rPr>
            <a:t>ENVIRONMENT AND NATURAL RESOURCES</a:t>
          </a:r>
          <a:endParaRPr lang="fi-FI" sz="1050" b="0" dirty="0">
            <a:solidFill>
              <a:schemeClr val="tx1"/>
            </a:solidFill>
          </a:endParaRPr>
        </a:p>
      </dgm:t>
    </dgm:pt>
    <dgm:pt modelId="{A43B8D39-5E62-4359-91D1-15EC399EC5A8}" type="parTrans" cxnId="{705DCF34-713E-4C0D-8B5C-82ED6E87DA50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366790B0-C67A-4FD6-8559-8DDA47AD4B93}" type="sibTrans" cxnId="{705DCF34-713E-4C0D-8B5C-82ED6E87DA50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B379821E-513B-4714-833B-A1BE9B24627E}">
      <dgm:prSet phldrT="[Text]" custT="1"/>
      <dgm:spPr/>
      <dgm:t>
        <a:bodyPr/>
        <a:lstStyle/>
        <a:p>
          <a:r>
            <a:rPr lang="fi-FI" sz="1050" b="0" dirty="0" smtClean="0">
              <a:solidFill>
                <a:schemeClr val="tx1"/>
              </a:solidFill>
            </a:rPr>
            <a:t>EDUCATION AND SCIENCE</a:t>
          </a:r>
          <a:endParaRPr lang="fi-FI" sz="1050" b="0" dirty="0">
            <a:solidFill>
              <a:schemeClr val="tx1"/>
            </a:solidFill>
          </a:endParaRPr>
        </a:p>
      </dgm:t>
    </dgm:pt>
    <dgm:pt modelId="{0159EE9B-BF32-4872-AFF0-679BB9027EB9}" type="parTrans" cxnId="{F7146FAA-979D-475A-8DAA-AA9E23F1D3EF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7D9F6F23-8B22-477E-8001-B3178711254D}" type="sibTrans" cxnId="{F7146FAA-979D-475A-8DAA-AA9E23F1D3EF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0933AA31-B5E7-4129-8F25-84845E982230}">
      <dgm:prSet phldrT="[Text]" custT="1"/>
      <dgm:spPr/>
      <dgm:t>
        <a:bodyPr/>
        <a:lstStyle/>
        <a:p>
          <a:r>
            <a:rPr lang="fi-FI" sz="1050" b="0" dirty="0" smtClean="0">
              <a:solidFill>
                <a:schemeClr val="tx1"/>
              </a:solidFill>
            </a:rPr>
            <a:t>SOCIETY, INDIVIDUALS AND COMMUNITIES</a:t>
          </a:r>
          <a:endParaRPr lang="fi-FI" sz="1050" b="0" dirty="0">
            <a:solidFill>
              <a:schemeClr val="tx1"/>
            </a:solidFill>
          </a:endParaRPr>
        </a:p>
      </dgm:t>
    </dgm:pt>
    <dgm:pt modelId="{AF89C910-AC99-467C-BB58-A434DB8A5B75}" type="parTrans" cxnId="{C219FA6D-5C5C-495F-A1E6-53D097861A1F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5FB34F82-CC3A-460B-8A6B-1F02321A01BE}" type="sibTrans" cxnId="{C219FA6D-5C5C-495F-A1E6-53D097861A1F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51C560C4-E91E-4BDC-B854-E86674DF3F48}">
      <dgm:prSet phldrT="[Text]" custT="1"/>
      <dgm:spPr/>
      <dgm:t>
        <a:bodyPr/>
        <a:lstStyle/>
        <a:p>
          <a:r>
            <a:rPr lang="fi-FI" sz="1050" b="0" dirty="0" smtClean="0">
              <a:solidFill>
                <a:schemeClr val="tx1"/>
              </a:solidFill>
            </a:rPr>
            <a:t>POLITICAL ENVIRONMENT</a:t>
          </a:r>
          <a:endParaRPr lang="fi-FI" sz="1050" b="0" dirty="0">
            <a:solidFill>
              <a:schemeClr val="tx1"/>
            </a:solidFill>
          </a:endParaRPr>
        </a:p>
      </dgm:t>
    </dgm:pt>
    <dgm:pt modelId="{8220B5AC-EBFA-469E-AF36-668809F9E9A1}" type="parTrans" cxnId="{61C93F22-DE96-4F74-99A1-2E1F72739EED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2F9A901D-1775-4565-B2EF-2C276066C7AA}" type="sibTrans" cxnId="{61C93F22-DE96-4F74-99A1-2E1F72739EED}">
      <dgm:prSet/>
      <dgm:spPr/>
      <dgm:t>
        <a:bodyPr/>
        <a:lstStyle/>
        <a:p>
          <a:endParaRPr lang="fi-FI" sz="2800" b="0">
            <a:solidFill>
              <a:schemeClr val="tx1"/>
            </a:solidFill>
          </a:endParaRPr>
        </a:p>
      </dgm:t>
    </dgm:pt>
    <dgm:pt modelId="{C0B32D01-1EB8-4914-B1AE-CD514784655C}" type="pres">
      <dgm:prSet presAssocID="{E6BE6905-1EA9-4903-AFCD-495F5C6CDC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825676CD-4CAD-4F3E-B3CB-8EEC2D42B084}" type="pres">
      <dgm:prSet presAssocID="{1DAE01AD-5172-4528-8549-029470D85E1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B359017-ACFA-416D-9278-9D55E3534CE0}" type="pres">
      <dgm:prSet presAssocID="{1DAE01AD-5172-4528-8549-029470D85E1A}" presName="spNode" presStyleCnt="0"/>
      <dgm:spPr/>
    </dgm:pt>
    <dgm:pt modelId="{BF889664-6634-4038-B3B2-758C64AECD34}" type="pres">
      <dgm:prSet presAssocID="{7638B1EA-0B11-4412-BE28-BEDB175EBCAB}" presName="sibTrans" presStyleLbl="sibTrans1D1" presStyleIdx="0" presStyleCnt="5"/>
      <dgm:spPr/>
      <dgm:t>
        <a:bodyPr/>
        <a:lstStyle/>
        <a:p>
          <a:endParaRPr lang="fi-FI"/>
        </a:p>
      </dgm:t>
    </dgm:pt>
    <dgm:pt modelId="{CFA75816-E44E-43F3-AE79-A86410DE1676}" type="pres">
      <dgm:prSet presAssocID="{8EAE2D24-797B-4739-8DD1-BB5D0E646A7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C4CD8510-28C7-4F9B-8011-3C795B705517}" type="pres">
      <dgm:prSet presAssocID="{8EAE2D24-797B-4739-8DD1-BB5D0E646A71}" presName="spNode" presStyleCnt="0"/>
      <dgm:spPr/>
    </dgm:pt>
    <dgm:pt modelId="{5600968A-2CCB-4ABD-B922-7A90EA11FC3D}" type="pres">
      <dgm:prSet presAssocID="{366790B0-C67A-4FD6-8559-8DDA47AD4B93}" presName="sibTrans" presStyleLbl="sibTrans1D1" presStyleIdx="1" presStyleCnt="5"/>
      <dgm:spPr/>
      <dgm:t>
        <a:bodyPr/>
        <a:lstStyle/>
        <a:p>
          <a:endParaRPr lang="fi-FI"/>
        </a:p>
      </dgm:t>
    </dgm:pt>
    <dgm:pt modelId="{49A29661-ED74-4E64-AD1F-8E07A8004FBB}" type="pres">
      <dgm:prSet presAssocID="{B379821E-513B-4714-833B-A1BE9B24627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DB4BA3C6-E561-4700-B291-B6EC8F261AA7}" type="pres">
      <dgm:prSet presAssocID="{B379821E-513B-4714-833B-A1BE9B24627E}" presName="spNode" presStyleCnt="0"/>
      <dgm:spPr/>
    </dgm:pt>
    <dgm:pt modelId="{66AA4CCA-7CC6-428A-BECF-95C123F46081}" type="pres">
      <dgm:prSet presAssocID="{7D9F6F23-8B22-477E-8001-B3178711254D}" presName="sibTrans" presStyleLbl="sibTrans1D1" presStyleIdx="2" presStyleCnt="5"/>
      <dgm:spPr/>
      <dgm:t>
        <a:bodyPr/>
        <a:lstStyle/>
        <a:p>
          <a:endParaRPr lang="fi-FI"/>
        </a:p>
      </dgm:t>
    </dgm:pt>
    <dgm:pt modelId="{0BB9E6D6-BE7E-483D-90A1-74A4D527C4CD}" type="pres">
      <dgm:prSet presAssocID="{0933AA31-B5E7-4129-8F25-84845E98223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4D6002C0-D8FA-4870-9473-644A1C08FFC9}" type="pres">
      <dgm:prSet presAssocID="{0933AA31-B5E7-4129-8F25-84845E982230}" presName="spNode" presStyleCnt="0"/>
      <dgm:spPr/>
    </dgm:pt>
    <dgm:pt modelId="{74663E7C-6E36-4BA3-AD9B-AA9F40A00B3D}" type="pres">
      <dgm:prSet presAssocID="{5FB34F82-CC3A-460B-8A6B-1F02321A01BE}" presName="sibTrans" presStyleLbl="sibTrans1D1" presStyleIdx="3" presStyleCnt="5"/>
      <dgm:spPr/>
      <dgm:t>
        <a:bodyPr/>
        <a:lstStyle/>
        <a:p>
          <a:endParaRPr lang="fi-FI"/>
        </a:p>
      </dgm:t>
    </dgm:pt>
    <dgm:pt modelId="{DDF2EA84-F9C7-44EC-B8A9-5BCA55D9B098}" type="pres">
      <dgm:prSet presAssocID="{51C560C4-E91E-4BDC-B854-E86674DF3F4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9CE496FB-A359-4BE2-B82B-9CA6F59AA494}" type="pres">
      <dgm:prSet presAssocID="{51C560C4-E91E-4BDC-B854-E86674DF3F48}" presName="spNode" presStyleCnt="0"/>
      <dgm:spPr/>
    </dgm:pt>
    <dgm:pt modelId="{8D757AD4-B415-4F06-8127-63C33B07F0FC}" type="pres">
      <dgm:prSet presAssocID="{2F9A901D-1775-4565-B2EF-2C276066C7AA}" presName="sibTrans" presStyleLbl="sibTrans1D1" presStyleIdx="4" presStyleCnt="5"/>
      <dgm:spPr/>
      <dgm:t>
        <a:bodyPr/>
        <a:lstStyle/>
        <a:p>
          <a:endParaRPr lang="fi-FI"/>
        </a:p>
      </dgm:t>
    </dgm:pt>
  </dgm:ptLst>
  <dgm:cxnLst>
    <dgm:cxn modelId="{023FECEC-D08E-4330-81C4-687167CA9AED}" type="presOf" srcId="{1DAE01AD-5172-4528-8549-029470D85E1A}" destId="{825676CD-4CAD-4F3E-B3CB-8EEC2D42B084}" srcOrd="0" destOrd="0" presId="urn:microsoft.com/office/officeart/2005/8/layout/cycle6"/>
    <dgm:cxn modelId="{B4DAFA7E-5B0C-4D40-87E6-291F61B45FBF}" type="presOf" srcId="{B379821E-513B-4714-833B-A1BE9B24627E}" destId="{49A29661-ED74-4E64-AD1F-8E07A8004FBB}" srcOrd="0" destOrd="0" presId="urn:microsoft.com/office/officeart/2005/8/layout/cycle6"/>
    <dgm:cxn modelId="{C219FA6D-5C5C-495F-A1E6-53D097861A1F}" srcId="{E6BE6905-1EA9-4903-AFCD-495F5C6CDCA9}" destId="{0933AA31-B5E7-4129-8F25-84845E982230}" srcOrd="3" destOrd="0" parTransId="{AF89C910-AC99-467C-BB58-A434DB8A5B75}" sibTransId="{5FB34F82-CC3A-460B-8A6B-1F02321A01BE}"/>
    <dgm:cxn modelId="{705DCF34-713E-4C0D-8B5C-82ED6E87DA50}" srcId="{E6BE6905-1EA9-4903-AFCD-495F5C6CDCA9}" destId="{8EAE2D24-797B-4739-8DD1-BB5D0E646A71}" srcOrd="1" destOrd="0" parTransId="{A43B8D39-5E62-4359-91D1-15EC399EC5A8}" sibTransId="{366790B0-C67A-4FD6-8559-8DDA47AD4B93}"/>
    <dgm:cxn modelId="{1115C09C-CEA4-4D8E-8F67-105B16C7963E}" type="presOf" srcId="{5FB34F82-CC3A-460B-8A6B-1F02321A01BE}" destId="{74663E7C-6E36-4BA3-AD9B-AA9F40A00B3D}" srcOrd="0" destOrd="0" presId="urn:microsoft.com/office/officeart/2005/8/layout/cycle6"/>
    <dgm:cxn modelId="{23236CCD-C90A-4ABC-805B-988506B7DE04}" type="presOf" srcId="{0933AA31-B5E7-4129-8F25-84845E982230}" destId="{0BB9E6D6-BE7E-483D-90A1-74A4D527C4CD}" srcOrd="0" destOrd="0" presId="urn:microsoft.com/office/officeart/2005/8/layout/cycle6"/>
    <dgm:cxn modelId="{FAA570D1-D3E1-42C6-B52E-DE336B6B97AF}" type="presOf" srcId="{2F9A901D-1775-4565-B2EF-2C276066C7AA}" destId="{8D757AD4-B415-4F06-8127-63C33B07F0FC}" srcOrd="0" destOrd="0" presId="urn:microsoft.com/office/officeart/2005/8/layout/cycle6"/>
    <dgm:cxn modelId="{61C93F22-DE96-4F74-99A1-2E1F72739EED}" srcId="{E6BE6905-1EA9-4903-AFCD-495F5C6CDCA9}" destId="{51C560C4-E91E-4BDC-B854-E86674DF3F48}" srcOrd="4" destOrd="0" parTransId="{8220B5AC-EBFA-469E-AF36-668809F9E9A1}" sibTransId="{2F9A901D-1775-4565-B2EF-2C276066C7AA}"/>
    <dgm:cxn modelId="{E1E2D30F-29EC-41A3-AB49-8CB17DB30822}" srcId="{E6BE6905-1EA9-4903-AFCD-495F5C6CDCA9}" destId="{1DAE01AD-5172-4528-8549-029470D85E1A}" srcOrd="0" destOrd="0" parTransId="{C5A63EF4-1462-4736-A5A5-4799CBB444A1}" sibTransId="{7638B1EA-0B11-4412-BE28-BEDB175EBCAB}"/>
    <dgm:cxn modelId="{F7146FAA-979D-475A-8DAA-AA9E23F1D3EF}" srcId="{E6BE6905-1EA9-4903-AFCD-495F5C6CDCA9}" destId="{B379821E-513B-4714-833B-A1BE9B24627E}" srcOrd="2" destOrd="0" parTransId="{0159EE9B-BF32-4872-AFF0-679BB9027EB9}" sibTransId="{7D9F6F23-8B22-477E-8001-B3178711254D}"/>
    <dgm:cxn modelId="{A23949D5-385A-4692-8F92-DE8FCB5EFD99}" type="presOf" srcId="{366790B0-C67A-4FD6-8559-8DDA47AD4B93}" destId="{5600968A-2CCB-4ABD-B922-7A90EA11FC3D}" srcOrd="0" destOrd="0" presId="urn:microsoft.com/office/officeart/2005/8/layout/cycle6"/>
    <dgm:cxn modelId="{91D5B186-994E-429E-94C3-1B1AA8E811D3}" type="presOf" srcId="{7638B1EA-0B11-4412-BE28-BEDB175EBCAB}" destId="{BF889664-6634-4038-B3B2-758C64AECD34}" srcOrd="0" destOrd="0" presId="urn:microsoft.com/office/officeart/2005/8/layout/cycle6"/>
    <dgm:cxn modelId="{EBB6F34F-1377-40C2-9E71-921C5587C7ED}" type="presOf" srcId="{7D9F6F23-8B22-477E-8001-B3178711254D}" destId="{66AA4CCA-7CC6-428A-BECF-95C123F46081}" srcOrd="0" destOrd="0" presId="urn:microsoft.com/office/officeart/2005/8/layout/cycle6"/>
    <dgm:cxn modelId="{3C1B9262-F7DF-42D3-9547-9F30CDEA37C5}" type="presOf" srcId="{8EAE2D24-797B-4739-8DD1-BB5D0E646A71}" destId="{CFA75816-E44E-43F3-AE79-A86410DE1676}" srcOrd="0" destOrd="0" presId="urn:microsoft.com/office/officeart/2005/8/layout/cycle6"/>
    <dgm:cxn modelId="{9B2A2165-E1B8-49E1-848C-37BD7BA69B01}" type="presOf" srcId="{E6BE6905-1EA9-4903-AFCD-495F5C6CDCA9}" destId="{C0B32D01-1EB8-4914-B1AE-CD514784655C}" srcOrd="0" destOrd="0" presId="urn:microsoft.com/office/officeart/2005/8/layout/cycle6"/>
    <dgm:cxn modelId="{3B810155-62C9-47DD-A948-60EA18EB93EB}" type="presOf" srcId="{51C560C4-E91E-4BDC-B854-E86674DF3F48}" destId="{DDF2EA84-F9C7-44EC-B8A9-5BCA55D9B098}" srcOrd="0" destOrd="0" presId="urn:microsoft.com/office/officeart/2005/8/layout/cycle6"/>
    <dgm:cxn modelId="{A28A57B9-BCA9-4FF6-A9E8-CF819EC03307}" type="presParOf" srcId="{C0B32D01-1EB8-4914-B1AE-CD514784655C}" destId="{825676CD-4CAD-4F3E-B3CB-8EEC2D42B084}" srcOrd="0" destOrd="0" presId="urn:microsoft.com/office/officeart/2005/8/layout/cycle6"/>
    <dgm:cxn modelId="{C5A5CD04-0580-4388-A76B-A83A16B0D390}" type="presParOf" srcId="{C0B32D01-1EB8-4914-B1AE-CD514784655C}" destId="{2B359017-ACFA-416D-9278-9D55E3534CE0}" srcOrd="1" destOrd="0" presId="urn:microsoft.com/office/officeart/2005/8/layout/cycle6"/>
    <dgm:cxn modelId="{894D22FD-7E71-4F9A-B8A5-3D0016374AEF}" type="presParOf" srcId="{C0B32D01-1EB8-4914-B1AE-CD514784655C}" destId="{BF889664-6634-4038-B3B2-758C64AECD34}" srcOrd="2" destOrd="0" presId="urn:microsoft.com/office/officeart/2005/8/layout/cycle6"/>
    <dgm:cxn modelId="{3E49983E-4EDC-44E8-ABE5-5490E2B6A3E1}" type="presParOf" srcId="{C0B32D01-1EB8-4914-B1AE-CD514784655C}" destId="{CFA75816-E44E-43F3-AE79-A86410DE1676}" srcOrd="3" destOrd="0" presId="urn:microsoft.com/office/officeart/2005/8/layout/cycle6"/>
    <dgm:cxn modelId="{A5070824-79B0-4CB7-A789-8CE2F3C7DFAE}" type="presParOf" srcId="{C0B32D01-1EB8-4914-B1AE-CD514784655C}" destId="{C4CD8510-28C7-4F9B-8011-3C795B705517}" srcOrd="4" destOrd="0" presId="urn:microsoft.com/office/officeart/2005/8/layout/cycle6"/>
    <dgm:cxn modelId="{4966FF1A-81B7-434C-B277-0D11D090B963}" type="presParOf" srcId="{C0B32D01-1EB8-4914-B1AE-CD514784655C}" destId="{5600968A-2CCB-4ABD-B922-7A90EA11FC3D}" srcOrd="5" destOrd="0" presId="urn:microsoft.com/office/officeart/2005/8/layout/cycle6"/>
    <dgm:cxn modelId="{DFE789DC-A5C3-43D8-BF8E-AD93F1F836CB}" type="presParOf" srcId="{C0B32D01-1EB8-4914-B1AE-CD514784655C}" destId="{49A29661-ED74-4E64-AD1F-8E07A8004FBB}" srcOrd="6" destOrd="0" presId="urn:microsoft.com/office/officeart/2005/8/layout/cycle6"/>
    <dgm:cxn modelId="{DB070F01-42B5-4BFA-9473-F2F53A5678DE}" type="presParOf" srcId="{C0B32D01-1EB8-4914-B1AE-CD514784655C}" destId="{DB4BA3C6-E561-4700-B291-B6EC8F261AA7}" srcOrd="7" destOrd="0" presId="urn:microsoft.com/office/officeart/2005/8/layout/cycle6"/>
    <dgm:cxn modelId="{674E2650-F169-4AC8-9B24-FDA933F82D21}" type="presParOf" srcId="{C0B32D01-1EB8-4914-B1AE-CD514784655C}" destId="{66AA4CCA-7CC6-428A-BECF-95C123F46081}" srcOrd="8" destOrd="0" presId="urn:microsoft.com/office/officeart/2005/8/layout/cycle6"/>
    <dgm:cxn modelId="{A6E7CD5A-E860-4473-8C17-E9776569817D}" type="presParOf" srcId="{C0B32D01-1EB8-4914-B1AE-CD514784655C}" destId="{0BB9E6D6-BE7E-483D-90A1-74A4D527C4CD}" srcOrd="9" destOrd="0" presId="urn:microsoft.com/office/officeart/2005/8/layout/cycle6"/>
    <dgm:cxn modelId="{FB4D630A-26B3-4404-BFD4-0B3217759BC1}" type="presParOf" srcId="{C0B32D01-1EB8-4914-B1AE-CD514784655C}" destId="{4D6002C0-D8FA-4870-9473-644A1C08FFC9}" srcOrd="10" destOrd="0" presId="urn:microsoft.com/office/officeart/2005/8/layout/cycle6"/>
    <dgm:cxn modelId="{AC436BCF-D6AC-4087-A099-01105285990B}" type="presParOf" srcId="{C0B32D01-1EB8-4914-B1AE-CD514784655C}" destId="{74663E7C-6E36-4BA3-AD9B-AA9F40A00B3D}" srcOrd="11" destOrd="0" presId="urn:microsoft.com/office/officeart/2005/8/layout/cycle6"/>
    <dgm:cxn modelId="{55BB6822-67B4-44C7-872C-CFBA6A058A05}" type="presParOf" srcId="{C0B32D01-1EB8-4914-B1AE-CD514784655C}" destId="{DDF2EA84-F9C7-44EC-B8A9-5BCA55D9B098}" srcOrd="12" destOrd="0" presId="urn:microsoft.com/office/officeart/2005/8/layout/cycle6"/>
    <dgm:cxn modelId="{2FA3E3E8-DDB8-4667-A08C-9B191FA4B9C5}" type="presParOf" srcId="{C0B32D01-1EB8-4914-B1AE-CD514784655C}" destId="{9CE496FB-A359-4BE2-B82B-9CA6F59AA494}" srcOrd="13" destOrd="0" presId="urn:microsoft.com/office/officeart/2005/8/layout/cycle6"/>
    <dgm:cxn modelId="{0B828017-966A-4268-BD6B-508807BC8E0F}" type="presParOf" srcId="{C0B32D01-1EB8-4914-B1AE-CD514784655C}" destId="{8D757AD4-B415-4F06-8127-63C33B07F0F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3B427E-FB86-4129-82E0-B2C7022D8897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DAA1E5-5F9C-4B3C-A8ED-EDD18E18D1D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Networks of actors, clusters</a:t>
          </a:r>
          <a:endParaRPr lang="en-US" b="1" dirty="0">
            <a:solidFill>
              <a:schemeClr val="tx1"/>
            </a:solidFill>
          </a:endParaRPr>
        </a:p>
      </dgm:t>
    </dgm:pt>
    <dgm:pt modelId="{653498D5-30ED-4F1D-80E6-EDF89BEBDEE5}" type="parTrans" cxnId="{B46DFBB9-55E4-44A5-8A76-099CC36F77D3}">
      <dgm:prSet/>
      <dgm:spPr/>
      <dgm:t>
        <a:bodyPr/>
        <a:lstStyle/>
        <a:p>
          <a:endParaRPr lang="en-US"/>
        </a:p>
      </dgm:t>
    </dgm:pt>
    <dgm:pt modelId="{7E3E5F24-3F82-4F4A-BE79-FDA4D7B0A457}" type="sibTrans" cxnId="{B46DFBB9-55E4-44A5-8A76-099CC36F77D3}">
      <dgm:prSet/>
      <dgm:spPr/>
      <dgm:t>
        <a:bodyPr/>
        <a:lstStyle/>
        <a:p>
          <a:endParaRPr lang="en-US"/>
        </a:p>
      </dgm:t>
    </dgm:pt>
    <dgm:pt modelId="{B15656D1-1CDF-4D11-A90B-1A05A793D937}">
      <dgm:prSet phldrT="[Tex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Ecosystems, demonstrators, living-labs</a:t>
          </a:r>
          <a:endParaRPr lang="en-US" b="1" dirty="0">
            <a:solidFill>
              <a:schemeClr val="tx1"/>
            </a:solidFill>
          </a:endParaRPr>
        </a:p>
      </dgm:t>
    </dgm:pt>
    <dgm:pt modelId="{54F94E04-3378-45BB-B702-5DAA2BF1ABAD}" type="parTrans" cxnId="{2BB2DB94-DDD2-4CB3-A628-D0804D1F5EDD}">
      <dgm:prSet/>
      <dgm:spPr/>
      <dgm:t>
        <a:bodyPr/>
        <a:lstStyle/>
        <a:p>
          <a:endParaRPr lang="en-US"/>
        </a:p>
      </dgm:t>
    </dgm:pt>
    <dgm:pt modelId="{98FA41EE-D17D-4AA4-8BB0-6156319C76AE}" type="sibTrans" cxnId="{2BB2DB94-DDD2-4CB3-A628-D0804D1F5EDD}">
      <dgm:prSet/>
      <dgm:spPr/>
      <dgm:t>
        <a:bodyPr/>
        <a:lstStyle/>
        <a:p>
          <a:endParaRPr lang="en-US"/>
        </a:p>
      </dgm:t>
    </dgm:pt>
    <dgm:pt modelId="{85110016-4195-42FB-A6DB-474DFA33C4D1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Strategic interventions</a:t>
          </a:r>
          <a:endParaRPr lang="en-US" b="1" dirty="0">
            <a:solidFill>
              <a:schemeClr val="tx1"/>
            </a:solidFill>
          </a:endParaRPr>
        </a:p>
      </dgm:t>
    </dgm:pt>
    <dgm:pt modelId="{C0C9265E-69A8-4BD0-8C54-7889B6BA5A09}" type="parTrans" cxnId="{A7F7F057-886A-4A81-BA80-C9BA3E4EE5D7}">
      <dgm:prSet/>
      <dgm:spPr/>
      <dgm:t>
        <a:bodyPr/>
        <a:lstStyle/>
        <a:p>
          <a:endParaRPr lang="en-US"/>
        </a:p>
      </dgm:t>
    </dgm:pt>
    <dgm:pt modelId="{54231176-7193-4EA4-804B-60937D17A5BF}" type="sibTrans" cxnId="{A7F7F057-886A-4A81-BA80-C9BA3E4EE5D7}">
      <dgm:prSet/>
      <dgm:spPr/>
      <dgm:t>
        <a:bodyPr/>
        <a:lstStyle/>
        <a:p>
          <a:endParaRPr lang="en-US"/>
        </a:p>
      </dgm:t>
    </dgm:pt>
    <dgm:pt modelId="{BA5894D7-39EA-46EB-8665-E461E40205EC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Mission-oriented </a:t>
          </a:r>
          <a:r>
            <a:rPr lang="en-US" b="1" dirty="0" err="1" smtClean="0">
              <a:solidFill>
                <a:schemeClr val="tx1"/>
              </a:solidFill>
            </a:rPr>
            <a:t>programmes</a:t>
          </a:r>
          <a:endParaRPr lang="en-US" b="1" dirty="0">
            <a:solidFill>
              <a:schemeClr val="tx1"/>
            </a:solidFill>
          </a:endParaRPr>
        </a:p>
      </dgm:t>
    </dgm:pt>
    <dgm:pt modelId="{726FBF84-4313-4045-AE74-0BFDD3DF81AB}" type="parTrans" cxnId="{870C6920-6B3D-40E8-B0B6-DD104A9BAAE5}">
      <dgm:prSet/>
      <dgm:spPr/>
      <dgm:t>
        <a:bodyPr/>
        <a:lstStyle/>
        <a:p>
          <a:endParaRPr lang="en-US"/>
        </a:p>
      </dgm:t>
    </dgm:pt>
    <dgm:pt modelId="{999BA77C-BBA8-4F23-A05A-05F1D3A0CC7A}" type="sibTrans" cxnId="{870C6920-6B3D-40E8-B0B6-DD104A9BAAE5}">
      <dgm:prSet/>
      <dgm:spPr/>
      <dgm:t>
        <a:bodyPr/>
        <a:lstStyle/>
        <a:p>
          <a:endParaRPr lang="en-US"/>
        </a:p>
      </dgm:t>
    </dgm:pt>
    <dgm:pt modelId="{506D2F36-A893-41AB-9F81-64696A2AB94E}" type="pres">
      <dgm:prSet presAssocID="{923B427E-FB86-4129-82E0-B2C7022D889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D46A1C93-0CF3-4CA7-85CB-77C29DD49587}" type="pres">
      <dgm:prSet presAssocID="{923B427E-FB86-4129-82E0-B2C7022D8897}" presName="axisShape" presStyleLbl="bgShp" presStyleIdx="0" presStyleCnt="1"/>
      <dgm:spPr/>
    </dgm:pt>
    <dgm:pt modelId="{D501A84E-9C9A-420F-A46D-D14B7695877A}" type="pres">
      <dgm:prSet presAssocID="{923B427E-FB86-4129-82E0-B2C7022D8897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5503B-D562-4183-927C-71F7C61E935B}" type="pres">
      <dgm:prSet presAssocID="{923B427E-FB86-4129-82E0-B2C7022D8897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E5047-F21F-46C8-8238-B25287AD3107}" type="pres">
      <dgm:prSet presAssocID="{923B427E-FB86-4129-82E0-B2C7022D8897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D3A06F-C1C6-4DFD-8C38-ED12E7893DF8}" type="pres">
      <dgm:prSet presAssocID="{923B427E-FB86-4129-82E0-B2C7022D8897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62B88D-AFB1-44EC-A51A-10FAEB726285}" type="presOf" srcId="{B15656D1-1CDF-4D11-A90B-1A05A793D937}" destId="{C8A5503B-D562-4183-927C-71F7C61E935B}" srcOrd="0" destOrd="0" presId="urn:microsoft.com/office/officeart/2005/8/layout/matrix2"/>
    <dgm:cxn modelId="{A4DBF372-734D-4AFC-BADD-CBDD53FE77BA}" type="presOf" srcId="{D0DAA1E5-5F9C-4B3C-A8ED-EDD18E18D1DE}" destId="{D501A84E-9C9A-420F-A46D-D14B7695877A}" srcOrd="0" destOrd="0" presId="urn:microsoft.com/office/officeart/2005/8/layout/matrix2"/>
    <dgm:cxn modelId="{B46DFBB9-55E4-44A5-8A76-099CC36F77D3}" srcId="{923B427E-FB86-4129-82E0-B2C7022D8897}" destId="{D0DAA1E5-5F9C-4B3C-A8ED-EDD18E18D1DE}" srcOrd="0" destOrd="0" parTransId="{653498D5-30ED-4F1D-80E6-EDF89BEBDEE5}" sibTransId="{7E3E5F24-3F82-4F4A-BE79-FDA4D7B0A457}"/>
    <dgm:cxn modelId="{EB94E5AD-9A13-49BF-875E-031DE61E5064}" type="presOf" srcId="{85110016-4195-42FB-A6DB-474DFA33C4D1}" destId="{DC1E5047-F21F-46C8-8238-B25287AD3107}" srcOrd="0" destOrd="0" presId="urn:microsoft.com/office/officeart/2005/8/layout/matrix2"/>
    <dgm:cxn modelId="{05BDD2C4-DD65-4CDD-A2C8-77902973C2E0}" type="presOf" srcId="{BA5894D7-39EA-46EB-8665-E461E40205EC}" destId="{7FD3A06F-C1C6-4DFD-8C38-ED12E7893DF8}" srcOrd="0" destOrd="0" presId="urn:microsoft.com/office/officeart/2005/8/layout/matrix2"/>
    <dgm:cxn modelId="{A31E37C4-51C7-4DFC-BEF9-E7C6088042DA}" type="presOf" srcId="{923B427E-FB86-4129-82E0-B2C7022D8897}" destId="{506D2F36-A893-41AB-9F81-64696A2AB94E}" srcOrd="0" destOrd="0" presId="urn:microsoft.com/office/officeart/2005/8/layout/matrix2"/>
    <dgm:cxn modelId="{A7F7F057-886A-4A81-BA80-C9BA3E4EE5D7}" srcId="{923B427E-FB86-4129-82E0-B2C7022D8897}" destId="{85110016-4195-42FB-A6DB-474DFA33C4D1}" srcOrd="2" destOrd="0" parTransId="{C0C9265E-69A8-4BD0-8C54-7889B6BA5A09}" sibTransId="{54231176-7193-4EA4-804B-60937D17A5BF}"/>
    <dgm:cxn modelId="{2BB2DB94-DDD2-4CB3-A628-D0804D1F5EDD}" srcId="{923B427E-FB86-4129-82E0-B2C7022D8897}" destId="{B15656D1-1CDF-4D11-A90B-1A05A793D937}" srcOrd="1" destOrd="0" parTransId="{54F94E04-3378-45BB-B702-5DAA2BF1ABAD}" sibTransId="{98FA41EE-D17D-4AA4-8BB0-6156319C76AE}"/>
    <dgm:cxn modelId="{870C6920-6B3D-40E8-B0B6-DD104A9BAAE5}" srcId="{923B427E-FB86-4129-82E0-B2C7022D8897}" destId="{BA5894D7-39EA-46EB-8665-E461E40205EC}" srcOrd="3" destOrd="0" parTransId="{726FBF84-4313-4045-AE74-0BFDD3DF81AB}" sibTransId="{999BA77C-BBA8-4F23-A05A-05F1D3A0CC7A}"/>
    <dgm:cxn modelId="{2CB5268C-3F17-4681-972B-93903FA65697}" type="presParOf" srcId="{506D2F36-A893-41AB-9F81-64696A2AB94E}" destId="{D46A1C93-0CF3-4CA7-85CB-77C29DD49587}" srcOrd="0" destOrd="0" presId="urn:microsoft.com/office/officeart/2005/8/layout/matrix2"/>
    <dgm:cxn modelId="{0A2D632E-6EAB-4AAD-85A3-E70C63D1BB8E}" type="presParOf" srcId="{506D2F36-A893-41AB-9F81-64696A2AB94E}" destId="{D501A84E-9C9A-420F-A46D-D14B7695877A}" srcOrd="1" destOrd="0" presId="urn:microsoft.com/office/officeart/2005/8/layout/matrix2"/>
    <dgm:cxn modelId="{B8D46931-AEFE-4ED3-B266-8C8AE4967532}" type="presParOf" srcId="{506D2F36-A893-41AB-9F81-64696A2AB94E}" destId="{C8A5503B-D562-4183-927C-71F7C61E935B}" srcOrd="2" destOrd="0" presId="urn:microsoft.com/office/officeart/2005/8/layout/matrix2"/>
    <dgm:cxn modelId="{4F9F0D6A-4565-4AC0-8AC8-6D4494F5A0A6}" type="presParOf" srcId="{506D2F36-A893-41AB-9F81-64696A2AB94E}" destId="{DC1E5047-F21F-46C8-8238-B25287AD3107}" srcOrd="3" destOrd="0" presId="urn:microsoft.com/office/officeart/2005/8/layout/matrix2"/>
    <dgm:cxn modelId="{5D386BE7-1E33-44C9-8449-D724BFB4CBF0}" type="presParOf" srcId="{506D2F36-A893-41AB-9F81-64696A2AB94E}" destId="{7FD3A06F-C1C6-4DFD-8C38-ED12E7893DF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676CD-4CAD-4F3E-B3CB-8EEC2D42B084}">
      <dsp:nvSpPr>
        <dsp:cNvPr id="0" name=""/>
        <dsp:cNvSpPr/>
      </dsp:nvSpPr>
      <dsp:spPr>
        <a:xfrm>
          <a:off x="3262379" y="2100"/>
          <a:ext cx="1324113" cy="8606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050" b="0" kern="1200" dirty="0" smtClean="0">
              <a:solidFill>
                <a:schemeClr val="tx1"/>
              </a:solidFill>
            </a:rPr>
            <a:t>ECONOMY</a:t>
          </a:r>
          <a:endParaRPr lang="fi-FI" sz="1050" b="0" kern="1200" dirty="0">
            <a:solidFill>
              <a:schemeClr val="tx1"/>
            </a:solidFill>
          </a:endParaRPr>
        </a:p>
      </dsp:txBody>
      <dsp:txXfrm>
        <a:off x="3304394" y="44115"/>
        <a:ext cx="1240083" cy="776644"/>
      </dsp:txXfrm>
    </dsp:sp>
    <dsp:sp modelId="{BF889664-6634-4038-B3B2-758C64AECD34}">
      <dsp:nvSpPr>
        <dsp:cNvPr id="0" name=""/>
        <dsp:cNvSpPr/>
      </dsp:nvSpPr>
      <dsp:spPr>
        <a:xfrm>
          <a:off x="2204927" y="432437"/>
          <a:ext cx="3439016" cy="3439016"/>
        </a:xfrm>
        <a:custGeom>
          <a:avLst/>
          <a:gdLst/>
          <a:ahLst/>
          <a:cxnLst/>
          <a:rect l="0" t="0" r="0" b="0"/>
          <a:pathLst>
            <a:path>
              <a:moveTo>
                <a:pt x="2390660" y="136390"/>
              </a:moveTo>
              <a:arcTo wR="1719508" hR="1719508" stAng="17578453" swAng="196144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75816-E44E-43F3-AE79-A86410DE1676}">
      <dsp:nvSpPr>
        <dsp:cNvPr id="0" name=""/>
        <dsp:cNvSpPr/>
      </dsp:nvSpPr>
      <dsp:spPr>
        <a:xfrm>
          <a:off x="4897728" y="1190251"/>
          <a:ext cx="1324113" cy="86067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050" b="0" kern="1200" dirty="0" smtClean="0">
              <a:solidFill>
                <a:schemeClr val="tx1"/>
              </a:solidFill>
            </a:rPr>
            <a:t>ENVIRONMENT AND NATURAL RESOURCES</a:t>
          </a:r>
          <a:endParaRPr lang="fi-FI" sz="1050" b="0" kern="1200" dirty="0">
            <a:solidFill>
              <a:schemeClr val="tx1"/>
            </a:solidFill>
          </a:endParaRPr>
        </a:p>
      </dsp:txBody>
      <dsp:txXfrm>
        <a:off x="4939743" y="1232266"/>
        <a:ext cx="1240083" cy="776644"/>
      </dsp:txXfrm>
    </dsp:sp>
    <dsp:sp modelId="{5600968A-2CCB-4ABD-B922-7A90EA11FC3D}">
      <dsp:nvSpPr>
        <dsp:cNvPr id="0" name=""/>
        <dsp:cNvSpPr/>
      </dsp:nvSpPr>
      <dsp:spPr>
        <a:xfrm>
          <a:off x="2204927" y="432437"/>
          <a:ext cx="3439016" cy="3439016"/>
        </a:xfrm>
        <a:custGeom>
          <a:avLst/>
          <a:gdLst/>
          <a:ahLst/>
          <a:cxnLst/>
          <a:rect l="0" t="0" r="0" b="0"/>
          <a:pathLst>
            <a:path>
              <a:moveTo>
                <a:pt x="3436657" y="1629478"/>
              </a:moveTo>
              <a:arcTo wR="1719508" hR="1719508" stAng="21419926" swAng="2196227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29661-ED74-4E64-AD1F-8E07A8004FBB}">
      <dsp:nvSpPr>
        <dsp:cNvPr id="0" name=""/>
        <dsp:cNvSpPr/>
      </dsp:nvSpPr>
      <dsp:spPr>
        <a:xfrm>
          <a:off x="4273080" y="3112719"/>
          <a:ext cx="1324113" cy="8606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050" b="0" kern="1200" dirty="0" smtClean="0">
              <a:solidFill>
                <a:schemeClr val="tx1"/>
              </a:solidFill>
            </a:rPr>
            <a:t>EDUCATION AND SCIENCE</a:t>
          </a:r>
          <a:endParaRPr lang="fi-FI" sz="1050" b="0" kern="1200" dirty="0">
            <a:solidFill>
              <a:schemeClr val="tx1"/>
            </a:solidFill>
          </a:endParaRPr>
        </a:p>
      </dsp:txBody>
      <dsp:txXfrm>
        <a:off x="4315095" y="3154734"/>
        <a:ext cx="1240083" cy="776644"/>
      </dsp:txXfrm>
    </dsp:sp>
    <dsp:sp modelId="{66AA4CCA-7CC6-428A-BECF-95C123F46081}">
      <dsp:nvSpPr>
        <dsp:cNvPr id="0" name=""/>
        <dsp:cNvSpPr/>
      </dsp:nvSpPr>
      <dsp:spPr>
        <a:xfrm>
          <a:off x="2204927" y="432437"/>
          <a:ext cx="3439016" cy="3439016"/>
        </a:xfrm>
        <a:custGeom>
          <a:avLst/>
          <a:gdLst/>
          <a:ahLst/>
          <a:cxnLst/>
          <a:rect l="0" t="0" r="0" b="0"/>
          <a:pathLst>
            <a:path>
              <a:moveTo>
                <a:pt x="2061321" y="3404699"/>
              </a:moveTo>
              <a:arcTo wR="1719508" hR="1719508" stAng="4712042" swAng="137591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9E6D6-BE7E-483D-90A1-74A4D527C4CD}">
      <dsp:nvSpPr>
        <dsp:cNvPr id="0" name=""/>
        <dsp:cNvSpPr/>
      </dsp:nvSpPr>
      <dsp:spPr>
        <a:xfrm>
          <a:off x="2251677" y="3112719"/>
          <a:ext cx="1324113" cy="8606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050" b="0" kern="1200" dirty="0" smtClean="0">
              <a:solidFill>
                <a:schemeClr val="tx1"/>
              </a:solidFill>
            </a:rPr>
            <a:t>SOCIETY, INDIVIDUALS AND COMMUNITIES</a:t>
          </a:r>
          <a:endParaRPr lang="fi-FI" sz="1050" b="0" kern="1200" dirty="0">
            <a:solidFill>
              <a:schemeClr val="tx1"/>
            </a:solidFill>
          </a:endParaRPr>
        </a:p>
      </dsp:txBody>
      <dsp:txXfrm>
        <a:off x="2293692" y="3154734"/>
        <a:ext cx="1240083" cy="776644"/>
      </dsp:txXfrm>
    </dsp:sp>
    <dsp:sp modelId="{74663E7C-6E36-4BA3-AD9B-AA9F40A00B3D}">
      <dsp:nvSpPr>
        <dsp:cNvPr id="0" name=""/>
        <dsp:cNvSpPr/>
      </dsp:nvSpPr>
      <dsp:spPr>
        <a:xfrm>
          <a:off x="2204927" y="432437"/>
          <a:ext cx="3439016" cy="3439016"/>
        </a:xfrm>
        <a:custGeom>
          <a:avLst/>
          <a:gdLst/>
          <a:ahLst/>
          <a:cxnLst/>
          <a:rect l="0" t="0" r="0" b="0"/>
          <a:pathLst>
            <a:path>
              <a:moveTo>
                <a:pt x="287335" y="2671133"/>
              </a:moveTo>
              <a:arcTo wR="1719508" hR="1719508" stAng="8783847" swAng="219622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2EA84-F9C7-44EC-B8A9-5BCA55D9B098}">
      <dsp:nvSpPr>
        <dsp:cNvPr id="0" name=""/>
        <dsp:cNvSpPr/>
      </dsp:nvSpPr>
      <dsp:spPr>
        <a:xfrm>
          <a:off x="1627029" y="1190251"/>
          <a:ext cx="1324113" cy="86067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050" b="0" kern="1200" dirty="0" smtClean="0">
              <a:solidFill>
                <a:schemeClr val="tx1"/>
              </a:solidFill>
            </a:rPr>
            <a:t>POLITICAL ENVIRONMENT</a:t>
          </a:r>
          <a:endParaRPr lang="fi-FI" sz="1050" b="0" kern="1200" dirty="0">
            <a:solidFill>
              <a:schemeClr val="tx1"/>
            </a:solidFill>
          </a:endParaRPr>
        </a:p>
      </dsp:txBody>
      <dsp:txXfrm>
        <a:off x="1669044" y="1232266"/>
        <a:ext cx="1240083" cy="776644"/>
      </dsp:txXfrm>
    </dsp:sp>
    <dsp:sp modelId="{8D757AD4-B415-4F06-8127-63C33B07F0FC}">
      <dsp:nvSpPr>
        <dsp:cNvPr id="0" name=""/>
        <dsp:cNvSpPr/>
      </dsp:nvSpPr>
      <dsp:spPr>
        <a:xfrm>
          <a:off x="2204927" y="432437"/>
          <a:ext cx="3439016" cy="3439016"/>
        </a:xfrm>
        <a:custGeom>
          <a:avLst/>
          <a:gdLst/>
          <a:ahLst/>
          <a:cxnLst/>
          <a:rect l="0" t="0" r="0" b="0"/>
          <a:pathLst>
            <a:path>
              <a:moveTo>
                <a:pt x="299619" y="749649"/>
              </a:moveTo>
              <a:arcTo wR="1719508" hR="1719508" stAng="12860108" swAng="1961440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A1C93-0CF3-4CA7-85CB-77C29DD49587}">
      <dsp:nvSpPr>
        <dsp:cNvPr id="0" name=""/>
        <dsp:cNvSpPr/>
      </dsp:nvSpPr>
      <dsp:spPr>
        <a:xfrm>
          <a:off x="163009" y="0"/>
          <a:ext cx="3768997" cy="376899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1A84E-9C9A-420F-A46D-D14B7695877A}">
      <dsp:nvSpPr>
        <dsp:cNvPr id="0" name=""/>
        <dsp:cNvSpPr/>
      </dsp:nvSpPr>
      <dsp:spPr>
        <a:xfrm>
          <a:off x="407994" y="244984"/>
          <a:ext cx="1507598" cy="15075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Networks of actors, clusters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481589" y="318579"/>
        <a:ext cx="1360408" cy="1360408"/>
      </dsp:txXfrm>
    </dsp:sp>
    <dsp:sp modelId="{C8A5503B-D562-4183-927C-71F7C61E935B}">
      <dsp:nvSpPr>
        <dsp:cNvPr id="0" name=""/>
        <dsp:cNvSpPr/>
      </dsp:nvSpPr>
      <dsp:spPr>
        <a:xfrm>
          <a:off x="2179422" y="244984"/>
          <a:ext cx="1507598" cy="1507598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Ecosystems, demonstrators, living-labs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2253017" y="318579"/>
        <a:ext cx="1360408" cy="1360408"/>
      </dsp:txXfrm>
    </dsp:sp>
    <dsp:sp modelId="{DC1E5047-F21F-46C8-8238-B25287AD3107}">
      <dsp:nvSpPr>
        <dsp:cNvPr id="0" name=""/>
        <dsp:cNvSpPr/>
      </dsp:nvSpPr>
      <dsp:spPr>
        <a:xfrm>
          <a:off x="407994" y="2016413"/>
          <a:ext cx="1507598" cy="15075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Strategic interventions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481589" y="2090008"/>
        <a:ext cx="1360408" cy="1360408"/>
      </dsp:txXfrm>
    </dsp:sp>
    <dsp:sp modelId="{7FD3A06F-C1C6-4DFD-8C38-ED12E7893DF8}">
      <dsp:nvSpPr>
        <dsp:cNvPr id="0" name=""/>
        <dsp:cNvSpPr/>
      </dsp:nvSpPr>
      <dsp:spPr>
        <a:xfrm>
          <a:off x="2179422" y="2016413"/>
          <a:ext cx="1507598" cy="15075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Mission-oriented </a:t>
          </a:r>
          <a:r>
            <a:rPr lang="en-US" sz="1100" b="1" kern="1200" dirty="0" err="1" smtClean="0">
              <a:solidFill>
                <a:schemeClr val="tx1"/>
              </a:solidFill>
            </a:rPr>
            <a:t>programmes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2253017" y="2090008"/>
        <a:ext cx="1360408" cy="1360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7588AC-F512-4847-9233-601F4B16DDF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145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5B7C09-5A60-450F-8B1D-B16CDE8563A2}" type="datetime1">
              <a:rPr lang="en-GB" noProof="0" smtClean="0"/>
              <a:pPr/>
              <a:t>29/05/2013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F2F6E2-CA2D-40A7-8BE4-C30E5CF2054D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65346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ＭＳ Ｐゴシック" pitchFamily="-111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noProof="0" smtClean="0"/>
              <a:t>Alternative title slide. Image size: 7,97 cm x 25,4 cm</a:t>
            </a:r>
            <a:r>
              <a:rPr lang="en-GB" baseline="0" noProof="0" smtClean="0"/>
              <a:t> or 301 x 960 pixels</a:t>
            </a:r>
            <a:endParaRPr lang="en-GB" noProof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GB" noProof="0" smtClean="0"/>
              <a:t>Content slide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617538" y="452439"/>
            <a:ext cx="7913687" cy="476231"/>
          </a:xfrm>
        </p:spPr>
        <p:txBody>
          <a:bodyPr tIns="0"/>
          <a:lstStyle>
            <a:lvl1pPr>
              <a:defRPr sz="3200" cap="all" baseline="0" smtClean="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7538" y="943200"/>
            <a:ext cx="7913687" cy="175260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3200" b="1" cap="all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7" name="bmkFldAddDate02"/>
          <p:cNvSpPr txBox="1"/>
          <p:nvPr userDrawn="1"/>
        </p:nvSpPr>
        <p:spPr bwMode="auto">
          <a:xfrm>
            <a:off x="4569750" y="62805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2013/05/30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bmkFldAddPresentationTitle02"/>
          <p:cNvSpPr txBox="1"/>
          <p:nvPr userDrawn="1"/>
        </p:nvSpPr>
        <p:spPr bwMode="auto">
          <a:xfrm>
            <a:off x="4569750" y="61281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Innovation Ecosystems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Logo.w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600" y="6159600"/>
            <a:ext cx="1242000" cy="281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28692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8692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617538" y="3313046"/>
            <a:ext cx="7913687" cy="475200"/>
          </a:xfrm>
        </p:spPr>
        <p:txBody>
          <a:bodyPr tIns="0"/>
          <a:lstStyle>
            <a:lvl1pPr>
              <a:defRPr sz="3200" cap="all" baseline="0" smtClean="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7538" y="3798000"/>
            <a:ext cx="7913687" cy="175260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3200" b="1" cap="all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9" name="bmkFldAddDate03"/>
          <p:cNvSpPr txBox="1"/>
          <p:nvPr userDrawn="1"/>
        </p:nvSpPr>
        <p:spPr bwMode="auto">
          <a:xfrm>
            <a:off x="4569750" y="62805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2013/05/30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1" name="bmkFldAddPresentationTitle03"/>
          <p:cNvSpPr txBox="1"/>
          <p:nvPr userDrawn="1"/>
        </p:nvSpPr>
        <p:spPr bwMode="auto">
          <a:xfrm>
            <a:off x="4569750" y="61281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Innovation Ecosystems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 descr="Logo.w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600" y="6159600"/>
            <a:ext cx="1242000" cy="281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651200" y="1645200"/>
            <a:ext cx="3880800" cy="4060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651200" y="1645200"/>
            <a:ext cx="3880800" cy="4060800"/>
          </a:xfrm>
          <a:solidFill>
            <a:schemeClr val="accent6"/>
          </a:solidFill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38" y="1644650"/>
            <a:ext cx="7913687" cy="4062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644650"/>
            <a:ext cx="3881437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28692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28692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3376800"/>
            <a:ext cx="3661200" cy="900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3376799"/>
            <a:ext cx="3881437" cy="23328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644650"/>
            <a:ext cx="3881437" cy="19542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751263"/>
            <a:ext cx="3881437" cy="19558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651200" y="1645200"/>
            <a:ext cx="3884400" cy="1954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651200" y="1645200"/>
            <a:ext cx="38844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4651200" y="3751200"/>
            <a:ext cx="3884400" cy="1954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1" name="Rectangle 10"/>
          <p:cNvSpPr/>
          <p:nvPr userDrawn="1"/>
        </p:nvSpPr>
        <p:spPr>
          <a:xfrm>
            <a:off x="4651200" y="1645200"/>
            <a:ext cx="3884400" cy="1954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651200" y="1645200"/>
            <a:ext cx="38844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651200" y="3752263"/>
            <a:ext cx="38844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6696000" y="3751200"/>
            <a:ext cx="1839600" cy="1954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5" name="Rectangle 14"/>
          <p:cNvSpPr/>
          <p:nvPr userDrawn="1"/>
        </p:nvSpPr>
        <p:spPr>
          <a:xfrm>
            <a:off x="4651200" y="3751200"/>
            <a:ext cx="1839600" cy="1954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651200" y="3752263"/>
            <a:ext cx="18396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96000" y="3752263"/>
            <a:ext cx="18396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Rectangle 15"/>
          <p:cNvSpPr/>
          <p:nvPr userDrawn="1"/>
        </p:nvSpPr>
        <p:spPr>
          <a:xfrm>
            <a:off x="4651200" y="1655763"/>
            <a:ext cx="3884400" cy="1954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651200" y="1645200"/>
            <a:ext cx="38844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696000" y="1644650"/>
            <a:ext cx="18396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651200" y="1644650"/>
            <a:ext cx="18396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651200" y="3752263"/>
            <a:ext cx="18396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96000" y="3752263"/>
            <a:ext cx="1839600" cy="19548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538" y="1644650"/>
            <a:ext cx="3879850" cy="40624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52438"/>
            <a:ext cx="7916862" cy="7477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617538" y="452439"/>
            <a:ext cx="7913687" cy="984885"/>
          </a:xfrm>
        </p:spPr>
        <p:txBody>
          <a:bodyPr tIns="0"/>
          <a:lstStyle>
            <a:lvl1pPr>
              <a:defRPr sz="3200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2" name="bmkFldAddDate04"/>
          <p:cNvSpPr txBox="1"/>
          <p:nvPr userDrawn="1"/>
        </p:nvSpPr>
        <p:spPr bwMode="auto">
          <a:xfrm>
            <a:off x="4569750" y="62805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2013/05/30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3" name="bmkFldAddPresentationTitle04"/>
          <p:cNvSpPr txBox="1"/>
          <p:nvPr userDrawn="1"/>
        </p:nvSpPr>
        <p:spPr bwMode="auto">
          <a:xfrm>
            <a:off x="4569750" y="61281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Innovation Ecosystems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10" name="Picture 9" descr="Logo neg.w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600" y="6159600"/>
            <a:ext cx="1242000" cy="281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17538" y="452438"/>
            <a:ext cx="7916862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smtClean="0"/>
              <a:t>Presentation title</a:t>
            </a:r>
            <a:br>
              <a:rPr lang="en-GB" noProof="0" smtClean="0"/>
            </a:br>
            <a:r>
              <a:rPr lang="en-GB" noProof="0" smtClean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6283325"/>
            <a:ext cx="36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538" y="1644650"/>
            <a:ext cx="7913687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7" name="bmkFldAddDate"/>
          <p:cNvSpPr txBox="1"/>
          <p:nvPr/>
        </p:nvSpPr>
        <p:spPr bwMode="auto">
          <a:xfrm>
            <a:off x="4569750" y="62805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2013/05/30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bmkFldAddPresentationTitle"/>
          <p:cNvSpPr txBox="1"/>
          <p:nvPr/>
        </p:nvSpPr>
        <p:spPr bwMode="auto">
          <a:xfrm>
            <a:off x="4569750" y="6128100"/>
            <a:ext cx="39456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800" b="0" i="0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Innovation Ecosystems</a:t>
            </a: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9" name="Picture 8" descr="Logo.wmf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600" y="6159600"/>
            <a:ext cx="1242000" cy="2813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9" r:id="rId13"/>
    <p:sldLayoutId id="2147483746" r:id="rId14"/>
    <p:sldLayoutId id="2147483747" r:id="rId15"/>
    <p:sldLayoutId id="2147483748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 cap="all">
          <a:solidFill>
            <a:schemeClr val="tx2"/>
          </a:solidFill>
          <a:latin typeface="Verdana"/>
          <a:ea typeface="ＭＳ Ｐゴシック" pitchFamily="-111" charset="-128"/>
          <a:cs typeface="ＭＳ Ｐゴシック" pitchFamily="-111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190500" indent="-203200" algn="l" defTabSz="457200" rtl="0" eaLnBrk="1" fontAlgn="base" hangingPunct="1">
        <a:lnSpc>
          <a:spcPts val="2163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kern="1200">
          <a:solidFill>
            <a:schemeClr val="tx1"/>
          </a:solidFill>
          <a:latin typeface="Verdana"/>
          <a:ea typeface="ＭＳ Ｐゴシック" pitchFamily="-111" charset="-128"/>
          <a:cs typeface="ＭＳ Ｐゴシック" pitchFamily="-111" charset="-128"/>
        </a:defRPr>
      </a:lvl1pPr>
      <a:lvl2pPr marL="571500" indent="-177800" algn="l" defTabSz="457200" rtl="0" eaLnBrk="1" fontAlgn="base" hangingPunct="1">
        <a:lnSpc>
          <a:spcPts val="1925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6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2pPr>
      <a:lvl3pPr marL="914400" indent="-152400" algn="l" defTabSz="457200" rtl="0" eaLnBrk="1" fontAlgn="base" hangingPunct="1">
        <a:lnSpc>
          <a:spcPts val="1675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3pPr>
      <a:lvl4pPr marL="1254125" indent="-161925" algn="l" defTabSz="457200" rtl="0" eaLnBrk="1" fontAlgn="base" hangingPunct="1">
        <a:lnSpc>
          <a:spcPts val="1438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4pPr>
      <a:lvl5pPr marL="1566863" indent="-169863" algn="l" defTabSz="457200" rtl="0" eaLnBrk="1" fontAlgn="base" hangingPunct="1">
        <a:lnSpc>
          <a:spcPts val="1200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48" b="23648"/>
          <a:stretch>
            <a:fillRect/>
          </a:stretch>
        </p:blipFill>
        <p:spPr/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Innovation ecosystems</a:t>
            </a:r>
            <a:endParaRPr lang="en-GB" dirty="0"/>
          </a:p>
        </p:txBody>
      </p:sp>
      <p:sp>
        <p:nvSpPr>
          <p:cNvPr id="12" name="Subtitle 1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GB" dirty="0" smtClean="0"/>
              <a:t>Setting the scene</a:t>
            </a:r>
          </a:p>
          <a:p>
            <a:endParaRPr lang="en-GB" dirty="0"/>
          </a:p>
          <a:p>
            <a:r>
              <a:rPr lang="en-GB" sz="1600" b="0" dirty="0" smtClean="0"/>
              <a:t>Kimmo Halme</a:t>
            </a:r>
            <a:endParaRPr lang="en-GB" sz="1600" b="0" dirty="0"/>
          </a:p>
        </p:txBody>
      </p:sp>
      <p:sp>
        <p:nvSpPr>
          <p:cNvPr id="43015" name="TextBox 7"/>
          <p:cNvSpPr txBox="1">
            <a:spLocks noChangeArrowheads="1"/>
          </p:cNvSpPr>
          <p:nvPr/>
        </p:nvSpPr>
        <p:spPr bwMode="auto">
          <a:xfrm>
            <a:off x="9525000" y="3609975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mtClean="0"/>
              <a:t>Alternative title slide</a:t>
            </a:r>
            <a:endParaRPr lang="en-GB"/>
          </a:p>
        </p:txBody>
      </p:sp>
      <p:pic>
        <p:nvPicPr>
          <p:cNvPr id="10" name="Picture 9" descr="title_slide_plus_image_bar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525000" y="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messages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0200" indent="-342900">
              <a:buFont typeface="+mj-lt"/>
              <a:buAutoNum type="arabicPeriod"/>
            </a:pPr>
            <a:r>
              <a:rPr lang="en-GB" b="1" dirty="0" smtClean="0"/>
              <a:t>The world is changing – how do we respond?</a:t>
            </a:r>
          </a:p>
          <a:p>
            <a:pPr lvl="1"/>
            <a:r>
              <a:rPr lang="en-GB" dirty="0"/>
              <a:t>Trends and drivers of change</a:t>
            </a:r>
          </a:p>
          <a:p>
            <a:pPr lvl="1"/>
            <a:r>
              <a:rPr lang="en-GB" dirty="0" smtClean="0"/>
              <a:t>Role of innovation and innovation policy</a:t>
            </a:r>
          </a:p>
          <a:p>
            <a:pPr marL="330200" indent="-342900">
              <a:buFont typeface="+mj-lt"/>
              <a:buAutoNum type="arabicPeriod"/>
            </a:pPr>
            <a:r>
              <a:rPr lang="en-GB" b="1" dirty="0" smtClean="0"/>
              <a:t>Traditional policies may not be sufficient</a:t>
            </a:r>
          </a:p>
          <a:p>
            <a:pPr lvl="1"/>
            <a:r>
              <a:rPr lang="en-GB" dirty="0" smtClean="0"/>
              <a:t>Changing values, uncertainty, grand challenges, complexity,..</a:t>
            </a:r>
          </a:p>
          <a:p>
            <a:pPr marL="330200" indent="-342900">
              <a:buFont typeface="+mj-lt"/>
              <a:buAutoNum type="arabicPeriod"/>
            </a:pPr>
            <a:r>
              <a:rPr lang="en-GB" b="1" dirty="0" smtClean="0"/>
              <a:t>What are the new approaches?</a:t>
            </a:r>
          </a:p>
          <a:p>
            <a:pPr lvl="1"/>
            <a:r>
              <a:rPr lang="en-GB" dirty="0"/>
              <a:t>Challenge-driven innovation </a:t>
            </a:r>
            <a:r>
              <a:rPr lang="en-GB" dirty="0" smtClean="0"/>
              <a:t>policies</a:t>
            </a:r>
            <a:endParaRPr lang="en-GB" dirty="0"/>
          </a:p>
          <a:p>
            <a:pPr lvl="1"/>
            <a:r>
              <a:rPr lang="en-GB" dirty="0"/>
              <a:t>Experimental policies</a:t>
            </a:r>
          </a:p>
          <a:p>
            <a:pPr lvl="1"/>
            <a:r>
              <a:rPr lang="en-GB" dirty="0" smtClean="0"/>
              <a:t>From systemic policies to systemic innovations (ecosystems)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51207" name="TextBox 6"/>
          <p:cNvSpPr txBox="1">
            <a:spLocks noChangeArrowheads="1"/>
          </p:cNvSpPr>
          <p:nvPr/>
        </p:nvSpPr>
        <p:spPr bwMode="auto">
          <a:xfrm>
            <a:off x="9525000" y="3609975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mtClean="0"/>
              <a:t>Content slide</a:t>
            </a:r>
            <a:endParaRPr lang="en-GB"/>
          </a:p>
        </p:txBody>
      </p:sp>
      <p:pic>
        <p:nvPicPr>
          <p:cNvPr id="8" name="Picture 7" descr="content_slide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525000" y="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Change = innovation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02958859"/>
              </p:ext>
            </p:extLst>
          </p:nvPr>
        </p:nvGraphicFramePr>
        <p:xfrm>
          <a:off x="467544" y="1412776"/>
          <a:ext cx="7848872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707904" y="3068960"/>
            <a:ext cx="1440160" cy="93610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/>
              <a:t>INNOVATION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3966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Evolution in policy thinking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0200" indent="-342900">
              <a:buFont typeface="+mj-lt"/>
              <a:buAutoNum type="arabicPeriod"/>
            </a:pPr>
            <a:r>
              <a:rPr lang="en-GB" dirty="0" smtClean="0"/>
              <a:t>From </a:t>
            </a:r>
            <a:r>
              <a:rPr lang="en-GB" b="1" dirty="0" smtClean="0"/>
              <a:t>sector policies </a:t>
            </a:r>
            <a:r>
              <a:rPr lang="en-GB" dirty="0" smtClean="0"/>
              <a:t>(education, science, industry,…)</a:t>
            </a:r>
          </a:p>
          <a:p>
            <a:pPr marL="330200" indent="-342900">
              <a:buFont typeface="+mj-lt"/>
              <a:buAutoNum type="arabicPeriod"/>
            </a:pPr>
            <a:r>
              <a:rPr lang="en-GB" dirty="0" smtClean="0"/>
              <a:t>To the development of </a:t>
            </a:r>
            <a:r>
              <a:rPr lang="en-GB" b="1" dirty="0" smtClean="0"/>
              <a:t>innovation systems </a:t>
            </a:r>
            <a:r>
              <a:rPr lang="en-GB" dirty="0" smtClean="0"/>
              <a:t>(national, regional – support organisations and instruments)</a:t>
            </a:r>
          </a:p>
          <a:p>
            <a:pPr marL="330200" indent="-342900">
              <a:buFont typeface="+mj-lt"/>
              <a:buAutoNum type="arabicPeriod"/>
            </a:pPr>
            <a:r>
              <a:rPr lang="en-GB" dirty="0" smtClean="0"/>
              <a:t>To the promotion of </a:t>
            </a:r>
            <a:r>
              <a:rPr lang="en-GB" b="1" dirty="0" smtClean="0"/>
              <a:t>systemic innovation </a:t>
            </a:r>
            <a:r>
              <a:rPr lang="en-GB" dirty="0" smtClean="0"/>
              <a:t>(clusters, demonstrator, ecosystems)</a:t>
            </a:r>
          </a:p>
          <a:p>
            <a:endParaRPr lang="en-GB" dirty="0"/>
          </a:p>
          <a:p>
            <a:r>
              <a:rPr lang="en-GB" i="1" dirty="0" smtClean="0"/>
              <a:t>What does it mean in practice?</a:t>
            </a:r>
          </a:p>
          <a:p>
            <a:r>
              <a:rPr lang="en-GB" i="1" dirty="0" smtClean="0"/>
              <a:t>What’s next?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270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of innovation policy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0200" indent="-342900">
              <a:buFont typeface="+mj-lt"/>
              <a:buAutoNum type="arabicPeriod"/>
            </a:pPr>
            <a:r>
              <a:rPr lang="en-GB" dirty="0" smtClean="0"/>
              <a:t>From the development of innovation systems to the development of systemic innovations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 smtClean="0"/>
              <a:t>Innovation ecosystem policy</a:t>
            </a:r>
          </a:p>
          <a:p>
            <a:pPr marL="330200" indent="-342900">
              <a:buFont typeface="+mj-lt"/>
              <a:buAutoNum type="arabicPeriod"/>
            </a:pPr>
            <a:r>
              <a:rPr lang="en-GB" dirty="0" smtClean="0"/>
              <a:t>Policies addressing societal challenges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 smtClean="0"/>
              <a:t>Challenge-driven innovation policy</a:t>
            </a:r>
          </a:p>
          <a:p>
            <a:pPr marL="330200" indent="-342900">
              <a:buFont typeface="+mj-lt"/>
              <a:buAutoNum type="arabicPeriod"/>
            </a:pPr>
            <a:r>
              <a:rPr lang="en-GB" dirty="0" smtClean="0"/>
              <a:t>New themes and values of innovation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 smtClean="0"/>
              <a:t>Exploratory innovation policy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9664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makes an innovation ecosystem?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Reciprocal / complementary collaboration</a:t>
            </a:r>
            <a:r>
              <a:rPr lang="en-GB" dirty="0" smtClean="0"/>
              <a:t> of a large number of different kinds of actors (‘you scratch my back, I scratch yours’)</a:t>
            </a:r>
          </a:p>
          <a:p>
            <a:r>
              <a:rPr lang="en-GB" dirty="0" smtClean="0"/>
              <a:t>Often for a </a:t>
            </a:r>
            <a:r>
              <a:rPr lang="en-GB" b="1" dirty="0" smtClean="0"/>
              <a:t>greater purpose / common objective </a:t>
            </a:r>
            <a:r>
              <a:rPr lang="en-GB" dirty="0" smtClean="0"/>
              <a:t>(‘win-win-win’)</a:t>
            </a:r>
          </a:p>
          <a:p>
            <a:r>
              <a:rPr lang="en-GB" b="1" dirty="0" smtClean="0"/>
              <a:t>Soft and flexible </a:t>
            </a:r>
            <a:r>
              <a:rPr lang="en-GB" dirty="0" smtClean="0"/>
              <a:t>structures – do not necessarily require infrastructures, organisations or rules</a:t>
            </a:r>
          </a:p>
          <a:p>
            <a:r>
              <a:rPr lang="en-GB" b="1" dirty="0" smtClean="0"/>
              <a:t>People, competences </a:t>
            </a:r>
            <a:r>
              <a:rPr lang="en-GB" dirty="0" smtClean="0"/>
              <a:t>and the </a:t>
            </a:r>
            <a:r>
              <a:rPr lang="en-GB" b="1" dirty="0" smtClean="0"/>
              <a:t>availability of services </a:t>
            </a:r>
            <a:r>
              <a:rPr lang="en-GB" dirty="0" smtClean="0"/>
              <a:t>are essential</a:t>
            </a:r>
          </a:p>
          <a:p>
            <a:r>
              <a:rPr lang="en-GB" dirty="0" smtClean="0"/>
              <a:t>It is dynamic, adaptive and </a:t>
            </a:r>
            <a:r>
              <a:rPr lang="en-GB" b="1" dirty="0" smtClean="0"/>
              <a:t>it works</a:t>
            </a:r>
            <a:r>
              <a:rPr lang="en-GB" dirty="0" smtClean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5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forms of innovation ecosystems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Large Scale Demonstrators (economic/industrial renewal)</a:t>
            </a:r>
          </a:p>
          <a:p>
            <a:r>
              <a:rPr lang="en-GB" dirty="0" smtClean="0"/>
              <a:t>Smart Cities / Future cities / </a:t>
            </a:r>
            <a:r>
              <a:rPr lang="en-GB" dirty="0"/>
              <a:t>S</a:t>
            </a:r>
            <a:r>
              <a:rPr lang="en-GB" dirty="0" smtClean="0"/>
              <a:t>ustainable cities </a:t>
            </a:r>
          </a:p>
          <a:p>
            <a:r>
              <a:rPr lang="en-GB" dirty="0" smtClean="0"/>
              <a:t>Regional / provincial ecosystems (‘Creative Wallonia’)</a:t>
            </a:r>
          </a:p>
          <a:p>
            <a:r>
              <a:rPr lang="en-GB" dirty="0" smtClean="0"/>
              <a:t>Collaborations around large scale innovations and clusters (CERN, Airbus)</a:t>
            </a:r>
          </a:p>
          <a:p>
            <a:r>
              <a:rPr lang="en-GB" dirty="0" smtClean="0"/>
              <a:t>Active user communities (applications for sports, healthcare, education,…)</a:t>
            </a:r>
          </a:p>
          <a:p>
            <a:r>
              <a:rPr lang="en-GB" dirty="0" smtClean="0"/>
              <a:t>New forms?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95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 system approach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163538"/>
            <a:ext cx="74485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 bwMode="auto">
          <a:xfrm>
            <a:off x="2051720" y="6150165"/>
            <a:ext cx="4392488" cy="24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S</a:t>
            </a:r>
            <a:r>
              <a:rPr kumimoji="0" lang="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ource:</a:t>
            </a:r>
            <a:r>
              <a:rPr kumimoji="0" lang="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ＭＳ Ｐゴシック" pitchFamily="-111" charset="-128"/>
                <a:cs typeface="ＭＳ Ｐゴシック" pitchFamily="-111" charset="-128"/>
              </a:rPr>
              <a:t> International evaluation of the Finnish NIS</a:t>
            </a:r>
            <a:endParaRPr kumimoji="0" lang="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052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233773" y="144016"/>
            <a:ext cx="8676455" cy="6381328"/>
          </a:xfrm>
          <a:prstGeom prst="ellipse">
            <a:avLst/>
          </a:prstGeom>
          <a:solidFill>
            <a:schemeClr val="accent5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73" name="Oval 172"/>
          <p:cNvSpPr/>
          <p:nvPr/>
        </p:nvSpPr>
        <p:spPr>
          <a:xfrm>
            <a:off x="971600" y="584684"/>
            <a:ext cx="7200800" cy="5688632"/>
          </a:xfrm>
          <a:prstGeom prst="ellipse">
            <a:avLst/>
          </a:pr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7" name="Oval 6"/>
          <p:cNvSpPr/>
          <p:nvPr/>
        </p:nvSpPr>
        <p:spPr>
          <a:xfrm>
            <a:off x="2483768" y="2708920"/>
            <a:ext cx="4176464" cy="144016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b"/>
          <a:lstStyle/>
          <a:p>
            <a:pPr algn="ctr"/>
            <a:endParaRPr lang="en-GB" sz="800" dirty="0" smtClean="0"/>
          </a:p>
        </p:txBody>
      </p:sp>
      <p:sp>
        <p:nvSpPr>
          <p:cNvPr id="5" name="Oval 4"/>
          <p:cNvSpPr/>
          <p:nvPr/>
        </p:nvSpPr>
        <p:spPr>
          <a:xfrm>
            <a:off x="2699792" y="1600332"/>
            <a:ext cx="3744416" cy="365733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24" name="Oval 23"/>
          <p:cNvSpPr/>
          <p:nvPr/>
        </p:nvSpPr>
        <p:spPr>
          <a:xfrm>
            <a:off x="2339752" y="3284984"/>
            <a:ext cx="684000" cy="720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Control-</a:t>
            </a:r>
            <a:r>
              <a:rPr lang="en-GB" sz="800" dirty="0" err="1" smtClean="0"/>
              <a:t>ler</a:t>
            </a:r>
            <a:endParaRPr lang="en-GB" sz="800" dirty="0"/>
          </a:p>
        </p:txBody>
      </p:sp>
      <p:sp>
        <p:nvSpPr>
          <p:cNvPr id="25" name="Oval 24"/>
          <p:cNvSpPr/>
          <p:nvPr/>
        </p:nvSpPr>
        <p:spPr>
          <a:xfrm>
            <a:off x="6084168" y="2780928"/>
            <a:ext cx="684000" cy="720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Legal Counsel</a:t>
            </a:r>
            <a:endParaRPr lang="en-GB" sz="800" dirty="0"/>
          </a:p>
        </p:txBody>
      </p:sp>
      <p:sp>
        <p:nvSpPr>
          <p:cNvPr id="29" name="TextBox 28"/>
          <p:cNvSpPr txBox="1"/>
          <p:nvPr/>
        </p:nvSpPr>
        <p:spPr bwMode="auto">
          <a:xfrm>
            <a:off x="3419872" y="3193615"/>
            <a:ext cx="2331852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Strategic</a:t>
            </a:r>
            <a:r>
              <a:rPr kumimoji="0" lang="en-GB" sz="1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kumimoji="0" lang="en-GB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management</a:t>
            </a:r>
          </a:p>
        </p:txBody>
      </p:sp>
      <p:sp>
        <p:nvSpPr>
          <p:cNvPr id="31" name="Oval 30"/>
          <p:cNvSpPr/>
          <p:nvPr/>
        </p:nvSpPr>
        <p:spPr>
          <a:xfrm>
            <a:off x="3801338" y="1340768"/>
            <a:ext cx="1541325" cy="4176464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32" name="Oval 31"/>
          <p:cNvSpPr/>
          <p:nvPr/>
        </p:nvSpPr>
        <p:spPr>
          <a:xfrm>
            <a:off x="5004048" y="2420888"/>
            <a:ext cx="684000" cy="720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CEO</a:t>
            </a:r>
            <a:endParaRPr lang="en-GB" sz="800" dirty="0"/>
          </a:p>
        </p:txBody>
      </p:sp>
      <p:sp>
        <p:nvSpPr>
          <p:cNvPr id="21" name="Oval 20"/>
          <p:cNvSpPr/>
          <p:nvPr/>
        </p:nvSpPr>
        <p:spPr>
          <a:xfrm>
            <a:off x="3491880" y="3717032"/>
            <a:ext cx="684000" cy="720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Board</a:t>
            </a:r>
            <a:endParaRPr lang="en-GB" sz="800" dirty="0"/>
          </a:p>
        </p:txBody>
      </p:sp>
      <p:sp>
        <p:nvSpPr>
          <p:cNvPr id="34" name="Oval 33"/>
          <p:cNvSpPr/>
          <p:nvPr/>
        </p:nvSpPr>
        <p:spPr>
          <a:xfrm>
            <a:off x="4139952" y="4679585"/>
            <a:ext cx="864096" cy="909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Scientific council</a:t>
            </a:r>
            <a:endParaRPr lang="en-GB" sz="800" dirty="0"/>
          </a:p>
        </p:txBody>
      </p:sp>
      <p:sp>
        <p:nvSpPr>
          <p:cNvPr id="35" name="TextBox 34"/>
          <p:cNvSpPr txBox="1"/>
          <p:nvPr/>
        </p:nvSpPr>
        <p:spPr bwMode="auto">
          <a:xfrm>
            <a:off x="425521" y="2780928"/>
            <a:ext cx="2346279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lang="en-GB" sz="1400" b="1" dirty="0" smtClean="0">
                <a:solidFill>
                  <a:schemeClr val="accent2"/>
                </a:solidFill>
                <a:latin typeface="+mn-lt"/>
                <a:cs typeface="ＭＳ Ｐゴシック" pitchFamily="-111" charset="-128"/>
              </a:rPr>
              <a:t>Scientific management</a:t>
            </a:r>
            <a:endParaRPr kumimoji="0" lang="en-GB" sz="14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cs typeface="ＭＳ Ｐゴシック" pitchFamily="-111" charset="-128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139952" y="1124744"/>
            <a:ext cx="864096" cy="909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CTO</a:t>
            </a:r>
            <a:endParaRPr lang="en-GB" sz="800" dirty="0"/>
          </a:p>
        </p:txBody>
      </p:sp>
      <p:sp>
        <p:nvSpPr>
          <p:cNvPr id="9" name="Oval 8"/>
          <p:cNvSpPr/>
          <p:nvPr/>
        </p:nvSpPr>
        <p:spPr>
          <a:xfrm>
            <a:off x="5148064" y="0"/>
            <a:ext cx="3600400" cy="2780928"/>
          </a:xfrm>
          <a:prstGeom prst="ellipse">
            <a:avLst/>
          </a:pr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37" name="Oval 36"/>
          <p:cNvSpPr/>
          <p:nvPr/>
        </p:nvSpPr>
        <p:spPr>
          <a:xfrm>
            <a:off x="5436096" y="1700808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PM</a:t>
            </a:r>
            <a:endParaRPr lang="en-GB" sz="800" dirty="0"/>
          </a:p>
        </p:txBody>
      </p:sp>
      <p:sp>
        <p:nvSpPr>
          <p:cNvPr id="42" name="Oval 41"/>
          <p:cNvSpPr/>
          <p:nvPr/>
        </p:nvSpPr>
        <p:spPr>
          <a:xfrm>
            <a:off x="5652120" y="432048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43" name="Oval 42"/>
          <p:cNvSpPr/>
          <p:nvPr/>
        </p:nvSpPr>
        <p:spPr>
          <a:xfrm>
            <a:off x="6084168" y="1080120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44" name="Oval 43"/>
          <p:cNvSpPr/>
          <p:nvPr/>
        </p:nvSpPr>
        <p:spPr>
          <a:xfrm>
            <a:off x="6876256" y="504056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45" name="Oval 44"/>
          <p:cNvSpPr/>
          <p:nvPr/>
        </p:nvSpPr>
        <p:spPr>
          <a:xfrm>
            <a:off x="7092280" y="1296144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46" name="Oval 45"/>
          <p:cNvSpPr/>
          <p:nvPr/>
        </p:nvSpPr>
        <p:spPr>
          <a:xfrm>
            <a:off x="7740352" y="1584176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47" name="Oval 46"/>
          <p:cNvSpPr/>
          <p:nvPr/>
        </p:nvSpPr>
        <p:spPr>
          <a:xfrm>
            <a:off x="6948264" y="2088232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cxnSp>
        <p:nvCxnSpPr>
          <p:cNvPr id="67" name="Straight Connector 66"/>
          <p:cNvCxnSpPr>
            <a:stCxn id="42" idx="4"/>
            <a:endCxn id="37" idx="7"/>
          </p:cNvCxnSpPr>
          <p:nvPr/>
        </p:nvCxnSpPr>
        <p:spPr>
          <a:xfrm>
            <a:off x="5832120" y="792048"/>
            <a:ext cx="64895" cy="987841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43" idx="4"/>
            <a:endCxn id="37" idx="7"/>
          </p:cNvCxnSpPr>
          <p:nvPr/>
        </p:nvCxnSpPr>
        <p:spPr>
          <a:xfrm flipH="1">
            <a:off x="5897015" y="1440120"/>
            <a:ext cx="367153" cy="339769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44" idx="3"/>
            <a:endCxn id="37" idx="7"/>
          </p:cNvCxnSpPr>
          <p:nvPr/>
        </p:nvCxnSpPr>
        <p:spPr>
          <a:xfrm flipH="1">
            <a:off x="5897015" y="811335"/>
            <a:ext cx="1031962" cy="968554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45" idx="3"/>
            <a:endCxn id="37" idx="7"/>
          </p:cNvCxnSpPr>
          <p:nvPr/>
        </p:nvCxnSpPr>
        <p:spPr>
          <a:xfrm flipH="1">
            <a:off x="5897015" y="1603423"/>
            <a:ext cx="1247986" cy="176466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46" idx="2"/>
            <a:endCxn id="37" idx="7"/>
          </p:cNvCxnSpPr>
          <p:nvPr/>
        </p:nvCxnSpPr>
        <p:spPr>
          <a:xfrm flipH="1">
            <a:off x="5897015" y="1764176"/>
            <a:ext cx="1843337" cy="15713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7" idx="2"/>
            <a:endCxn id="37" idx="7"/>
          </p:cNvCxnSpPr>
          <p:nvPr/>
        </p:nvCxnSpPr>
        <p:spPr>
          <a:xfrm flipH="1" flipV="1">
            <a:off x="5897015" y="1779889"/>
            <a:ext cx="1051249" cy="488343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5508104" y="288032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97" name="Oval 96"/>
          <p:cNvSpPr/>
          <p:nvPr/>
        </p:nvSpPr>
        <p:spPr>
          <a:xfrm>
            <a:off x="5940152" y="864096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98" name="Oval 97"/>
          <p:cNvSpPr/>
          <p:nvPr/>
        </p:nvSpPr>
        <p:spPr>
          <a:xfrm>
            <a:off x="6588224" y="432048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99" name="Oval 98"/>
          <p:cNvSpPr/>
          <p:nvPr/>
        </p:nvSpPr>
        <p:spPr>
          <a:xfrm>
            <a:off x="6732240" y="1152128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00" name="Oval 99"/>
          <p:cNvSpPr/>
          <p:nvPr/>
        </p:nvSpPr>
        <p:spPr>
          <a:xfrm>
            <a:off x="6516216" y="1728192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01" name="Oval 100"/>
          <p:cNvSpPr/>
          <p:nvPr/>
        </p:nvSpPr>
        <p:spPr>
          <a:xfrm>
            <a:off x="7596336" y="1224136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38" name="Oval 37"/>
          <p:cNvSpPr/>
          <p:nvPr/>
        </p:nvSpPr>
        <p:spPr>
          <a:xfrm>
            <a:off x="5616176" y="4509120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PM</a:t>
            </a:r>
            <a:endParaRPr lang="en-GB" sz="800" dirty="0"/>
          </a:p>
        </p:txBody>
      </p:sp>
      <p:sp>
        <p:nvSpPr>
          <p:cNvPr id="48" name="Oval 47"/>
          <p:cNvSpPr/>
          <p:nvPr/>
        </p:nvSpPr>
        <p:spPr>
          <a:xfrm>
            <a:off x="5652120" y="5805264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49" name="Oval 48"/>
          <p:cNvSpPr/>
          <p:nvPr/>
        </p:nvSpPr>
        <p:spPr>
          <a:xfrm>
            <a:off x="6588224" y="5301208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50" name="Oval 49"/>
          <p:cNvSpPr/>
          <p:nvPr/>
        </p:nvSpPr>
        <p:spPr>
          <a:xfrm>
            <a:off x="7524328" y="5589240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51" name="Oval 50"/>
          <p:cNvSpPr/>
          <p:nvPr/>
        </p:nvSpPr>
        <p:spPr>
          <a:xfrm>
            <a:off x="6660232" y="4581128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sp>
        <p:nvSpPr>
          <p:cNvPr id="52" name="Oval 51"/>
          <p:cNvSpPr/>
          <p:nvPr/>
        </p:nvSpPr>
        <p:spPr>
          <a:xfrm>
            <a:off x="6372200" y="5949280"/>
            <a:ext cx="360000" cy="36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WP</a:t>
            </a:r>
            <a:endParaRPr lang="en-GB" sz="800" dirty="0"/>
          </a:p>
        </p:txBody>
      </p:sp>
      <p:cxnSp>
        <p:nvCxnSpPr>
          <p:cNvPr id="102" name="Straight Connector 101"/>
          <p:cNvCxnSpPr>
            <a:stCxn id="51" idx="2"/>
            <a:endCxn id="38" idx="5"/>
          </p:cNvCxnSpPr>
          <p:nvPr/>
        </p:nvCxnSpPr>
        <p:spPr>
          <a:xfrm flipH="1">
            <a:off x="6077095" y="4761128"/>
            <a:ext cx="583137" cy="208911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50" idx="2"/>
            <a:endCxn id="38" idx="5"/>
          </p:cNvCxnSpPr>
          <p:nvPr/>
        </p:nvCxnSpPr>
        <p:spPr>
          <a:xfrm flipH="1" flipV="1">
            <a:off x="6077095" y="4970039"/>
            <a:ext cx="1447233" cy="799201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49" idx="1"/>
            <a:endCxn id="38" idx="5"/>
          </p:cNvCxnSpPr>
          <p:nvPr/>
        </p:nvCxnSpPr>
        <p:spPr>
          <a:xfrm flipH="1" flipV="1">
            <a:off x="6077095" y="4970039"/>
            <a:ext cx="563850" cy="383890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52" idx="1"/>
            <a:endCxn id="38" idx="5"/>
          </p:cNvCxnSpPr>
          <p:nvPr/>
        </p:nvCxnSpPr>
        <p:spPr>
          <a:xfrm flipH="1" flipV="1">
            <a:off x="6077095" y="4970039"/>
            <a:ext cx="347826" cy="1031962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48" idx="0"/>
            <a:endCxn id="38" idx="5"/>
          </p:cNvCxnSpPr>
          <p:nvPr/>
        </p:nvCxnSpPr>
        <p:spPr>
          <a:xfrm flipV="1">
            <a:off x="5832120" y="4970039"/>
            <a:ext cx="244975" cy="835225"/>
          </a:xfrm>
          <a:prstGeom prst="line">
            <a:avLst/>
          </a:prstGeom>
          <a:ln w="95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Oval 117"/>
          <p:cNvSpPr/>
          <p:nvPr/>
        </p:nvSpPr>
        <p:spPr>
          <a:xfrm>
            <a:off x="6516216" y="4365104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22" name="Oval 121"/>
          <p:cNvSpPr/>
          <p:nvPr/>
        </p:nvSpPr>
        <p:spPr>
          <a:xfrm>
            <a:off x="6516216" y="5085184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23" name="Oval 122"/>
          <p:cNvSpPr/>
          <p:nvPr/>
        </p:nvSpPr>
        <p:spPr>
          <a:xfrm>
            <a:off x="7236296" y="5229200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24" name="Oval 123"/>
          <p:cNvSpPr/>
          <p:nvPr/>
        </p:nvSpPr>
        <p:spPr>
          <a:xfrm>
            <a:off x="6084168" y="5589240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25" name="Oval 124"/>
          <p:cNvSpPr/>
          <p:nvPr/>
        </p:nvSpPr>
        <p:spPr>
          <a:xfrm>
            <a:off x="5436096" y="5445224"/>
            <a:ext cx="864096" cy="87858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GB" sz="800" dirty="0" smtClean="0"/>
          </a:p>
        </p:txBody>
      </p:sp>
      <p:sp>
        <p:nvSpPr>
          <p:cNvPr id="126" name="Oval 125"/>
          <p:cNvSpPr/>
          <p:nvPr/>
        </p:nvSpPr>
        <p:spPr>
          <a:xfrm>
            <a:off x="5148064" y="4293096"/>
            <a:ext cx="3456384" cy="2376264"/>
          </a:xfrm>
          <a:prstGeom prst="ellipse">
            <a:avLst/>
          </a:pr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b"/>
          <a:lstStyle/>
          <a:p>
            <a:pPr algn="ctr"/>
            <a:endParaRPr lang="en-GB" sz="800" dirty="0" smtClean="0"/>
          </a:p>
        </p:txBody>
      </p:sp>
      <p:grpSp>
        <p:nvGrpSpPr>
          <p:cNvPr id="128" name="Group 127"/>
          <p:cNvGrpSpPr/>
          <p:nvPr/>
        </p:nvGrpSpPr>
        <p:grpSpPr>
          <a:xfrm flipH="1">
            <a:off x="395536" y="4077072"/>
            <a:ext cx="3456384" cy="2376264"/>
            <a:chOff x="5148064" y="4293096"/>
            <a:chExt cx="3456384" cy="2376264"/>
          </a:xfrm>
        </p:grpSpPr>
        <p:sp>
          <p:nvSpPr>
            <p:cNvPr id="129" name="Oval 128"/>
            <p:cNvSpPr/>
            <p:nvPr/>
          </p:nvSpPr>
          <p:spPr>
            <a:xfrm>
              <a:off x="5580111" y="458112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PM</a:t>
              </a:r>
              <a:endParaRPr lang="en-GB" sz="800" dirty="0"/>
            </a:p>
          </p:txBody>
        </p:sp>
        <p:sp>
          <p:nvSpPr>
            <p:cNvPr id="130" name="Oval 129"/>
            <p:cNvSpPr/>
            <p:nvPr/>
          </p:nvSpPr>
          <p:spPr>
            <a:xfrm>
              <a:off x="5652120" y="5805264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31" name="Oval 130"/>
            <p:cNvSpPr/>
            <p:nvPr/>
          </p:nvSpPr>
          <p:spPr>
            <a:xfrm>
              <a:off x="6588224" y="5301208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32" name="Oval 131"/>
            <p:cNvSpPr/>
            <p:nvPr/>
          </p:nvSpPr>
          <p:spPr>
            <a:xfrm>
              <a:off x="7524328" y="558924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660232" y="4581128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34" name="Oval 133"/>
            <p:cNvSpPr/>
            <p:nvPr/>
          </p:nvSpPr>
          <p:spPr>
            <a:xfrm>
              <a:off x="6372200" y="594928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cxnSp>
          <p:nvCxnSpPr>
            <p:cNvPr id="135" name="Straight Connector 134"/>
            <p:cNvCxnSpPr>
              <a:stCxn id="133" idx="2"/>
              <a:endCxn id="129" idx="5"/>
            </p:cNvCxnSpPr>
            <p:nvPr/>
          </p:nvCxnSpPr>
          <p:spPr>
            <a:xfrm flipH="1">
              <a:off x="6041030" y="4761128"/>
              <a:ext cx="619202" cy="280918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32" idx="2"/>
              <a:endCxn id="129" idx="5"/>
            </p:cNvCxnSpPr>
            <p:nvPr/>
          </p:nvCxnSpPr>
          <p:spPr>
            <a:xfrm flipH="1" flipV="1">
              <a:off x="6041030" y="5042046"/>
              <a:ext cx="1483298" cy="727194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31" idx="1"/>
              <a:endCxn id="129" idx="5"/>
            </p:cNvCxnSpPr>
            <p:nvPr/>
          </p:nvCxnSpPr>
          <p:spPr>
            <a:xfrm flipH="1" flipV="1">
              <a:off x="6041030" y="5042046"/>
              <a:ext cx="599915" cy="311883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34" idx="1"/>
              <a:endCxn id="129" idx="5"/>
            </p:cNvCxnSpPr>
            <p:nvPr/>
          </p:nvCxnSpPr>
          <p:spPr>
            <a:xfrm flipH="1" flipV="1">
              <a:off x="6041030" y="5042046"/>
              <a:ext cx="383891" cy="959955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30" idx="0"/>
              <a:endCxn id="129" idx="5"/>
            </p:cNvCxnSpPr>
            <p:nvPr/>
          </p:nvCxnSpPr>
          <p:spPr>
            <a:xfrm flipV="1">
              <a:off x="5832120" y="5042046"/>
              <a:ext cx="208910" cy="763218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/>
            <p:cNvSpPr/>
            <p:nvPr/>
          </p:nvSpPr>
          <p:spPr>
            <a:xfrm>
              <a:off x="6516216" y="4365104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41" name="Oval 140"/>
            <p:cNvSpPr/>
            <p:nvPr/>
          </p:nvSpPr>
          <p:spPr>
            <a:xfrm>
              <a:off x="6516216" y="5085184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42" name="Oval 141"/>
            <p:cNvSpPr/>
            <p:nvPr/>
          </p:nvSpPr>
          <p:spPr>
            <a:xfrm>
              <a:off x="7236296" y="5229200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43" name="Oval 142"/>
            <p:cNvSpPr/>
            <p:nvPr/>
          </p:nvSpPr>
          <p:spPr>
            <a:xfrm>
              <a:off x="6084168" y="5589240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44" name="Oval 143"/>
            <p:cNvSpPr/>
            <p:nvPr/>
          </p:nvSpPr>
          <p:spPr>
            <a:xfrm>
              <a:off x="5436096" y="5445224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45" name="Oval 144"/>
            <p:cNvSpPr/>
            <p:nvPr/>
          </p:nvSpPr>
          <p:spPr>
            <a:xfrm>
              <a:off x="5148064" y="4293096"/>
              <a:ext cx="3456384" cy="2376264"/>
            </a:xfrm>
            <a:prstGeom prst="ellipse">
              <a:avLst/>
            </a:pr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pPr algn="ctr"/>
              <a:endParaRPr lang="en-GB" sz="800" dirty="0" smtClean="0"/>
            </a:p>
          </p:txBody>
        </p:sp>
      </p:grpSp>
      <p:grpSp>
        <p:nvGrpSpPr>
          <p:cNvPr id="147" name="Group 146"/>
          <p:cNvGrpSpPr/>
          <p:nvPr/>
        </p:nvGrpSpPr>
        <p:grpSpPr>
          <a:xfrm flipH="1">
            <a:off x="107504" y="246155"/>
            <a:ext cx="3600400" cy="2606781"/>
            <a:chOff x="5148064" y="116632"/>
            <a:chExt cx="3600400" cy="2606781"/>
          </a:xfrm>
        </p:grpSpPr>
        <p:sp>
          <p:nvSpPr>
            <p:cNvPr id="148" name="Oval 147"/>
            <p:cNvSpPr/>
            <p:nvPr/>
          </p:nvSpPr>
          <p:spPr>
            <a:xfrm>
              <a:off x="5148064" y="116632"/>
              <a:ext cx="3600400" cy="2592288"/>
            </a:xfrm>
            <a:prstGeom prst="ellipse">
              <a:avLst/>
            </a:pr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49" name="Oval 148"/>
            <p:cNvSpPr/>
            <p:nvPr/>
          </p:nvSpPr>
          <p:spPr>
            <a:xfrm>
              <a:off x="5580111" y="1916831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PM</a:t>
              </a:r>
              <a:endParaRPr lang="en-GB" sz="800" dirty="0"/>
            </a:p>
          </p:txBody>
        </p:sp>
        <p:sp>
          <p:nvSpPr>
            <p:cNvPr id="150" name="Oval 149"/>
            <p:cNvSpPr/>
            <p:nvPr/>
          </p:nvSpPr>
          <p:spPr>
            <a:xfrm>
              <a:off x="5652120" y="54868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6084168" y="1196752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52" name="Oval 151"/>
            <p:cNvSpPr/>
            <p:nvPr/>
          </p:nvSpPr>
          <p:spPr>
            <a:xfrm>
              <a:off x="6876256" y="620688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53" name="Oval 152"/>
            <p:cNvSpPr/>
            <p:nvPr/>
          </p:nvSpPr>
          <p:spPr>
            <a:xfrm>
              <a:off x="7092280" y="1412776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54" name="Oval 153"/>
            <p:cNvSpPr/>
            <p:nvPr/>
          </p:nvSpPr>
          <p:spPr>
            <a:xfrm>
              <a:off x="7740352" y="1700808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sp>
          <p:nvSpPr>
            <p:cNvPr id="155" name="Oval 154"/>
            <p:cNvSpPr/>
            <p:nvPr/>
          </p:nvSpPr>
          <p:spPr>
            <a:xfrm>
              <a:off x="6948264" y="2204864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 smtClean="0"/>
                <a:t>WP</a:t>
              </a:r>
              <a:endParaRPr lang="en-GB" sz="800" dirty="0"/>
            </a:p>
          </p:txBody>
        </p:sp>
        <p:cxnSp>
          <p:nvCxnSpPr>
            <p:cNvPr id="156" name="Straight Connector 155"/>
            <p:cNvCxnSpPr>
              <a:stCxn id="150" idx="4"/>
              <a:endCxn id="149" idx="7"/>
            </p:cNvCxnSpPr>
            <p:nvPr/>
          </p:nvCxnSpPr>
          <p:spPr>
            <a:xfrm>
              <a:off x="5832120" y="908680"/>
              <a:ext cx="208910" cy="1087232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>
              <a:stCxn id="151" idx="4"/>
              <a:endCxn id="149" idx="7"/>
            </p:cNvCxnSpPr>
            <p:nvPr/>
          </p:nvCxnSpPr>
          <p:spPr>
            <a:xfrm flipH="1">
              <a:off x="6041030" y="1556752"/>
              <a:ext cx="223138" cy="439160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>
              <a:stCxn id="152" idx="3"/>
              <a:endCxn id="149" idx="7"/>
            </p:cNvCxnSpPr>
            <p:nvPr/>
          </p:nvCxnSpPr>
          <p:spPr>
            <a:xfrm flipH="1">
              <a:off x="6041030" y="927967"/>
              <a:ext cx="887947" cy="1067945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3" idx="3"/>
              <a:endCxn id="149" idx="7"/>
            </p:cNvCxnSpPr>
            <p:nvPr/>
          </p:nvCxnSpPr>
          <p:spPr>
            <a:xfrm flipH="1">
              <a:off x="6041030" y="1720055"/>
              <a:ext cx="1103971" cy="275857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>
              <a:stCxn id="154" idx="2"/>
              <a:endCxn id="149" idx="7"/>
            </p:cNvCxnSpPr>
            <p:nvPr/>
          </p:nvCxnSpPr>
          <p:spPr>
            <a:xfrm flipH="1">
              <a:off x="6041030" y="1880808"/>
              <a:ext cx="1699322" cy="115104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2"/>
              <a:endCxn id="149" idx="7"/>
            </p:cNvCxnSpPr>
            <p:nvPr/>
          </p:nvCxnSpPr>
          <p:spPr>
            <a:xfrm flipH="1" flipV="1">
              <a:off x="6041030" y="1995912"/>
              <a:ext cx="907234" cy="388952"/>
            </a:xfrm>
            <a:prstGeom prst="line">
              <a:avLst/>
            </a:prstGeom>
            <a:ln w="9525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/>
            <p:cNvSpPr/>
            <p:nvPr/>
          </p:nvSpPr>
          <p:spPr>
            <a:xfrm>
              <a:off x="5508104" y="404664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63" name="Oval 162"/>
            <p:cNvSpPr/>
            <p:nvPr/>
          </p:nvSpPr>
          <p:spPr>
            <a:xfrm>
              <a:off x="5940152" y="980728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64" name="Oval 163"/>
            <p:cNvSpPr/>
            <p:nvPr/>
          </p:nvSpPr>
          <p:spPr>
            <a:xfrm>
              <a:off x="6588224" y="548680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65" name="Oval 164"/>
            <p:cNvSpPr/>
            <p:nvPr/>
          </p:nvSpPr>
          <p:spPr>
            <a:xfrm>
              <a:off x="6732240" y="1268760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66" name="Oval 165"/>
            <p:cNvSpPr/>
            <p:nvPr/>
          </p:nvSpPr>
          <p:spPr>
            <a:xfrm>
              <a:off x="6516216" y="1844824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  <p:sp>
          <p:nvSpPr>
            <p:cNvPr id="167" name="Oval 166"/>
            <p:cNvSpPr/>
            <p:nvPr/>
          </p:nvSpPr>
          <p:spPr>
            <a:xfrm>
              <a:off x="7596336" y="1340768"/>
              <a:ext cx="864096" cy="87858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GB" sz="800" dirty="0" smtClean="0"/>
            </a:p>
          </p:txBody>
        </p:sp>
      </p:grpSp>
      <p:sp>
        <p:nvSpPr>
          <p:cNvPr id="168" name="TextBox 167"/>
          <p:cNvSpPr txBox="1"/>
          <p:nvPr/>
        </p:nvSpPr>
        <p:spPr bwMode="auto">
          <a:xfrm>
            <a:off x="611560" y="836712"/>
            <a:ext cx="360158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SGEM</a:t>
            </a:r>
          </a:p>
        </p:txBody>
      </p:sp>
      <p:sp>
        <p:nvSpPr>
          <p:cNvPr id="169" name="TextBox 168"/>
          <p:cNvSpPr txBox="1"/>
          <p:nvPr/>
        </p:nvSpPr>
        <p:spPr bwMode="auto">
          <a:xfrm>
            <a:off x="7812360" y="764704"/>
            <a:ext cx="504056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MMEA</a:t>
            </a:r>
          </a:p>
        </p:txBody>
      </p:sp>
      <p:sp>
        <p:nvSpPr>
          <p:cNvPr id="170" name="TextBox 169"/>
          <p:cNvSpPr txBox="1"/>
          <p:nvPr/>
        </p:nvSpPr>
        <p:spPr bwMode="auto">
          <a:xfrm>
            <a:off x="7740352" y="4797152"/>
            <a:ext cx="504056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CCSP</a:t>
            </a:r>
          </a:p>
        </p:txBody>
      </p:sp>
      <p:sp>
        <p:nvSpPr>
          <p:cNvPr id="171" name="TextBox 170"/>
          <p:cNvSpPr txBox="1"/>
          <p:nvPr/>
        </p:nvSpPr>
        <p:spPr bwMode="auto">
          <a:xfrm>
            <a:off x="827584" y="4509120"/>
            <a:ext cx="504056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FCEP</a:t>
            </a:r>
          </a:p>
        </p:txBody>
      </p:sp>
      <p:sp>
        <p:nvSpPr>
          <p:cNvPr id="193" name="TextBox 192"/>
          <p:cNvSpPr txBox="1"/>
          <p:nvPr/>
        </p:nvSpPr>
        <p:spPr bwMode="auto">
          <a:xfrm>
            <a:off x="179512" y="3717032"/>
            <a:ext cx="2022473" cy="248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Programme activity</a:t>
            </a:r>
          </a:p>
        </p:txBody>
      </p:sp>
      <p:sp>
        <p:nvSpPr>
          <p:cNvPr id="103" name="Oval 102"/>
          <p:cNvSpPr/>
          <p:nvPr/>
        </p:nvSpPr>
        <p:spPr>
          <a:xfrm flipH="1">
            <a:off x="3383928" y="4761208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PSG</a:t>
            </a:r>
            <a:endParaRPr lang="en-GB" sz="800" dirty="0"/>
          </a:p>
        </p:txBody>
      </p:sp>
      <p:sp>
        <p:nvSpPr>
          <p:cNvPr id="104" name="Oval 103"/>
          <p:cNvSpPr/>
          <p:nvPr/>
        </p:nvSpPr>
        <p:spPr>
          <a:xfrm flipH="1">
            <a:off x="5112120" y="4833216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PSG</a:t>
            </a:r>
            <a:endParaRPr lang="en-GB" sz="800" dirty="0"/>
          </a:p>
        </p:txBody>
      </p:sp>
      <p:sp>
        <p:nvSpPr>
          <p:cNvPr id="106" name="Oval 105"/>
          <p:cNvSpPr/>
          <p:nvPr/>
        </p:nvSpPr>
        <p:spPr>
          <a:xfrm flipH="1">
            <a:off x="5868144" y="2132856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PSG</a:t>
            </a:r>
            <a:endParaRPr lang="en-GB" sz="800" dirty="0"/>
          </a:p>
        </p:txBody>
      </p:sp>
      <p:sp>
        <p:nvSpPr>
          <p:cNvPr id="116" name="Oval 115"/>
          <p:cNvSpPr/>
          <p:nvPr/>
        </p:nvSpPr>
        <p:spPr>
          <a:xfrm flipH="1">
            <a:off x="3131840" y="1628800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smtClean="0"/>
              <a:t>PSG</a:t>
            </a:r>
            <a:endParaRPr lang="en-GB" sz="800" dirty="0"/>
          </a:p>
        </p:txBody>
      </p:sp>
      <p:sp>
        <p:nvSpPr>
          <p:cNvPr id="23" name="Oval 22"/>
          <p:cNvSpPr/>
          <p:nvPr/>
        </p:nvSpPr>
        <p:spPr>
          <a:xfrm>
            <a:off x="4932040" y="3717032"/>
            <a:ext cx="684000" cy="720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dirty="0" err="1" smtClean="0"/>
              <a:t>Comms</a:t>
            </a:r>
            <a:endParaRPr lang="en-GB" sz="800" dirty="0"/>
          </a:p>
        </p:txBody>
      </p:sp>
      <p:sp>
        <p:nvSpPr>
          <p:cNvPr id="107" name="TextBox 106"/>
          <p:cNvSpPr txBox="1"/>
          <p:nvPr/>
        </p:nvSpPr>
        <p:spPr bwMode="auto">
          <a:xfrm>
            <a:off x="7008696" y="3265567"/>
            <a:ext cx="1567220" cy="25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lang="en-GB" sz="1600" b="1" dirty="0" smtClean="0">
                <a:solidFill>
                  <a:schemeClr val="accent5"/>
                </a:solidFill>
                <a:latin typeface="+mn-lt"/>
                <a:cs typeface="ＭＳ Ｐゴシック" pitchFamily="-111" charset="-128"/>
              </a:rPr>
              <a:t>Shareholders</a:t>
            </a:r>
            <a:endParaRPr kumimoji="0" lang="en-GB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n-lt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08" name="Title 1"/>
          <p:cNvSpPr>
            <a:spLocks noGrp="1"/>
          </p:cNvSpPr>
          <p:nvPr>
            <p:ph type="title"/>
          </p:nvPr>
        </p:nvSpPr>
        <p:spPr>
          <a:xfrm>
            <a:off x="833562" y="620688"/>
            <a:ext cx="7842894" cy="453330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GB" dirty="0" smtClean="0"/>
              <a:t>SHOK organisation (</a:t>
            </a:r>
            <a:r>
              <a:rPr lang="en-GB" dirty="0" err="1" smtClean="0"/>
              <a:t>finland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 bwMode="auto">
          <a:xfrm>
            <a:off x="3131840" y="2420888"/>
            <a:ext cx="1836524" cy="28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Support functions</a:t>
            </a:r>
          </a:p>
        </p:txBody>
      </p:sp>
    </p:spTree>
    <p:extLst>
      <p:ext uri="{BB962C8B-B14F-4D97-AF65-F5344CB8AC3E}">
        <p14:creationId xmlns:p14="http://schemas.microsoft.com/office/powerpoint/2010/main" val="302905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SHOK informal structures (FINLAND)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81" y="911415"/>
            <a:ext cx="6522171" cy="518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80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Large scale demonstrator in </a:t>
            </a:r>
            <a:r>
              <a:rPr lang="en-GB" dirty="0" err="1" smtClean="0"/>
              <a:t>luxembourg</a:t>
            </a:r>
            <a:r>
              <a:rPr lang="en-GB" dirty="0" smtClean="0"/>
              <a:t> (health) – infra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495425"/>
            <a:ext cx="6867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32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Large scale demonstrator in </a:t>
            </a:r>
            <a:r>
              <a:rPr lang="en-GB" dirty="0" err="1" smtClean="0"/>
              <a:t>luxembourg</a:t>
            </a:r>
            <a:r>
              <a:rPr lang="en-GB" dirty="0" smtClean="0"/>
              <a:t> (health) - perspectives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187921"/>
            <a:ext cx="57721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41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Ecosystem policy?</a:t>
            </a:r>
            <a:endParaRPr lang="en-GB" dirty="0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294852"/>
              </p:ext>
            </p:extLst>
          </p:nvPr>
        </p:nvGraphicFramePr>
        <p:xfrm>
          <a:off x="2267744" y="1532211"/>
          <a:ext cx="4095016" cy="376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683927" y="1220735"/>
            <a:ext cx="7056335" cy="4556993"/>
            <a:chOff x="2250" y="2608"/>
            <a:chExt cx="7158" cy="6005"/>
          </a:xfrm>
        </p:grpSpPr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4253" y="2608"/>
              <a:ext cx="3365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i-FI" sz="1600" b="1" dirty="0" err="1" smtClean="0">
                  <a:cs typeface="Times New Roman" pitchFamily="18" charset="0"/>
                </a:rPr>
                <a:t>Self-guiding</a:t>
              </a:r>
              <a:endParaRPr kumimoji="0" lang="fi-FI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15"/>
            <p:cNvSpPr txBox="1">
              <a:spLocks noChangeArrowheads="1"/>
            </p:cNvSpPr>
            <p:nvPr/>
          </p:nvSpPr>
          <p:spPr bwMode="auto">
            <a:xfrm>
              <a:off x="4272" y="8067"/>
              <a:ext cx="3365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i-FI" sz="1600" b="1" dirty="0" err="1" smtClean="0">
                  <a:cs typeface="Times New Roman" pitchFamily="18" charset="0"/>
                </a:rPr>
                <a:t>Coordinated</a:t>
              </a:r>
              <a:endParaRPr kumimoji="0" lang="fi-FI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7874" y="5138"/>
              <a:ext cx="1534" cy="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i-FI" sz="1600" b="1" dirty="0" smtClean="0">
                  <a:cs typeface="Times New Roman" pitchFamily="18" charset="0"/>
                </a:rPr>
                <a:t>Open </a:t>
              </a:r>
              <a:r>
                <a:rPr lang="fi-FI" sz="1600" b="1" dirty="0" err="1" smtClean="0">
                  <a:cs typeface="Times New Roman" pitchFamily="18" charset="0"/>
                </a:rPr>
                <a:t>community</a:t>
              </a:r>
              <a:endParaRPr kumimoji="0" lang="fi-FI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2250" y="5115"/>
              <a:ext cx="1680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i-FI" sz="1600" b="1" dirty="0" err="1" smtClean="0">
                  <a:cs typeface="Times New Roman" pitchFamily="18" charset="0"/>
                </a:rPr>
                <a:t>Closed</a:t>
              </a:r>
              <a:r>
                <a:rPr lang="fi-FI" sz="1600" b="1" dirty="0" smtClean="0">
                  <a:cs typeface="Times New Roman" pitchFamily="18" charset="0"/>
                </a:rPr>
                <a:t> </a:t>
              </a:r>
              <a:r>
                <a:rPr lang="fi-FI" sz="1600" b="1" dirty="0" err="1" smtClean="0">
                  <a:cs typeface="Times New Roman" pitchFamily="18" charset="0"/>
                </a:rPr>
                <a:t>community</a:t>
              </a:r>
              <a:endParaRPr kumimoji="0" lang="fi-FI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2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government?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38" y="1196752"/>
            <a:ext cx="7913687" cy="4510311"/>
          </a:xfrm>
        </p:spPr>
        <p:txBody>
          <a:bodyPr/>
          <a:lstStyle/>
          <a:p>
            <a:pPr marL="330200" indent="-342900">
              <a:buFont typeface="+mj-lt"/>
              <a:buAutoNum type="arabicPeriod"/>
            </a:pPr>
            <a:r>
              <a:rPr lang="en-GB" b="1" dirty="0" smtClean="0"/>
              <a:t>Identification of ecosystems</a:t>
            </a:r>
          </a:p>
          <a:p>
            <a:pPr lvl="1"/>
            <a:r>
              <a:rPr lang="en-GB" dirty="0" smtClean="0"/>
              <a:t>Value chains, clusters, regional conglomerations,…</a:t>
            </a:r>
          </a:p>
          <a:p>
            <a:pPr marL="330200" indent="-342900">
              <a:buFont typeface="+mj-lt"/>
              <a:buAutoNum type="arabicPeriod"/>
            </a:pPr>
            <a:r>
              <a:rPr lang="en-GB" b="1" dirty="0" smtClean="0"/>
              <a:t>Activation of initiating ecosystems</a:t>
            </a:r>
          </a:p>
          <a:p>
            <a:pPr lvl="1"/>
            <a:r>
              <a:rPr lang="en-GB" dirty="0" smtClean="0"/>
              <a:t>Joint interest /purpose /rationale (‘Linux operating system’)</a:t>
            </a:r>
          </a:p>
          <a:p>
            <a:pPr lvl="1"/>
            <a:r>
              <a:rPr lang="en-GB" dirty="0" smtClean="0"/>
              <a:t>Operational context (network, location,…)</a:t>
            </a:r>
          </a:p>
          <a:p>
            <a:pPr lvl="1"/>
            <a:r>
              <a:rPr lang="en-GB" dirty="0" smtClean="0"/>
              <a:t>Reciprocal benefits (win-win-win situations)</a:t>
            </a:r>
          </a:p>
          <a:p>
            <a:pPr marL="330200" indent="-342900">
              <a:buFont typeface="+mj-lt"/>
              <a:buAutoNum type="arabicPeriod"/>
            </a:pPr>
            <a:r>
              <a:rPr lang="en-GB" b="1" dirty="0" smtClean="0"/>
              <a:t>Enhancement of conducive framework conditions</a:t>
            </a:r>
          </a:p>
          <a:p>
            <a:pPr lvl="1"/>
            <a:r>
              <a:rPr lang="en-GB" dirty="0" smtClean="0"/>
              <a:t>Boosting &amp; scaling up platforms, test beds, living labs,…</a:t>
            </a:r>
          </a:p>
          <a:p>
            <a:pPr lvl="1"/>
            <a:r>
              <a:rPr lang="en-GB" dirty="0" smtClean="0"/>
              <a:t>Incentives: funding for innovation projects, start-ups, </a:t>
            </a:r>
            <a:r>
              <a:rPr lang="en-GB" dirty="0" err="1" smtClean="0"/>
              <a:t>etc</a:t>
            </a:r>
            <a:endParaRPr lang="en-GB" dirty="0" smtClean="0"/>
          </a:p>
          <a:p>
            <a:pPr marL="393700" lvl="1" indent="0">
              <a:buNone/>
            </a:pPr>
            <a:endParaRPr lang="en-GB" dirty="0" smtClean="0"/>
          </a:p>
          <a:p>
            <a:r>
              <a:rPr lang="en-GB" b="1" i="1" dirty="0" smtClean="0"/>
              <a:t>But not coordination, setting the rules or boundaries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68188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Suitability for the </a:t>
            </a:r>
            <a:r>
              <a:rPr lang="en-GB" dirty="0" err="1" smtClean="0"/>
              <a:t>african</a:t>
            </a:r>
            <a:r>
              <a:rPr lang="en-GB" dirty="0" smtClean="0"/>
              <a:t> context?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Soft structures –&gt; less investments in infra, organisations,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People &amp; service-driven</a:t>
            </a:r>
          </a:p>
          <a:p>
            <a:r>
              <a:rPr lang="en-GB" dirty="0" smtClean="0"/>
              <a:t>Dynamic, agile, adaptable</a:t>
            </a:r>
          </a:p>
          <a:p>
            <a:r>
              <a:rPr lang="en-GB" dirty="0" smtClean="0"/>
              <a:t>Links well with other concepts, such as living labs, </a:t>
            </a:r>
            <a:r>
              <a:rPr lang="en-GB" dirty="0" err="1" smtClean="0"/>
              <a:t>etc</a:t>
            </a:r>
            <a:r>
              <a:rPr lang="en-GB" dirty="0" smtClean="0"/>
              <a:t> –&gt; possibility for scaling up?</a:t>
            </a:r>
          </a:p>
          <a:p>
            <a:r>
              <a:rPr lang="en-GB" dirty="0" smtClean="0"/>
              <a:t>Benefits from ICT, social media and mobile communities –&gt; active in Africa</a:t>
            </a:r>
          </a:p>
          <a:p>
            <a:r>
              <a:rPr lang="en-GB" dirty="0" smtClean="0"/>
              <a:t>Often addressing common / community challenges</a:t>
            </a:r>
          </a:p>
          <a:p>
            <a:r>
              <a:rPr lang="en-GB" dirty="0" smtClean="0"/>
              <a:t>-&gt; </a:t>
            </a:r>
            <a:r>
              <a:rPr lang="en-GB" i="1" dirty="0" smtClean="0"/>
              <a:t>very good</a:t>
            </a:r>
            <a:r>
              <a:rPr lang="en-GB" i="1" dirty="0" smtClean="0"/>
              <a:t>! Can we mobilise them?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029107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sz="1400" b="0" dirty="0" smtClean="0"/>
              <a:t>kimmo.halme@ramboll.com</a:t>
            </a:r>
            <a:endParaRPr lang="en-GB" sz="1400" b="0" dirty="0"/>
          </a:p>
        </p:txBody>
      </p:sp>
    </p:spTree>
    <p:extLst>
      <p:ext uri="{BB962C8B-B14F-4D97-AF65-F5344CB8AC3E}">
        <p14:creationId xmlns:p14="http://schemas.microsoft.com/office/powerpoint/2010/main" val="36830173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heme/theme1.xml><?xml version="1.0" encoding="utf-8"?>
<a:theme xmlns:a="http://schemas.openxmlformats.org/drawingml/2006/main" name="Blank">
  <a:themeElements>
    <a:clrScheme name="Ramboll">
      <a:dk1>
        <a:srgbClr val="000000"/>
      </a:dk1>
      <a:lt1>
        <a:srgbClr val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C23D"/>
      </a:accent3>
      <a:accent4>
        <a:srgbClr val="C40079"/>
      </a:accent4>
      <a:accent5>
        <a:srgbClr val="C63418"/>
      </a:accent5>
      <a:accent6>
        <a:srgbClr val="D0CFC5"/>
      </a:accent6>
      <a:hlink>
        <a:srgbClr val="009DE0"/>
      </a:hlink>
      <a:folHlink>
        <a:srgbClr val="9DD3F5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36000" tIns="0" rIns="0" bIns="0" numCol="1" anchor="t" anchorCtr="0" compatLnSpc="1">
        <a:prstTxWarp prst="textNoShape">
          <a:avLst/>
        </a:prstTxWarp>
      </a:bodyPr>
      <a:lstStyle>
        <a:defPPr marL="12700" marR="0" indent="-25400" algn="l" defTabSz="457200" rtl="0" eaLnBrk="0" fontAlgn="base" latinLnBrk="0" hangingPunct="0">
          <a:lnSpc>
            <a:spcPts val="2163"/>
          </a:lnSpc>
          <a:spcBef>
            <a:spcPct val="0"/>
          </a:spcBef>
          <a:spcAft>
            <a:spcPts val="1500"/>
          </a:spcAft>
          <a:buClrTx/>
          <a:buSzTx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ＭＳ Ｐゴシック" pitchFamily="-111" charset="-128"/>
            <a:cs typeface="ＭＳ Ｐゴシック" pitchFamily="-111" charset="-128"/>
          </a:defRPr>
        </a:defPPr>
      </a:lstStyle>
    </a:txDef>
  </a:objectDefaults>
  <a:extraClrSchemeLst>
    <a:extraClrScheme>
      <a:clrScheme name="Ramboll 1">
        <a:dk1>
          <a:srgbClr val="000000"/>
        </a:dk1>
        <a:lt1>
          <a:srgbClr val="009DE0"/>
        </a:lt1>
        <a:dk2>
          <a:srgbClr val="797766"/>
        </a:dk2>
        <a:lt2>
          <a:srgbClr val="FFFFFF"/>
        </a:lt2>
        <a:accent1>
          <a:srgbClr val="9DD3F5"/>
        </a:accent1>
        <a:accent2>
          <a:srgbClr val="5CA551"/>
        </a:accent2>
        <a:accent3>
          <a:srgbClr val="AACCED"/>
        </a:accent3>
        <a:accent4>
          <a:srgbClr val="000000"/>
        </a:accent4>
        <a:accent5>
          <a:srgbClr val="CCE6F9"/>
        </a:accent5>
        <a:accent6>
          <a:srgbClr val="539549"/>
        </a:accent6>
        <a:hlink>
          <a:srgbClr val="009DE0"/>
        </a:hlink>
        <a:folHlink>
          <a:srgbClr val="7977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mboll 2">
        <a:dk1>
          <a:srgbClr val="000000"/>
        </a:dk1>
        <a:lt1>
          <a:srgbClr val="FFFFFF"/>
        </a:lt1>
        <a:dk2>
          <a:srgbClr val="009DE0"/>
        </a:dk2>
        <a:lt2>
          <a:srgbClr val="797766"/>
        </a:lt2>
        <a:accent1>
          <a:srgbClr val="9DD3F5"/>
        </a:accent1>
        <a:accent2>
          <a:srgbClr val="5CA551"/>
        </a:accent2>
        <a:accent3>
          <a:srgbClr val="FFFFFF"/>
        </a:accent3>
        <a:accent4>
          <a:srgbClr val="000000"/>
        </a:accent4>
        <a:accent5>
          <a:srgbClr val="CCE6F9"/>
        </a:accent5>
        <a:accent6>
          <a:srgbClr val="539549"/>
        </a:accent6>
        <a:hlink>
          <a:srgbClr val="009DE0"/>
        </a:hlink>
        <a:folHlink>
          <a:srgbClr val="7977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mboll 3">
        <a:dk1>
          <a:srgbClr val="000000"/>
        </a:dk1>
        <a:lt1>
          <a:srgbClr val="FFFFFF"/>
        </a:lt1>
        <a:dk2>
          <a:srgbClr val="009DE0"/>
        </a:dk2>
        <a:lt2>
          <a:srgbClr val="797766"/>
        </a:lt2>
        <a:accent1>
          <a:srgbClr val="D0D0C9"/>
        </a:accent1>
        <a:accent2>
          <a:srgbClr val="5CA551"/>
        </a:accent2>
        <a:accent3>
          <a:srgbClr val="FFFFFF"/>
        </a:accent3>
        <a:accent4>
          <a:srgbClr val="000000"/>
        </a:accent4>
        <a:accent5>
          <a:srgbClr val="E4E4E1"/>
        </a:accent5>
        <a:accent6>
          <a:srgbClr val="539549"/>
        </a:accent6>
        <a:hlink>
          <a:srgbClr val="009DE0"/>
        </a:hlink>
        <a:folHlink>
          <a:srgbClr val="9DD3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598</Words>
  <Application>Microsoft Office PowerPoint</Application>
  <PresentationFormat>On-screen Show (4:3)</PresentationFormat>
  <Paragraphs>136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</vt:lpstr>
      <vt:lpstr>Innovation ecosystems</vt:lpstr>
      <vt:lpstr>Key messages</vt:lpstr>
      <vt:lpstr>Change = innovation</vt:lpstr>
      <vt:lpstr>Evolution in policy thinking</vt:lpstr>
      <vt:lpstr>Future of innovation policy</vt:lpstr>
      <vt:lpstr>What makes an innovation ecosystem?</vt:lpstr>
      <vt:lpstr>forms of innovation ecosystems</vt:lpstr>
      <vt:lpstr>Innovation system approach</vt:lpstr>
      <vt:lpstr>SHOK organisation (finland)</vt:lpstr>
      <vt:lpstr>SHOK informal structures (FINLAND)</vt:lpstr>
      <vt:lpstr>Large scale demonstrator in luxembourg (health) – infra</vt:lpstr>
      <vt:lpstr>Large scale demonstrator in luxembourg (health) - perspectives</vt:lpstr>
      <vt:lpstr>What is Ecosystem policy?</vt:lpstr>
      <vt:lpstr>The role of government?</vt:lpstr>
      <vt:lpstr>Suitability for the african context?</vt:lpstr>
      <vt:lpstr>Thank you!      kimmo.halme@ramboll.com</vt:lpstr>
    </vt:vector>
  </TitlesOfParts>
  <Company>Ramboll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ecosystems?</dc:title>
  <dc:creator>Kimmo Halme</dc:creator>
  <cp:lastModifiedBy>Kimmo Halme</cp:lastModifiedBy>
  <cp:revision>31</cp:revision>
  <dcterms:created xsi:type="dcterms:W3CDTF">2013-05-19T19:13:55Z</dcterms:created>
  <dcterms:modified xsi:type="dcterms:W3CDTF">2013-05-29T13:15:28Z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...">
    <vt:lpwstr>www.skabelondesign.com</vt:lpwstr>
  </property>
  <property fmtid="{D5CDD505-2E9C-101B-9397-08002B2CF9AE}" pid="3" name="CurrentSublogo">
    <vt:lpwstr/>
  </property>
  <property fmtid="{D5CDD505-2E9C-101B-9397-08002B2CF9AE}" pid="4" name="CurrentOffice">
    <vt:lpwstr/>
  </property>
  <property fmtid="{D5CDD505-2E9C-101B-9397-08002B2CF9AE}" pid="5" name="CurrentLogoPath">
    <vt:lpwstr/>
  </property>
  <property fmtid="{D5CDD505-2E9C-101B-9397-08002B2CF9AE}" pid="6" name="CurrentDepartmentName">
    <vt:lpwstr/>
  </property>
  <property fmtid="{D5CDD505-2E9C-101B-9397-08002B2CF9AE}" pid="7" name="CurrentDate">
    <vt:lpwstr/>
  </property>
  <property fmtid="{D5CDD505-2E9C-101B-9397-08002B2CF9AE}" pid="8" name="CurrentPresentationTitle">
    <vt:lpwstr/>
  </property>
  <property fmtid="{D5CDD505-2E9C-101B-9397-08002B2CF9AE}" pid="9" name="CurrentAuthor">
    <vt:lpwstr/>
  </property>
  <property fmtid="{D5CDD505-2E9C-101B-9397-08002B2CF9AE}" pid="10" name="CurrentDepartment">
    <vt:lpwstr/>
  </property>
  <property fmtid="{D5CDD505-2E9C-101B-9397-08002B2CF9AE}" pid="11" name="CurrentBusinessLine">
    <vt:lpwstr/>
  </property>
  <property fmtid="{D5CDD505-2E9C-101B-9397-08002B2CF9AE}" pid="12" name="CurrentCountry">
    <vt:lpwstr/>
  </property>
</Properties>
</file>