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84" r:id="rId3"/>
    <p:sldId id="266" r:id="rId4"/>
    <p:sldId id="288" r:id="rId5"/>
    <p:sldId id="271" r:id="rId6"/>
    <p:sldId id="268" r:id="rId7"/>
    <p:sldId id="270" r:id="rId8"/>
    <p:sldId id="272" r:id="rId9"/>
    <p:sldId id="275" r:id="rId10"/>
    <p:sldId id="277" r:id="rId11"/>
    <p:sldId id="279" r:id="rId12"/>
    <p:sldId id="289" r:id="rId13"/>
    <p:sldId id="276" r:id="rId14"/>
    <p:sldId id="274" r:id="rId15"/>
    <p:sldId id="278" r:id="rId16"/>
    <p:sldId id="282" r:id="rId17"/>
    <p:sldId id="285" r:id="rId18"/>
    <p:sldId id="287" r:id="rId19"/>
    <p:sldId id="283" r:id="rId20"/>
    <p:sldId id="280" r:id="rId21"/>
    <p:sldId id="260" r:id="rId22"/>
    <p:sldId id="26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C442"/>
    <a:srgbClr val="DDDD00"/>
    <a:srgbClr val="FF4E29"/>
    <a:srgbClr val="B08764"/>
    <a:srgbClr val="FAAF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0" autoAdjust="0"/>
    <p:restoredTop sz="94660"/>
  </p:normalViewPr>
  <p:slideViewPr>
    <p:cSldViewPr snapToGrid="0" snapToObjects="1">
      <p:cViewPr>
        <p:scale>
          <a:sx n="100" d="100"/>
          <a:sy n="100" d="100"/>
        </p:scale>
        <p:origin x="-1216"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765865-F4AF-914A-B46D-971F94DA3C6A}" type="doc">
      <dgm:prSet loTypeId="urn:microsoft.com/office/officeart/2005/8/layout/vList4" loCatId="" qsTypeId="urn:microsoft.com/office/officeart/2005/8/quickstyle/simple4" qsCatId="simple" csTypeId="urn:microsoft.com/office/officeart/2005/8/colors/colorful3" csCatId="colorful" phldr="1"/>
      <dgm:spPr/>
      <dgm:t>
        <a:bodyPr/>
        <a:lstStyle/>
        <a:p>
          <a:endParaRPr lang="en-US"/>
        </a:p>
      </dgm:t>
    </dgm:pt>
    <dgm:pt modelId="{9C494E04-F588-F945-A013-FD591F16274F}">
      <dgm:prSet phldrT="[Text]"/>
      <dgm:spPr/>
      <dgm:t>
        <a:bodyPr/>
        <a:lstStyle/>
        <a:p>
          <a:r>
            <a:rPr lang="en-US" dirty="0" smtClean="0"/>
            <a:t>Innovators / Idea Generators (aka Entrepreneurs)</a:t>
          </a:r>
          <a:endParaRPr lang="en-US" dirty="0"/>
        </a:p>
      </dgm:t>
    </dgm:pt>
    <dgm:pt modelId="{4523DC24-1E6A-5F46-AA5E-3AAB34677B7A}" type="parTrans" cxnId="{4CBC0675-9959-4B4A-879E-43E8BF63B389}">
      <dgm:prSet/>
      <dgm:spPr/>
      <dgm:t>
        <a:bodyPr/>
        <a:lstStyle/>
        <a:p>
          <a:endParaRPr lang="en-US"/>
        </a:p>
      </dgm:t>
    </dgm:pt>
    <dgm:pt modelId="{738B7716-8B44-534C-86A2-50DD22512E3F}" type="sibTrans" cxnId="{4CBC0675-9959-4B4A-879E-43E8BF63B389}">
      <dgm:prSet/>
      <dgm:spPr/>
      <dgm:t>
        <a:bodyPr/>
        <a:lstStyle/>
        <a:p>
          <a:endParaRPr lang="en-US"/>
        </a:p>
      </dgm:t>
    </dgm:pt>
    <dgm:pt modelId="{189FB4A5-23A9-4B47-922E-5D52E9B317CE}">
      <dgm:prSet phldrT="[Text]"/>
      <dgm:spPr/>
      <dgm:t>
        <a:bodyPr/>
        <a:lstStyle/>
        <a:p>
          <a:r>
            <a:rPr lang="en-US" dirty="0" smtClean="0"/>
            <a:t>Core Ideation / Innovation Pool</a:t>
          </a:r>
          <a:endParaRPr lang="en-US" dirty="0"/>
        </a:p>
      </dgm:t>
    </dgm:pt>
    <dgm:pt modelId="{A4B5750A-75CB-DD47-A570-4D7FCAE2589A}" type="parTrans" cxnId="{14A10041-F410-0943-A1A0-C49AED2C25B5}">
      <dgm:prSet/>
      <dgm:spPr/>
      <dgm:t>
        <a:bodyPr/>
        <a:lstStyle/>
        <a:p>
          <a:endParaRPr lang="en-US"/>
        </a:p>
      </dgm:t>
    </dgm:pt>
    <dgm:pt modelId="{2AD175F1-C48C-8F48-AA0F-CFDBFC728505}" type="sibTrans" cxnId="{14A10041-F410-0943-A1A0-C49AED2C25B5}">
      <dgm:prSet/>
      <dgm:spPr/>
      <dgm:t>
        <a:bodyPr/>
        <a:lstStyle/>
        <a:p>
          <a:endParaRPr lang="en-US"/>
        </a:p>
      </dgm:t>
    </dgm:pt>
    <dgm:pt modelId="{DFA09799-E3EA-5C4F-BEFC-94B07EEE24AA}">
      <dgm:prSet phldrT="[Text]"/>
      <dgm:spPr/>
      <dgm:t>
        <a:bodyPr/>
        <a:lstStyle/>
        <a:p>
          <a:r>
            <a:rPr lang="en-US" dirty="0" smtClean="0"/>
            <a:t>Sound Science, feasible, reproduce able</a:t>
          </a:r>
          <a:endParaRPr lang="en-US" dirty="0"/>
        </a:p>
      </dgm:t>
    </dgm:pt>
    <dgm:pt modelId="{2B082E6A-D7A8-F441-A651-3482AA07E643}" type="parTrans" cxnId="{BEE3D35B-B424-8943-AB7E-167FF16E5B48}">
      <dgm:prSet/>
      <dgm:spPr/>
      <dgm:t>
        <a:bodyPr/>
        <a:lstStyle/>
        <a:p>
          <a:endParaRPr lang="en-US"/>
        </a:p>
      </dgm:t>
    </dgm:pt>
    <dgm:pt modelId="{6E7881DA-9C71-5D40-AA02-53FEDB278E2C}" type="sibTrans" cxnId="{BEE3D35B-B424-8943-AB7E-167FF16E5B48}">
      <dgm:prSet/>
      <dgm:spPr/>
      <dgm:t>
        <a:bodyPr/>
        <a:lstStyle/>
        <a:p>
          <a:endParaRPr lang="en-US"/>
        </a:p>
      </dgm:t>
    </dgm:pt>
    <dgm:pt modelId="{B80C1650-307B-FA4B-9928-4B127FAE75B6}">
      <dgm:prSet phldrT="[Text]"/>
      <dgm:spPr/>
      <dgm:t>
        <a:bodyPr/>
        <a:lstStyle/>
        <a:p>
          <a:r>
            <a:rPr lang="en-US" dirty="0" smtClean="0"/>
            <a:t>Technology</a:t>
          </a:r>
          <a:endParaRPr lang="en-US" dirty="0"/>
        </a:p>
      </dgm:t>
    </dgm:pt>
    <dgm:pt modelId="{F61426B6-4D01-FF43-96BC-7392658C86AE}" type="parTrans" cxnId="{52A5F2FE-8B68-DA4F-83E0-20B705197880}">
      <dgm:prSet/>
      <dgm:spPr/>
      <dgm:t>
        <a:bodyPr/>
        <a:lstStyle/>
        <a:p>
          <a:endParaRPr lang="en-US"/>
        </a:p>
      </dgm:t>
    </dgm:pt>
    <dgm:pt modelId="{BBF1BEA8-C05E-D44D-B473-4FB4D6762466}" type="sibTrans" cxnId="{52A5F2FE-8B68-DA4F-83E0-20B705197880}">
      <dgm:prSet/>
      <dgm:spPr/>
      <dgm:t>
        <a:bodyPr/>
        <a:lstStyle/>
        <a:p>
          <a:endParaRPr lang="en-US"/>
        </a:p>
      </dgm:t>
    </dgm:pt>
    <dgm:pt modelId="{800C988A-DB28-0640-B0C3-F5575A66C4D1}">
      <dgm:prSet phldrT="[Text]"/>
      <dgm:spPr/>
      <dgm:t>
        <a:bodyPr/>
        <a:lstStyle/>
        <a:p>
          <a:r>
            <a:rPr lang="en-US" dirty="0" smtClean="0"/>
            <a:t>Bridges Gaps – Technical, Market, Partnerships</a:t>
          </a:r>
          <a:endParaRPr lang="en-US" dirty="0"/>
        </a:p>
      </dgm:t>
    </dgm:pt>
    <dgm:pt modelId="{A4A81D31-D9CD-C747-9EEE-2BAE72D77FD7}" type="parTrans" cxnId="{DFCB4442-7F1C-9645-9A95-9157CA8A673D}">
      <dgm:prSet/>
      <dgm:spPr/>
      <dgm:t>
        <a:bodyPr/>
        <a:lstStyle/>
        <a:p>
          <a:endParaRPr lang="en-US"/>
        </a:p>
      </dgm:t>
    </dgm:pt>
    <dgm:pt modelId="{D18E7AF5-6503-3D43-AAEB-7E00A2352BC3}" type="sibTrans" cxnId="{DFCB4442-7F1C-9645-9A95-9157CA8A673D}">
      <dgm:prSet/>
      <dgm:spPr/>
      <dgm:t>
        <a:bodyPr/>
        <a:lstStyle/>
        <a:p>
          <a:endParaRPr lang="en-US"/>
        </a:p>
      </dgm:t>
    </dgm:pt>
    <dgm:pt modelId="{DE516EE1-80FF-0148-B6A8-DC143626B5FC}">
      <dgm:prSet phldrT="[Text]"/>
      <dgm:spPr/>
      <dgm:t>
        <a:bodyPr/>
        <a:lstStyle/>
        <a:p>
          <a:r>
            <a:rPr lang="en-US" dirty="0" smtClean="0"/>
            <a:t>Accelerators – Virtual / Physical</a:t>
          </a:r>
          <a:endParaRPr lang="en-US" dirty="0"/>
        </a:p>
      </dgm:t>
    </dgm:pt>
    <dgm:pt modelId="{791B7F47-C10A-F740-AFA3-7DD321FE34D9}" type="parTrans" cxnId="{E920F101-A59B-0C4B-A088-1BDFF791F125}">
      <dgm:prSet/>
      <dgm:spPr/>
      <dgm:t>
        <a:bodyPr/>
        <a:lstStyle/>
        <a:p>
          <a:endParaRPr lang="en-US"/>
        </a:p>
      </dgm:t>
    </dgm:pt>
    <dgm:pt modelId="{45C32D11-B78D-094D-BBAE-C73EA14E29CE}" type="sibTrans" cxnId="{E920F101-A59B-0C4B-A088-1BDFF791F125}">
      <dgm:prSet/>
      <dgm:spPr/>
      <dgm:t>
        <a:bodyPr/>
        <a:lstStyle/>
        <a:p>
          <a:endParaRPr lang="en-US"/>
        </a:p>
      </dgm:t>
    </dgm:pt>
    <dgm:pt modelId="{7C7216B7-646B-9A4B-BC44-46A374B8BD0C}">
      <dgm:prSet phldrT="[Text]"/>
      <dgm:spPr/>
      <dgm:t>
        <a:bodyPr/>
        <a:lstStyle/>
        <a:p>
          <a:r>
            <a:rPr lang="en-US" dirty="0" smtClean="0"/>
            <a:t>Capital</a:t>
          </a:r>
          <a:endParaRPr lang="en-US" dirty="0"/>
        </a:p>
      </dgm:t>
    </dgm:pt>
    <dgm:pt modelId="{8E97C397-1CBC-3440-AD12-68CFD492A666}" type="parTrans" cxnId="{FB74C4F5-65A1-D247-BD59-4E5219E55DFA}">
      <dgm:prSet/>
      <dgm:spPr/>
      <dgm:t>
        <a:bodyPr/>
        <a:lstStyle/>
        <a:p>
          <a:endParaRPr lang="en-US"/>
        </a:p>
      </dgm:t>
    </dgm:pt>
    <dgm:pt modelId="{89B1DD04-AD40-3642-841E-BD8989B72BC1}" type="sibTrans" cxnId="{FB74C4F5-65A1-D247-BD59-4E5219E55DFA}">
      <dgm:prSet/>
      <dgm:spPr/>
      <dgm:t>
        <a:bodyPr/>
        <a:lstStyle/>
        <a:p>
          <a:endParaRPr lang="en-US"/>
        </a:p>
      </dgm:t>
    </dgm:pt>
    <dgm:pt modelId="{2B99D2F1-BA6B-9B4A-8E52-586417322DB8}">
      <dgm:prSet phldrT="[Text]"/>
      <dgm:spPr/>
      <dgm:t>
        <a:bodyPr/>
        <a:lstStyle/>
        <a:p>
          <a:r>
            <a:rPr lang="en-US" dirty="0" smtClean="0"/>
            <a:t>Education and Training</a:t>
          </a:r>
          <a:endParaRPr lang="en-US" dirty="0"/>
        </a:p>
      </dgm:t>
    </dgm:pt>
    <dgm:pt modelId="{96BA37F7-518C-0941-B9FB-DE687202EEAA}" type="parTrans" cxnId="{4FB31F48-2033-5840-9B1E-1FA9A568204F}">
      <dgm:prSet/>
      <dgm:spPr/>
      <dgm:t>
        <a:bodyPr/>
        <a:lstStyle/>
        <a:p>
          <a:endParaRPr lang="en-US"/>
        </a:p>
      </dgm:t>
    </dgm:pt>
    <dgm:pt modelId="{643ED076-E2A7-9B48-B591-251A7819837F}" type="sibTrans" cxnId="{4FB31F48-2033-5840-9B1E-1FA9A568204F}">
      <dgm:prSet/>
      <dgm:spPr/>
      <dgm:t>
        <a:bodyPr/>
        <a:lstStyle/>
        <a:p>
          <a:endParaRPr lang="en-US"/>
        </a:p>
      </dgm:t>
    </dgm:pt>
    <dgm:pt modelId="{79BBAC93-B17E-C647-8BC9-26A5155668B8}">
      <dgm:prSet phldrT="[Text]"/>
      <dgm:spPr/>
      <dgm:t>
        <a:bodyPr/>
        <a:lstStyle/>
        <a:p>
          <a:r>
            <a:rPr lang="en-US" dirty="0" smtClean="0"/>
            <a:t>Creates Access – Tools, Markets, “The Crowd”, Media</a:t>
          </a:r>
          <a:endParaRPr lang="en-US" dirty="0"/>
        </a:p>
      </dgm:t>
    </dgm:pt>
    <dgm:pt modelId="{7574859A-73E8-934D-9559-85CA1BFF2C7F}" type="parTrans" cxnId="{9D07BF17-928E-FF48-A856-50D1512F9099}">
      <dgm:prSet/>
      <dgm:spPr/>
      <dgm:t>
        <a:bodyPr/>
        <a:lstStyle/>
        <a:p>
          <a:endParaRPr lang="en-US"/>
        </a:p>
      </dgm:t>
    </dgm:pt>
    <dgm:pt modelId="{F3ACF5F5-FD75-044B-B174-CC80B7E81703}" type="sibTrans" cxnId="{9D07BF17-928E-FF48-A856-50D1512F9099}">
      <dgm:prSet/>
      <dgm:spPr/>
      <dgm:t>
        <a:bodyPr/>
        <a:lstStyle/>
        <a:p>
          <a:endParaRPr lang="en-US"/>
        </a:p>
      </dgm:t>
    </dgm:pt>
    <dgm:pt modelId="{85AB5B87-47F0-4A48-A401-CF66FA1B35A3}">
      <dgm:prSet phldrT="[Text]"/>
      <dgm:spPr/>
      <dgm:t>
        <a:bodyPr/>
        <a:lstStyle/>
        <a:p>
          <a:r>
            <a:rPr lang="en-US" dirty="0" smtClean="0"/>
            <a:t>Workforce Development</a:t>
          </a:r>
          <a:endParaRPr lang="en-US" dirty="0"/>
        </a:p>
      </dgm:t>
    </dgm:pt>
    <dgm:pt modelId="{81B6B3D3-DC9E-A94B-96DA-90487207A7A0}" type="parTrans" cxnId="{8FCD306D-3875-964A-A725-22043243EA65}">
      <dgm:prSet/>
      <dgm:spPr/>
      <dgm:t>
        <a:bodyPr/>
        <a:lstStyle/>
        <a:p>
          <a:endParaRPr lang="en-US"/>
        </a:p>
      </dgm:t>
    </dgm:pt>
    <dgm:pt modelId="{A8CD2047-50D0-D24D-ADE5-971B810E8D4D}" type="sibTrans" cxnId="{8FCD306D-3875-964A-A725-22043243EA65}">
      <dgm:prSet/>
      <dgm:spPr/>
      <dgm:t>
        <a:bodyPr/>
        <a:lstStyle/>
        <a:p>
          <a:endParaRPr lang="en-US"/>
        </a:p>
      </dgm:t>
    </dgm:pt>
    <dgm:pt modelId="{7F524D49-ECF1-3348-8E28-BD130400692F}">
      <dgm:prSet phldrT="[Text]"/>
      <dgm:spPr/>
      <dgm:t>
        <a:bodyPr/>
        <a:lstStyle/>
        <a:p>
          <a:r>
            <a:rPr lang="en-US" dirty="0" smtClean="0"/>
            <a:t>Commercialization</a:t>
          </a:r>
          <a:endParaRPr lang="en-US" dirty="0"/>
        </a:p>
      </dgm:t>
    </dgm:pt>
    <dgm:pt modelId="{46B1826B-225D-1743-BC43-033062EEEEFF}" type="parTrans" cxnId="{B515A95E-19F5-6F43-AF0D-D174319A3D84}">
      <dgm:prSet/>
      <dgm:spPr/>
      <dgm:t>
        <a:bodyPr/>
        <a:lstStyle/>
        <a:p>
          <a:endParaRPr lang="en-US"/>
        </a:p>
      </dgm:t>
    </dgm:pt>
    <dgm:pt modelId="{DDE979FD-CDE0-3C47-870A-202B2E9BF5F0}" type="sibTrans" cxnId="{B515A95E-19F5-6F43-AF0D-D174319A3D84}">
      <dgm:prSet/>
      <dgm:spPr/>
      <dgm:t>
        <a:bodyPr/>
        <a:lstStyle/>
        <a:p>
          <a:endParaRPr lang="en-US"/>
        </a:p>
      </dgm:t>
    </dgm:pt>
    <dgm:pt modelId="{1443DDEA-454E-C147-B69F-CBDEB28BC9B9}">
      <dgm:prSet phldrT="[Text]"/>
      <dgm:spPr/>
      <dgm:t>
        <a:bodyPr/>
        <a:lstStyle/>
        <a:p>
          <a:r>
            <a:rPr lang="en-US" dirty="0" smtClean="0"/>
            <a:t>Public Policy  Advocacy/ Regulations</a:t>
          </a:r>
          <a:endParaRPr lang="en-US" dirty="0"/>
        </a:p>
      </dgm:t>
    </dgm:pt>
    <dgm:pt modelId="{B1B53E29-324A-BB42-BEEC-0C93FCB701A8}" type="parTrans" cxnId="{A1507212-5D11-244A-8389-450F697E4117}">
      <dgm:prSet/>
      <dgm:spPr/>
      <dgm:t>
        <a:bodyPr/>
        <a:lstStyle/>
        <a:p>
          <a:endParaRPr lang="en-US"/>
        </a:p>
      </dgm:t>
    </dgm:pt>
    <dgm:pt modelId="{D98D5288-BE1E-2D43-84CF-264A84E5C842}" type="sibTrans" cxnId="{A1507212-5D11-244A-8389-450F697E4117}">
      <dgm:prSet/>
      <dgm:spPr/>
      <dgm:t>
        <a:bodyPr/>
        <a:lstStyle/>
        <a:p>
          <a:endParaRPr lang="en-US"/>
        </a:p>
      </dgm:t>
    </dgm:pt>
    <dgm:pt modelId="{0B589960-64BB-8140-AE78-4F4A446FFE7D}" type="pres">
      <dgm:prSet presAssocID="{02765865-F4AF-914A-B46D-971F94DA3C6A}" presName="linear" presStyleCnt="0">
        <dgm:presLayoutVars>
          <dgm:dir/>
          <dgm:resizeHandles val="exact"/>
        </dgm:presLayoutVars>
      </dgm:prSet>
      <dgm:spPr/>
      <dgm:t>
        <a:bodyPr/>
        <a:lstStyle/>
        <a:p>
          <a:endParaRPr lang="en-US"/>
        </a:p>
      </dgm:t>
    </dgm:pt>
    <dgm:pt modelId="{0867AF5C-3E95-F74A-91C9-F5AF3616A50A}" type="pres">
      <dgm:prSet presAssocID="{9C494E04-F588-F945-A013-FD591F16274F}" presName="comp" presStyleCnt="0"/>
      <dgm:spPr/>
    </dgm:pt>
    <dgm:pt modelId="{E672ECE4-5694-7443-8BEC-C0DC68CD912F}" type="pres">
      <dgm:prSet presAssocID="{9C494E04-F588-F945-A013-FD591F16274F}" presName="box" presStyleLbl="node1" presStyleIdx="0" presStyleCnt="3" custLinFactNeighborY="5000"/>
      <dgm:spPr/>
      <dgm:t>
        <a:bodyPr/>
        <a:lstStyle/>
        <a:p>
          <a:endParaRPr lang="en-US"/>
        </a:p>
      </dgm:t>
    </dgm:pt>
    <dgm:pt modelId="{925FF8A7-6407-0C47-96B4-F182794D10C7}" type="pres">
      <dgm:prSet presAssocID="{9C494E04-F588-F945-A013-FD591F16274F}" presName="img" presStyleLbl="fgImgPlace1" presStyleIdx="0" presStyleCnt="3"/>
      <dgm:spPr>
        <a:blipFill rotWithShape="1">
          <a:blip xmlns:r="http://schemas.openxmlformats.org/officeDocument/2006/relationships" r:embed="rId1"/>
          <a:stretch>
            <a:fillRect/>
          </a:stretch>
        </a:blipFill>
      </dgm:spPr>
    </dgm:pt>
    <dgm:pt modelId="{71E574C9-AE19-E34F-9A17-4351D0A8C280}" type="pres">
      <dgm:prSet presAssocID="{9C494E04-F588-F945-A013-FD591F16274F}" presName="text" presStyleLbl="node1" presStyleIdx="0" presStyleCnt="3">
        <dgm:presLayoutVars>
          <dgm:bulletEnabled val="1"/>
        </dgm:presLayoutVars>
      </dgm:prSet>
      <dgm:spPr/>
      <dgm:t>
        <a:bodyPr/>
        <a:lstStyle/>
        <a:p>
          <a:endParaRPr lang="en-US"/>
        </a:p>
      </dgm:t>
    </dgm:pt>
    <dgm:pt modelId="{916BE332-DA78-5C4D-A265-5B92F4D37971}" type="pres">
      <dgm:prSet presAssocID="{738B7716-8B44-534C-86A2-50DD22512E3F}" presName="spacer" presStyleCnt="0"/>
      <dgm:spPr/>
    </dgm:pt>
    <dgm:pt modelId="{633B6623-192D-5B47-9678-968A8C7E5D74}" type="pres">
      <dgm:prSet presAssocID="{B80C1650-307B-FA4B-9928-4B127FAE75B6}" presName="comp" presStyleCnt="0"/>
      <dgm:spPr/>
    </dgm:pt>
    <dgm:pt modelId="{590DE87A-CD6B-EF46-9921-1B9E10C12126}" type="pres">
      <dgm:prSet presAssocID="{B80C1650-307B-FA4B-9928-4B127FAE75B6}" presName="box" presStyleLbl="node1" presStyleIdx="1" presStyleCnt="3" custLinFactNeighborX="-2045"/>
      <dgm:spPr/>
      <dgm:t>
        <a:bodyPr/>
        <a:lstStyle/>
        <a:p>
          <a:endParaRPr lang="en-US"/>
        </a:p>
      </dgm:t>
    </dgm:pt>
    <dgm:pt modelId="{0524DB8D-5C36-A745-BBED-C3F15CB9E95C}" type="pres">
      <dgm:prSet presAssocID="{B80C1650-307B-FA4B-9928-4B127FAE75B6}" presName="img" presStyleLbl="fgImgPlace1" presStyleIdx="1" presStyleCnt="3"/>
      <dgm:spPr>
        <a:blipFill rotWithShape="1">
          <a:blip xmlns:r="http://schemas.openxmlformats.org/officeDocument/2006/relationships" r:embed="rId2"/>
          <a:stretch>
            <a:fillRect/>
          </a:stretch>
        </a:blipFill>
      </dgm:spPr>
    </dgm:pt>
    <dgm:pt modelId="{C3A6D512-2036-2F4A-8BC2-E169C7C403B0}" type="pres">
      <dgm:prSet presAssocID="{B80C1650-307B-FA4B-9928-4B127FAE75B6}" presName="text" presStyleLbl="node1" presStyleIdx="1" presStyleCnt="3">
        <dgm:presLayoutVars>
          <dgm:bulletEnabled val="1"/>
        </dgm:presLayoutVars>
      </dgm:prSet>
      <dgm:spPr/>
      <dgm:t>
        <a:bodyPr/>
        <a:lstStyle/>
        <a:p>
          <a:endParaRPr lang="en-US"/>
        </a:p>
      </dgm:t>
    </dgm:pt>
    <dgm:pt modelId="{BCBA6B0C-4676-3E47-B52F-17070B3A46F5}" type="pres">
      <dgm:prSet presAssocID="{BBF1BEA8-C05E-D44D-B473-4FB4D6762466}" presName="spacer" presStyleCnt="0"/>
      <dgm:spPr/>
    </dgm:pt>
    <dgm:pt modelId="{9AC0A52B-6C28-D548-A5D0-7491F18B434E}" type="pres">
      <dgm:prSet presAssocID="{DE516EE1-80FF-0148-B6A8-DC143626B5FC}" presName="comp" presStyleCnt="0"/>
      <dgm:spPr/>
    </dgm:pt>
    <dgm:pt modelId="{9C4F4C71-5756-6C4D-9025-36CA86756115}" type="pres">
      <dgm:prSet presAssocID="{DE516EE1-80FF-0148-B6A8-DC143626B5FC}" presName="box" presStyleLbl="node1" presStyleIdx="2" presStyleCnt="3"/>
      <dgm:spPr/>
      <dgm:t>
        <a:bodyPr/>
        <a:lstStyle/>
        <a:p>
          <a:endParaRPr lang="en-US"/>
        </a:p>
      </dgm:t>
    </dgm:pt>
    <dgm:pt modelId="{80A42222-0A93-3E4D-888C-C3AF802C1956}" type="pres">
      <dgm:prSet presAssocID="{DE516EE1-80FF-0148-B6A8-DC143626B5FC}" presName="img" presStyleLbl="fgImgPlace1" presStyleIdx="2" presStyleCnt="3"/>
      <dgm:spPr>
        <a:blipFill rotWithShape="1">
          <a:blip xmlns:r="http://schemas.openxmlformats.org/officeDocument/2006/relationships" r:embed="rId3"/>
          <a:stretch>
            <a:fillRect/>
          </a:stretch>
        </a:blipFill>
      </dgm:spPr>
    </dgm:pt>
    <dgm:pt modelId="{4EA781C6-E935-4C46-BD3B-8CBE3A20B2C0}" type="pres">
      <dgm:prSet presAssocID="{DE516EE1-80FF-0148-B6A8-DC143626B5FC}" presName="text" presStyleLbl="node1" presStyleIdx="2" presStyleCnt="3">
        <dgm:presLayoutVars>
          <dgm:bulletEnabled val="1"/>
        </dgm:presLayoutVars>
      </dgm:prSet>
      <dgm:spPr/>
      <dgm:t>
        <a:bodyPr/>
        <a:lstStyle/>
        <a:p>
          <a:endParaRPr lang="en-US"/>
        </a:p>
      </dgm:t>
    </dgm:pt>
  </dgm:ptLst>
  <dgm:cxnLst>
    <dgm:cxn modelId="{F159ECB7-A275-F540-849E-0E641344D3F3}" type="presOf" srcId="{7C7216B7-646B-9A4B-BC44-46A374B8BD0C}" destId="{9C4F4C71-5756-6C4D-9025-36CA86756115}" srcOrd="0" destOrd="1" presId="urn:microsoft.com/office/officeart/2005/8/layout/vList4"/>
    <dgm:cxn modelId="{08B7D329-8327-574A-AE58-C0520A11355A}" type="presOf" srcId="{1443DDEA-454E-C147-B69F-CBDEB28BC9B9}" destId="{590DE87A-CD6B-EF46-9921-1B9E10C12126}" srcOrd="0" destOrd="3" presId="urn:microsoft.com/office/officeart/2005/8/layout/vList4"/>
    <dgm:cxn modelId="{BD698A81-562F-9746-9F77-AFFC08FEF857}" type="presOf" srcId="{B80C1650-307B-FA4B-9928-4B127FAE75B6}" destId="{590DE87A-CD6B-EF46-9921-1B9E10C12126}" srcOrd="0" destOrd="0" presId="urn:microsoft.com/office/officeart/2005/8/layout/vList4"/>
    <dgm:cxn modelId="{3A09FAAD-6286-C54C-95A8-CE612E33DAC2}" type="presOf" srcId="{800C988A-DB28-0640-B0C3-F5575A66C4D1}" destId="{590DE87A-CD6B-EF46-9921-1B9E10C12126}" srcOrd="0" destOrd="1" presId="urn:microsoft.com/office/officeart/2005/8/layout/vList4"/>
    <dgm:cxn modelId="{B1CC1201-56E9-9640-8B0F-C53B27790474}" type="presOf" srcId="{DFA09799-E3EA-5C4F-BEFC-94B07EEE24AA}" destId="{E672ECE4-5694-7443-8BEC-C0DC68CD912F}" srcOrd="0" destOrd="2" presId="urn:microsoft.com/office/officeart/2005/8/layout/vList4"/>
    <dgm:cxn modelId="{0352F645-364B-7A40-8B2D-805505E32DF0}" type="presOf" srcId="{2B99D2F1-BA6B-9B4A-8E52-586417322DB8}" destId="{9C4F4C71-5756-6C4D-9025-36CA86756115}" srcOrd="0" destOrd="2" presId="urn:microsoft.com/office/officeart/2005/8/layout/vList4"/>
    <dgm:cxn modelId="{DFCB4442-7F1C-9645-9A95-9157CA8A673D}" srcId="{B80C1650-307B-FA4B-9928-4B127FAE75B6}" destId="{800C988A-DB28-0640-B0C3-F5575A66C4D1}" srcOrd="0" destOrd="0" parTransId="{A4A81D31-D9CD-C747-9EEE-2BAE72D77FD7}" sibTransId="{D18E7AF5-6503-3D43-AAEB-7E00A2352BC3}"/>
    <dgm:cxn modelId="{03E015FD-C5E9-5346-96B7-108D26A39EFF}" type="presOf" srcId="{7C7216B7-646B-9A4B-BC44-46A374B8BD0C}" destId="{4EA781C6-E935-4C46-BD3B-8CBE3A20B2C0}" srcOrd="1" destOrd="1" presId="urn:microsoft.com/office/officeart/2005/8/layout/vList4"/>
    <dgm:cxn modelId="{9721C36D-D656-3F4F-875F-D536A5C760F9}" type="presOf" srcId="{189FB4A5-23A9-4B47-922E-5D52E9B317CE}" destId="{71E574C9-AE19-E34F-9A17-4351D0A8C280}" srcOrd="1" destOrd="1" presId="urn:microsoft.com/office/officeart/2005/8/layout/vList4"/>
    <dgm:cxn modelId="{4FB31F48-2033-5840-9B1E-1FA9A568204F}" srcId="{DE516EE1-80FF-0148-B6A8-DC143626B5FC}" destId="{2B99D2F1-BA6B-9B4A-8E52-586417322DB8}" srcOrd="1" destOrd="0" parTransId="{96BA37F7-518C-0941-B9FB-DE687202EEAA}" sibTransId="{643ED076-E2A7-9B48-B591-251A7819837F}"/>
    <dgm:cxn modelId="{8FCD306D-3875-964A-A725-22043243EA65}" srcId="{DE516EE1-80FF-0148-B6A8-DC143626B5FC}" destId="{85AB5B87-47F0-4A48-A401-CF66FA1B35A3}" srcOrd="2" destOrd="0" parTransId="{81B6B3D3-DC9E-A94B-96DA-90487207A7A0}" sibTransId="{A8CD2047-50D0-D24D-ADE5-971B810E8D4D}"/>
    <dgm:cxn modelId="{9D07BF17-928E-FF48-A856-50D1512F9099}" srcId="{B80C1650-307B-FA4B-9928-4B127FAE75B6}" destId="{79BBAC93-B17E-C647-8BC9-26A5155668B8}" srcOrd="1" destOrd="0" parTransId="{7574859A-73E8-934D-9559-85CA1BFF2C7F}" sibTransId="{F3ACF5F5-FD75-044B-B174-CC80B7E81703}"/>
    <dgm:cxn modelId="{67ED7DCF-03C2-A343-BB5F-0D0B4BB50A63}" type="presOf" srcId="{B80C1650-307B-FA4B-9928-4B127FAE75B6}" destId="{C3A6D512-2036-2F4A-8BC2-E169C7C403B0}" srcOrd="1" destOrd="0" presId="urn:microsoft.com/office/officeart/2005/8/layout/vList4"/>
    <dgm:cxn modelId="{68165C5F-C162-BB43-A1E7-7D676A7D98A8}" type="presOf" srcId="{1443DDEA-454E-C147-B69F-CBDEB28BC9B9}" destId="{C3A6D512-2036-2F4A-8BC2-E169C7C403B0}" srcOrd="1" destOrd="3" presId="urn:microsoft.com/office/officeart/2005/8/layout/vList4"/>
    <dgm:cxn modelId="{15D74F39-4D2C-FA47-A493-A3B0471E2304}" type="presOf" srcId="{DE516EE1-80FF-0148-B6A8-DC143626B5FC}" destId="{9C4F4C71-5756-6C4D-9025-36CA86756115}" srcOrd="0" destOrd="0" presId="urn:microsoft.com/office/officeart/2005/8/layout/vList4"/>
    <dgm:cxn modelId="{BEE3D35B-B424-8943-AB7E-167FF16E5B48}" srcId="{189FB4A5-23A9-4B47-922E-5D52E9B317CE}" destId="{DFA09799-E3EA-5C4F-BEFC-94B07EEE24AA}" srcOrd="0" destOrd="0" parTransId="{2B082E6A-D7A8-F441-A651-3482AA07E643}" sibTransId="{6E7881DA-9C71-5D40-AA02-53FEDB278E2C}"/>
    <dgm:cxn modelId="{4CBC0675-9959-4B4A-879E-43E8BF63B389}" srcId="{02765865-F4AF-914A-B46D-971F94DA3C6A}" destId="{9C494E04-F588-F945-A013-FD591F16274F}" srcOrd="0" destOrd="0" parTransId="{4523DC24-1E6A-5F46-AA5E-3AAB34677B7A}" sibTransId="{738B7716-8B44-534C-86A2-50DD22512E3F}"/>
    <dgm:cxn modelId="{0465BB3C-9276-9247-B02E-2F4AD5240052}" type="presOf" srcId="{800C988A-DB28-0640-B0C3-F5575A66C4D1}" destId="{C3A6D512-2036-2F4A-8BC2-E169C7C403B0}" srcOrd="1" destOrd="1" presId="urn:microsoft.com/office/officeart/2005/8/layout/vList4"/>
    <dgm:cxn modelId="{E940D1AC-66B7-7648-A890-43D890075E7A}" type="presOf" srcId="{9C494E04-F588-F945-A013-FD591F16274F}" destId="{E672ECE4-5694-7443-8BEC-C0DC68CD912F}" srcOrd="0" destOrd="0" presId="urn:microsoft.com/office/officeart/2005/8/layout/vList4"/>
    <dgm:cxn modelId="{7E52B53B-3D7D-D749-82A4-765ED635CF9B}" type="presOf" srcId="{7F524D49-ECF1-3348-8E28-BD130400692F}" destId="{9C4F4C71-5756-6C4D-9025-36CA86756115}" srcOrd="0" destOrd="4" presId="urn:microsoft.com/office/officeart/2005/8/layout/vList4"/>
    <dgm:cxn modelId="{A1507212-5D11-244A-8389-450F697E4117}" srcId="{B80C1650-307B-FA4B-9928-4B127FAE75B6}" destId="{1443DDEA-454E-C147-B69F-CBDEB28BC9B9}" srcOrd="2" destOrd="0" parTransId="{B1B53E29-324A-BB42-BEEC-0C93FCB701A8}" sibTransId="{D98D5288-BE1E-2D43-84CF-264A84E5C842}"/>
    <dgm:cxn modelId="{B90A11D5-F9FE-5541-8FAE-FC92C33F24BB}" type="presOf" srcId="{85AB5B87-47F0-4A48-A401-CF66FA1B35A3}" destId="{9C4F4C71-5756-6C4D-9025-36CA86756115}" srcOrd="0" destOrd="3" presId="urn:microsoft.com/office/officeart/2005/8/layout/vList4"/>
    <dgm:cxn modelId="{B515A95E-19F5-6F43-AF0D-D174319A3D84}" srcId="{DE516EE1-80FF-0148-B6A8-DC143626B5FC}" destId="{7F524D49-ECF1-3348-8E28-BD130400692F}" srcOrd="3" destOrd="0" parTransId="{46B1826B-225D-1743-BC43-033062EEEEFF}" sibTransId="{DDE979FD-CDE0-3C47-870A-202B2E9BF5F0}"/>
    <dgm:cxn modelId="{CA8FD8A8-45A5-9444-82D7-E7CFE99269E9}" type="presOf" srcId="{DFA09799-E3EA-5C4F-BEFC-94B07EEE24AA}" destId="{71E574C9-AE19-E34F-9A17-4351D0A8C280}" srcOrd="1" destOrd="2" presId="urn:microsoft.com/office/officeart/2005/8/layout/vList4"/>
    <dgm:cxn modelId="{3BF2006B-A053-9946-80C1-D83F21E8EA99}" type="presOf" srcId="{79BBAC93-B17E-C647-8BC9-26A5155668B8}" destId="{C3A6D512-2036-2F4A-8BC2-E169C7C403B0}" srcOrd="1" destOrd="2" presId="urn:microsoft.com/office/officeart/2005/8/layout/vList4"/>
    <dgm:cxn modelId="{D41F4103-E22C-6341-8639-6B1C3FB8F3E4}" type="presOf" srcId="{189FB4A5-23A9-4B47-922E-5D52E9B317CE}" destId="{E672ECE4-5694-7443-8BEC-C0DC68CD912F}" srcOrd="0" destOrd="1" presId="urn:microsoft.com/office/officeart/2005/8/layout/vList4"/>
    <dgm:cxn modelId="{85EAE778-070D-6846-8267-6C2AAE4B8B28}" type="presOf" srcId="{9C494E04-F588-F945-A013-FD591F16274F}" destId="{71E574C9-AE19-E34F-9A17-4351D0A8C280}" srcOrd="1" destOrd="0" presId="urn:microsoft.com/office/officeart/2005/8/layout/vList4"/>
    <dgm:cxn modelId="{7E3FBBB3-DB17-E140-8151-B4F9B6B0E8BA}" type="presOf" srcId="{DE516EE1-80FF-0148-B6A8-DC143626B5FC}" destId="{4EA781C6-E935-4C46-BD3B-8CBE3A20B2C0}" srcOrd="1" destOrd="0" presId="urn:microsoft.com/office/officeart/2005/8/layout/vList4"/>
    <dgm:cxn modelId="{FB74C4F5-65A1-D247-BD59-4E5219E55DFA}" srcId="{DE516EE1-80FF-0148-B6A8-DC143626B5FC}" destId="{7C7216B7-646B-9A4B-BC44-46A374B8BD0C}" srcOrd="0" destOrd="0" parTransId="{8E97C397-1CBC-3440-AD12-68CFD492A666}" sibTransId="{89B1DD04-AD40-3642-841E-BD8989B72BC1}"/>
    <dgm:cxn modelId="{52A5F2FE-8B68-DA4F-83E0-20B705197880}" srcId="{02765865-F4AF-914A-B46D-971F94DA3C6A}" destId="{B80C1650-307B-FA4B-9928-4B127FAE75B6}" srcOrd="1" destOrd="0" parTransId="{F61426B6-4D01-FF43-96BC-7392658C86AE}" sibTransId="{BBF1BEA8-C05E-D44D-B473-4FB4D6762466}"/>
    <dgm:cxn modelId="{E920F101-A59B-0C4B-A088-1BDFF791F125}" srcId="{02765865-F4AF-914A-B46D-971F94DA3C6A}" destId="{DE516EE1-80FF-0148-B6A8-DC143626B5FC}" srcOrd="2" destOrd="0" parTransId="{791B7F47-C10A-F740-AFA3-7DD321FE34D9}" sibTransId="{45C32D11-B78D-094D-BBAE-C73EA14E29CE}"/>
    <dgm:cxn modelId="{5311588D-583A-6A4B-963B-AC3FF2B1CA44}" type="presOf" srcId="{02765865-F4AF-914A-B46D-971F94DA3C6A}" destId="{0B589960-64BB-8140-AE78-4F4A446FFE7D}" srcOrd="0" destOrd="0" presId="urn:microsoft.com/office/officeart/2005/8/layout/vList4"/>
    <dgm:cxn modelId="{0AFB6EB3-1F1F-6943-849C-6BA4C45FFE64}" type="presOf" srcId="{85AB5B87-47F0-4A48-A401-CF66FA1B35A3}" destId="{4EA781C6-E935-4C46-BD3B-8CBE3A20B2C0}" srcOrd="1" destOrd="3" presId="urn:microsoft.com/office/officeart/2005/8/layout/vList4"/>
    <dgm:cxn modelId="{16E7F8CE-07C2-2644-B5E9-DA96360CBDB4}" type="presOf" srcId="{7F524D49-ECF1-3348-8E28-BD130400692F}" destId="{4EA781C6-E935-4C46-BD3B-8CBE3A20B2C0}" srcOrd="1" destOrd="4" presId="urn:microsoft.com/office/officeart/2005/8/layout/vList4"/>
    <dgm:cxn modelId="{1D578C44-87C4-AE46-8083-80E1E2983887}" type="presOf" srcId="{2B99D2F1-BA6B-9B4A-8E52-586417322DB8}" destId="{4EA781C6-E935-4C46-BD3B-8CBE3A20B2C0}" srcOrd="1" destOrd="2" presId="urn:microsoft.com/office/officeart/2005/8/layout/vList4"/>
    <dgm:cxn modelId="{81DDD3AD-1BCA-324E-AA8D-8887A9F04589}" type="presOf" srcId="{79BBAC93-B17E-C647-8BC9-26A5155668B8}" destId="{590DE87A-CD6B-EF46-9921-1B9E10C12126}" srcOrd="0" destOrd="2" presId="urn:microsoft.com/office/officeart/2005/8/layout/vList4"/>
    <dgm:cxn modelId="{14A10041-F410-0943-A1A0-C49AED2C25B5}" srcId="{9C494E04-F588-F945-A013-FD591F16274F}" destId="{189FB4A5-23A9-4B47-922E-5D52E9B317CE}" srcOrd="0" destOrd="0" parTransId="{A4B5750A-75CB-DD47-A570-4D7FCAE2589A}" sibTransId="{2AD175F1-C48C-8F48-AA0F-CFDBFC728505}"/>
    <dgm:cxn modelId="{0676FB1D-95EB-9746-92F3-F6712E582FAC}" type="presParOf" srcId="{0B589960-64BB-8140-AE78-4F4A446FFE7D}" destId="{0867AF5C-3E95-F74A-91C9-F5AF3616A50A}" srcOrd="0" destOrd="0" presId="urn:microsoft.com/office/officeart/2005/8/layout/vList4"/>
    <dgm:cxn modelId="{E3A7023C-3E46-1242-874B-73FE3C6F411B}" type="presParOf" srcId="{0867AF5C-3E95-F74A-91C9-F5AF3616A50A}" destId="{E672ECE4-5694-7443-8BEC-C0DC68CD912F}" srcOrd="0" destOrd="0" presId="urn:microsoft.com/office/officeart/2005/8/layout/vList4"/>
    <dgm:cxn modelId="{241A9F84-D4B8-094B-8546-0CB882EBAE6A}" type="presParOf" srcId="{0867AF5C-3E95-F74A-91C9-F5AF3616A50A}" destId="{925FF8A7-6407-0C47-96B4-F182794D10C7}" srcOrd="1" destOrd="0" presId="urn:microsoft.com/office/officeart/2005/8/layout/vList4"/>
    <dgm:cxn modelId="{89425E0C-15EC-3545-BF1F-AB52CC187033}" type="presParOf" srcId="{0867AF5C-3E95-F74A-91C9-F5AF3616A50A}" destId="{71E574C9-AE19-E34F-9A17-4351D0A8C280}" srcOrd="2" destOrd="0" presId="urn:microsoft.com/office/officeart/2005/8/layout/vList4"/>
    <dgm:cxn modelId="{D5A14EC5-CA3D-B54A-8445-12BB30460DDC}" type="presParOf" srcId="{0B589960-64BB-8140-AE78-4F4A446FFE7D}" destId="{916BE332-DA78-5C4D-A265-5B92F4D37971}" srcOrd="1" destOrd="0" presId="urn:microsoft.com/office/officeart/2005/8/layout/vList4"/>
    <dgm:cxn modelId="{B0CB4267-17A7-504F-A21E-AB7BED3B1585}" type="presParOf" srcId="{0B589960-64BB-8140-AE78-4F4A446FFE7D}" destId="{633B6623-192D-5B47-9678-968A8C7E5D74}" srcOrd="2" destOrd="0" presId="urn:microsoft.com/office/officeart/2005/8/layout/vList4"/>
    <dgm:cxn modelId="{1DA8972F-D35D-964A-BAFE-161E22816C5C}" type="presParOf" srcId="{633B6623-192D-5B47-9678-968A8C7E5D74}" destId="{590DE87A-CD6B-EF46-9921-1B9E10C12126}" srcOrd="0" destOrd="0" presId="urn:microsoft.com/office/officeart/2005/8/layout/vList4"/>
    <dgm:cxn modelId="{84024D49-7FB3-E140-A2AA-5218147CC2A3}" type="presParOf" srcId="{633B6623-192D-5B47-9678-968A8C7E5D74}" destId="{0524DB8D-5C36-A745-BBED-C3F15CB9E95C}" srcOrd="1" destOrd="0" presId="urn:microsoft.com/office/officeart/2005/8/layout/vList4"/>
    <dgm:cxn modelId="{283C4F99-CAD6-9B45-B1D8-6CFEA98A96FF}" type="presParOf" srcId="{633B6623-192D-5B47-9678-968A8C7E5D74}" destId="{C3A6D512-2036-2F4A-8BC2-E169C7C403B0}" srcOrd="2" destOrd="0" presId="urn:microsoft.com/office/officeart/2005/8/layout/vList4"/>
    <dgm:cxn modelId="{A229669B-A99B-1845-8E36-7DF4C74CA06D}" type="presParOf" srcId="{0B589960-64BB-8140-AE78-4F4A446FFE7D}" destId="{BCBA6B0C-4676-3E47-B52F-17070B3A46F5}" srcOrd="3" destOrd="0" presId="urn:microsoft.com/office/officeart/2005/8/layout/vList4"/>
    <dgm:cxn modelId="{C2F71553-E8E5-DD4C-B00A-ECAC022A382C}" type="presParOf" srcId="{0B589960-64BB-8140-AE78-4F4A446FFE7D}" destId="{9AC0A52B-6C28-D548-A5D0-7491F18B434E}" srcOrd="4" destOrd="0" presId="urn:microsoft.com/office/officeart/2005/8/layout/vList4"/>
    <dgm:cxn modelId="{5DA66B0A-E809-364F-9545-66E77FBCC99A}" type="presParOf" srcId="{9AC0A52B-6C28-D548-A5D0-7491F18B434E}" destId="{9C4F4C71-5756-6C4D-9025-36CA86756115}" srcOrd="0" destOrd="0" presId="urn:microsoft.com/office/officeart/2005/8/layout/vList4"/>
    <dgm:cxn modelId="{90EBC491-4386-534C-8499-E6103A6FA000}" type="presParOf" srcId="{9AC0A52B-6C28-D548-A5D0-7491F18B434E}" destId="{80A42222-0A93-3E4D-888C-C3AF802C1956}" srcOrd="1" destOrd="0" presId="urn:microsoft.com/office/officeart/2005/8/layout/vList4"/>
    <dgm:cxn modelId="{F6D7FAD9-C404-F440-A52A-2397D527FF6D}" type="presParOf" srcId="{9AC0A52B-6C28-D548-A5D0-7491F18B434E}" destId="{4EA781C6-E935-4C46-BD3B-8CBE3A20B2C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115847-75EC-734A-A550-0FB3081972CD}" type="doc">
      <dgm:prSet loTypeId="urn:microsoft.com/office/officeart/2005/8/layout/hProcess9" loCatId="" qsTypeId="urn:microsoft.com/office/officeart/2005/8/quickstyle/simple4" qsCatId="simple" csTypeId="urn:microsoft.com/office/officeart/2005/8/colors/colorful3" csCatId="colorful" phldr="1"/>
      <dgm:spPr/>
    </dgm:pt>
    <dgm:pt modelId="{33057540-7048-0E4D-8BC8-5953AEADAE81}">
      <dgm:prSet phldrT="[Text]"/>
      <dgm:spPr/>
      <dgm:t>
        <a:bodyPr/>
        <a:lstStyle/>
        <a:p>
          <a:r>
            <a:rPr lang="en-US" dirty="0" smtClean="0"/>
            <a:t>Birth</a:t>
          </a:r>
          <a:endParaRPr lang="en-US" dirty="0"/>
        </a:p>
      </dgm:t>
    </dgm:pt>
    <dgm:pt modelId="{B87CFE23-E751-9D4D-AFC4-1CD647C5F44A}" type="parTrans" cxnId="{3714B396-21BF-9143-B81B-2A72119ED856}">
      <dgm:prSet/>
      <dgm:spPr/>
      <dgm:t>
        <a:bodyPr/>
        <a:lstStyle/>
        <a:p>
          <a:endParaRPr lang="en-US"/>
        </a:p>
      </dgm:t>
    </dgm:pt>
    <dgm:pt modelId="{D583CCDE-A39E-5C48-8CCC-B8FCE2CD0CCC}" type="sibTrans" cxnId="{3714B396-21BF-9143-B81B-2A72119ED856}">
      <dgm:prSet/>
      <dgm:spPr/>
      <dgm:t>
        <a:bodyPr/>
        <a:lstStyle/>
        <a:p>
          <a:endParaRPr lang="en-US"/>
        </a:p>
      </dgm:t>
    </dgm:pt>
    <dgm:pt modelId="{60F4D386-88A4-334A-B557-3FD9EA2D9745}">
      <dgm:prSet phldrT="[Text]"/>
      <dgm:spPr/>
      <dgm:t>
        <a:bodyPr/>
        <a:lstStyle/>
        <a:p>
          <a:r>
            <a:rPr lang="en-US" dirty="0" smtClean="0"/>
            <a:t>Nurture</a:t>
          </a:r>
          <a:endParaRPr lang="en-US" dirty="0"/>
        </a:p>
      </dgm:t>
    </dgm:pt>
    <dgm:pt modelId="{74D37967-8DBC-E942-AD1B-B9DF775FA2B0}" type="parTrans" cxnId="{E2D8AD5F-1123-FC46-9708-69DB1A0E3895}">
      <dgm:prSet/>
      <dgm:spPr/>
      <dgm:t>
        <a:bodyPr/>
        <a:lstStyle/>
        <a:p>
          <a:endParaRPr lang="en-US"/>
        </a:p>
      </dgm:t>
    </dgm:pt>
    <dgm:pt modelId="{6DFA5603-496D-CC40-BC14-D8BEBE1CCC03}" type="sibTrans" cxnId="{E2D8AD5F-1123-FC46-9708-69DB1A0E3895}">
      <dgm:prSet/>
      <dgm:spPr/>
      <dgm:t>
        <a:bodyPr/>
        <a:lstStyle/>
        <a:p>
          <a:endParaRPr lang="en-US"/>
        </a:p>
      </dgm:t>
    </dgm:pt>
    <dgm:pt modelId="{D16D8D14-4439-0044-B7F8-354F3CA48C00}">
      <dgm:prSet phldrT="[Text]"/>
      <dgm:spPr/>
      <dgm:t>
        <a:bodyPr/>
        <a:lstStyle/>
        <a:p>
          <a:r>
            <a:rPr lang="en-US" dirty="0" smtClean="0"/>
            <a:t>Grow</a:t>
          </a:r>
          <a:endParaRPr lang="en-US" dirty="0"/>
        </a:p>
      </dgm:t>
    </dgm:pt>
    <dgm:pt modelId="{D38C0F95-662D-7D42-8A9C-FDA73579EB0D}" type="parTrans" cxnId="{FB8A479F-1EFE-244B-954E-D37BF29A9A6C}">
      <dgm:prSet/>
      <dgm:spPr/>
      <dgm:t>
        <a:bodyPr/>
        <a:lstStyle/>
        <a:p>
          <a:endParaRPr lang="en-US"/>
        </a:p>
      </dgm:t>
    </dgm:pt>
    <dgm:pt modelId="{DEA71161-D8D6-8943-B839-BC08E7FF2859}" type="sibTrans" cxnId="{FB8A479F-1EFE-244B-954E-D37BF29A9A6C}">
      <dgm:prSet/>
      <dgm:spPr/>
      <dgm:t>
        <a:bodyPr/>
        <a:lstStyle/>
        <a:p>
          <a:endParaRPr lang="en-US"/>
        </a:p>
      </dgm:t>
    </dgm:pt>
    <dgm:pt modelId="{2244D1AD-CD96-C441-898D-D877BE93293E}" type="pres">
      <dgm:prSet presAssocID="{A5115847-75EC-734A-A550-0FB3081972CD}" presName="CompostProcess" presStyleCnt="0">
        <dgm:presLayoutVars>
          <dgm:dir/>
          <dgm:resizeHandles val="exact"/>
        </dgm:presLayoutVars>
      </dgm:prSet>
      <dgm:spPr/>
    </dgm:pt>
    <dgm:pt modelId="{98FE99A3-16BB-8047-9070-65C8A93DD9A7}" type="pres">
      <dgm:prSet presAssocID="{A5115847-75EC-734A-A550-0FB3081972CD}" presName="arrow" presStyleLbl="bgShp" presStyleIdx="0" presStyleCnt="1" custAng="5400000" custScaleX="76358" custScaleY="24374" custLinFactNeighborX="-45361" custLinFactNeighborY="4446"/>
      <dgm:spPr/>
    </dgm:pt>
    <dgm:pt modelId="{689ECD08-EEA2-5E48-AE3A-A7104F470101}" type="pres">
      <dgm:prSet presAssocID="{A5115847-75EC-734A-A550-0FB3081972CD}" presName="linearProcess" presStyleCnt="0"/>
      <dgm:spPr/>
    </dgm:pt>
    <dgm:pt modelId="{3A538154-3850-C141-AFDC-33E16A1061BB}" type="pres">
      <dgm:prSet presAssocID="{33057540-7048-0E4D-8BC8-5953AEADAE81}" presName="textNode" presStyleLbl="node1" presStyleIdx="0" presStyleCnt="3" custAng="10800000" custFlipVert="1" custScaleX="39914" custScaleY="30241" custLinFactX="-55763" custLinFactNeighborX="-100000" custLinFactNeighborY="-65079">
        <dgm:presLayoutVars>
          <dgm:bulletEnabled val="1"/>
        </dgm:presLayoutVars>
      </dgm:prSet>
      <dgm:spPr/>
      <dgm:t>
        <a:bodyPr/>
        <a:lstStyle/>
        <a:p>
          <a:endParaRPr lang="en-US"/>
        </a:p>
      </dgm:t>
    </dgm:pt>
    <dgm:pt modelId="{C8E275F2-1551-914C-8F97-DA63D254F9CF}" type="pres">
      <dgm:prSet presAssocID="{D583CCDE-A39E-5C48-8CCC-B8FCE2CD0CCC}" presName="sibTrans" presStyleCnt="0"/>
      <dgm:spPr/>
    </dgm:pt>
    <dgm:pt modelId="{9A1BE242-A599-B845-80CC-6861B3F28C61}" type="pres">
      <dgm:prSet presAssocID="{60F4D386-88A4-334A-B557-3FD9EA2D9745}" presName="textNode" presStyleLbl="node1" presStyleIdx="1" presStyleCnt="3" custScaleX="36964" custScaleY="34738" custLinFactX="-100000" custLinFactNeighborX="-102743" custLinFactNeighborY="-5020">
        <dgm:presLayoutVars>
          <dgm:bulletEnabled val="1"/>
        </dgm:presLayoutVars>
      </dgm:prSet>
      <dgm:spPr/>
      <dgm:t>
        <a:bodyPr/>
        <a:lstStyle/>
        <a:p>
          <a:endParaRPr lang="en-US"/>
        </a:p>
      </dgm:t>
    </dgm:pt>
    <dgm:pt modelId="{B91CA490-7D11-9846-B829-8A8C1E86C676}" type="pres">
      <dgm:prSet presAssocID="{6DFA5603-496D-CC40-BC14-D8BEBE1CCC03}" presName="sibTrans" presStyleCnt="0"/>
      <dgm:spPr/>
    </dgm:pt>
    <dgm:pt modelId="{76646E91-0997-C24F-92E4-FE35C9F002ED}" type="pres">
      <dgm:prSet presAssocID="{D16D8D14-4439-0044-B7F8-354F3CA48C00}" presName="textNode" presStyleLbl="node1" presStyleIdx="2" presStyleCnt="3" custScaleX="39445" custScaleY="28246" custLinFactX="-140719" custLinFactNeighborX="-200000" custLinFactNeighborY="64458">
        <dgm:presLayoutVars>
          <dgm:bulletEnabled val="1"/>
        </dgm:presLayoutVars>
      </dgm:prSet>
      <dgm:spPr/>
      <dgm:t>
        <a:bodyPr/>
        <a:lstStyle/>
        <a:p>
          <a:endParaRPr lang="en-US"/>
        </a:p>
      </dgm:t>
    </dgm:pt>
  </dgm:ptLst>
  <dgm:cxnLst>
    <dgm:cxn modelId="{FB8A479F-1EFE-244B-954E-D37BF29A9A6C}" srcId="{A5115847-75EC-734A-A550-0FB3081972CD}" destId="{D16D8D14-4439-0044-B7F8-354F3CA48C00}" srcOrd="2" destOrd="0" parTransId="{D38C0F95-662D-7D42-8A9C-FDA73579EB0D}" sibTransId="{DEA71161-D8D6-8943-B839-BC08E7FF2859}"/>
    <dgm:cxn modelId="{3714B396-21BF-9143-B81B-2A72119ED856}" srcId="{A5115847-75EC-734A-A550-0FB3081972CD}" destId="{33057540-7048-0E4D-8BC8-5953AEADAE81}" srcOrd="0" destOrd="0" parTransId="{B87CFE23-E751-9D4D-AFC4-1CD647C5F44A}" sibTransId="{D583CCDE-A39E-5C48-8CCC-B8FCE2CD0CCC}"/>
    <dgm:cxn modelId="{E2D8AD5F-1123-FC46-9708-69DB1A0E3895}" srcId="{A5115847-75EC-734A-A550-0FB3081972CD}" destId="{60F4D386-88A4-334A-B557-3FD9EA2D9745}" srcOrd="1" destOrd="0" parTransId="{74D37967-8DBC-E942-AD1B-B9DF775FA2B0}" sibTransId="{6DFA5603-496D-CC40-BC14-D8BEBE1CCC03}"/>
    <dgm:cxn modelId="{9750B961-CC15-FB49-B6F9-BEC38B45C389}" type="presOf" srcId="{D16D8D14-4439-0044-B7F8-354F3CA48C00}" destId="{76646E91-0997-C24F-92E4-FE35C9F002ED}" srcOrd="0" destOrd="0" presId="urn:microsoft.com/office/officeart/2005/8/layout/hProcess9"/>
    <dgm:cxn modelId="{5B44FF46-2746-0E46-B6C9-C882D9402FBE}" type="presOf" srcId="{33057540-7048-0E4D-8BC8-5953AEADAE81}" destId="{3A538154-3850-C141-AFDC-33E16A1061BB}" srcOrd="0" destOrd="0" presId="urn:microsoft.com/office/officeart/2005/8/layout/hProcess9"/>
    <dgm:cxn modelId="{8238C726-0D52-264E-A4F6-F8DB643D1FB5}" type="presOf" srcId="{60F4D386-88A4-334A-B557-3FD9EA2D9745}" destId="{9A1BE242-A599-B845-80CC-6861B3F28C61}" srcOrd="0" destOrd="0" presId="urn:microsoft.com/office/officeart/2005/8/layout/hProcess9"/>
    <dgm:cxn modelId="{6D7789A8-1A62-CF48-A806-C5626AA5E11A}" type="presOf" srcId="{A5115847-75EC-734A-A550-0FB3081972CD}" destId="{2244D1AD-CD96-C441-898D-D877BE93293E}" srcOrd="0" destOrd="0" presId="urn:microsoft.com/office/officeart/2005/8/layout/hProcess9"/>
    <dgm:cxn modelId="{FEAD86F7-26E9-354C-A3C5-BF078612D043}" type="presParOf" srcId="{2244D1AD-CD96-C441-898D-D877BE93293E}" destId="{98FE99A3-16BB-8047-9070-65C8A93DD9A7}" srcOrd="0" destOrd="0" presId="urn:microsoft.com/office/officeart/2005/8/layout/hProcess9"/>
    <dgm:cxn modelId="{DC363E93-D0FF-EF48-B1F8-988E7E8F817F}" type="presParOf" srcId="{2244D1AD-CD96-C441-898D-D877BE93293E}" destId="{689ECD08-EEA2-5E48-AE3A-A7104F470101}" srcOrd="1" destOrd="0" presId="urn:microsoft.com/office/officeart/2005/8/layout/hProcess9"/>
    <dgm:cxn modelId="{5B7E3776-FDB8-B14C-A57E-5AEA11D6A53E}" type="presParOf" srcId="{689ECD08-EEA2-5E48-AE3A-A7104F470101}" destId="{3A538154-3850-C141-AFDC-33E16A1061BB}" srcOrd="0" destOrd="0" presId="urn:microsoft.com/office/officeart/2005/8/layout/hProcess9"/>
    <dgm:cxn modelId="{C91BEE62-41D6-0C46-90D4-5E7E0F78B551}" type="presParOf" srcId="{689ECD08-EEA2-5E48-AE3A-A7104F470101}" destId="{C8E275F2-1551-914C-8F97-DA63D254F9CF}" srcOrd="1" destOrd="0" presId="urn:microsoft.com/office/officeart/2005/8/layout/hProcess9"/>
    <dgm:cxn modelId="{1591BDCF-6730-B947-A333-2970FD74EF69}" type="presParOf" srcId="{689ECD08-EEA2-5E48-AE3A-A7104F470101}" destId="{9A1BE242-A599-B845-80CC-6861B3F28C61}" srcOrd="2" destOrd="0" presId="urn:microsoft.com/office/officeart/2005/8/layout/hProcess9"/>
    <dgm:cxn modelId="{BBF4F8BD-DF61-5742-BD1E-3B39493FEA69}" type="presParOf" srcId="{689ECD08-EEA2-5E48-AE3A-A7104F470101}" destId="{B91CA490-7D11-9846-B829-8A8C1E86C676}" srcOrd="3" destOrd="0" presId="urn:microsoft.com/office/officeart/2005/8/layout/hProcess9"/>
    <dgm:cxn modelId="{D4B8EEEC-9918-5D4D-BB84-70D0507C3909}" type="presParOf" srcId="{689ECD08-EEA2-5E48-AE3A-A7104F470101}" destId="{76646E91-0997-C24F-92E4-FE35C9F002ED}"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2ECE4-5694-7443-8BEC-C0DC68CD912F}">
      <dsp:nvSpPr>
        <dsp:cNvPr id="0" name=""/>
        <dsp:cNvSpPr/>
      </dsp:nvSpPr>
      <dsp:spPr>
        <a:xfrm>
          <a:off x="0" y="71635"/>
          <a:ext cx="6832600" cy="1432718"/>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Innovators / Idea Generators (aka Entrepreneurs)</a:t>
          </a:r>
          <a:endParaRPr lang="en-US" sz="1800" kern="1200" dirty="0"/>
        </a:p>
        <a:p>
          <a:pPr marL="114300" lvl="1" indent="-114300" algn="l" defTabSz="622300">
            <a:lnSpc>
              <a:spcPct val="90000"/>
            </a:lnSpc>
            <a:spcBef>
              <a:spcPct val="0"/>
            </a:spcBef>
            <a:spcAft>
              <a:spcPct val="15000"/>
            </a:spcAft>
            <a:buChar char="••"/>
          </a:pPr>
          <a:r>
            <a:rPr lang="en-US" sz="1400" kern="1200" dirty="0" smtClean="0"/>
            <a:t>Core Ideation / Innovation Pool</a:t>
          </a:r>
          <a:endParaRPr lang="en-US" sz="1400" kern="1200" dirty="0"/>
        </a:p>
        <a:p>
          <a:pPr marL="228600" lvl="2" indent="-114300" algn="l" defTabSz="622300">
            <a:lnSpc>
              <a:spcPct val="90000"/>
            </a:lnSpc>
            <a:spcBef>
              <a:spcPct val="0"/>
            </a:spcBef>
            <a:spcAft>
              <a:spcPct val="15000"/>
            </a:spcAft>
            <a:buChar char="••"/>
          </a:pPr>
          <a:r>
            <a:rPr lang="en-US" sz="1400" kern="1200" dirty="0" smtClean="0"/>
            <a:t>Sound Science, feasible, reproduce able</a:t>
          </a:r>
          <a:endParaRPr lang="en-US" sz="1400" kern="1200" dirty="0"/>
        </a:p>
      </dsp:txBody>
      <dsp:txXfrm>
        <a:off x="1509791" y="71635"/>
        <a:ext cx="5322808" cy="1432718"/>
      </dsp:txXfrm>
    </dsp:sp>
    <dsp:sp modelId="{925FF8A7-6407-0C47-96B4-F182794D10C7}">
      <dsp:nvSpPr>
        <dsp:cNvPr id="0" name=""/>
        <dsp:cNvSpPr/>
      </dsp:nvSpPr>
      <dsp:spPr>
        <a:xfrm>
          <a:off x="143271" y="143271"/>
          <a:ext cx="1366520" cy="1146175"/>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90DE87A-CD6B-EF46-9921-1B9E10C12126}">
      <dsp:nvSpPr>
        <dsp:cNvPr id="0" name=""/>
        <dsp:cNvSpPr/>
      </dsp:nvSpPr>
      <dsp:spPr>
        <a:xfrm>
          <a:off x="0" y="1575990"/>
          <a:ext cx="6832600" cy="1432718"/>
        </a:xfrm>
        <a:prstGeom prst="roundRect">
          <a:avLst>
            <a:gd name="adj" fmla="val 10000"/>
          </a:avLst>
        </a:prstGeom>
        <a:gradFill rotWithShape="0">
          <a:gsLst>
            <a:gs pos="0">
              <a:schemeClr val="accent3">
                <a:hueOff val="5625133"/>
                <a:satOff val="-8440"/>
                <a:lumOff val="-1373"/>
                <a:alphaOff val="0"/>
                <a:tint val="100000"/>
                <a:shade val="100000"/>
                <a:satMod val="130000"/>
              </a:schemeClr>
            </a:gs>
            <a:gs pos="100000">
              <a:schemeClr val="accent3">
                <a:hueOff val="5625133"/>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Technology</a:t>
          </a:r>
          <a:endParaRPr lang="en-US" sz="1800" kern="1200" dirty="0"/>
        </a:p>
        <a:p>
          <a:pPr marL="114300" lvl="1" indent="-114300" algn="l" defTabSz="622300">
            <a:lnSpc>
              <a:spcPct val="90000"/>
            </a:lnSpc>
            <a:spcBef>
              <a:spcPct val="0"/>
            </a:spcBef>
            <a:spcAft>
              <a:spcPct val="15000"/>
            </a:spcAft>
            <a:buChar char="••"/>
          </a:pPr>
          <a:r>
            <a:rPr lang="en-US" sz="1400" kern="1200" dirty="0" smtClean="0"/>
            <a:t>Bridges Gaps – Technical, Market, Partnerships</a:t>
          </a:r>
          <a:endParaRPr lang="en-US" sz="1400" kern="1200" dirty="0"/>
        </a:p>
        <a:p>
          <a:pPr marL="114300" lvl="1" indent="-114300" algn="l" defTabSz="622300">
            <a:lnSpc>
              <a:spcPct val="90000"/>
            </a:lnSpc>
            <a:spcBef>
              <a:spcPct val="0"/>
            </a:spcBef>
            <a:spcAft>
              <a:spcPct val="15000"/>
            </a:spcAft>
            <a:buChar char="••"/>
          </a:pPr>
          <a:r>
            <a:rPr lang="en-US" sz="1400" kern="1200" dirty="0" smtClean="0"/>
            <a:t>Creates Access – Tools, Markets, “The Crowd”, Media</a:t>
          </a:r>
          <a:endParaRPr lang="en-US" sz="1400" kern="1200" dirty="0"/>
        </a:p>
        <a:p>
          <a:pPr marL="114300" lvl="1" indent="-114300" algn="l" defTabSz="622300">
            <a:lnSpc>
              <a:spcPct val="90000"/>
            </a:lnSpc>
            <a:spcBef>
              <a:spcPct val="0"/>
            </a:spcBef>
            <a:spcAft>
              <a:spcPct val="15000"/>
            </a:spcAft>
            <a:buChar char="••"/>
          </a:pPr>
          <a:r>
            <a:rPr lang="en-US" sz="1400" kern="1200" dirty="0" smtClean="0"/>
            <a:t>Public Policy  Advocacy/ Regulations</a:t>
          </a:r>
          <a:endParaRPr lang="en-US" sz="1400" kern="1200" dirty="0"/>
        </a:p>
      </dsp:txBody>
      <dsp:txXfrm>
        <a:off x="1509791" y="1575990"/>
        <a:ext cx="5322808" cy="1432718"/>
      </dsp:txXfrm>
    </dsp:sp>
    <dsp:sp modelId="{0524DB8D-5C36-A745-BBED-C3F15CB9E95C}">
      <dsp:nvSpPr>
        <dsp:cNvPr id="0" name=""/>
        <dsp:cNvSpPr/>
      </dsp:nvSpPr>
      <dsp:spPr>
        <a:xfrm>
          <a:off x="143271" y="1719262"/>
          <a:ext cx="1366520" cy="1146175"/>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C4F4C71-5756-6C4D-9025-36CA86756115}">
      <dsp:nvSpPr>
        <dsp:cNvPr id="0" name=""/>
        <dsp:cNvSpPr/>
      </dsp:nvSpPr>
      <dsp:spPr>
        <a:xfrm>
          <a:off x="0" y="3151981"/>
          <a:ext cx="6832600" cy="1432718"/>
        </a:xfrm>
        <a:prstGeom prst="roundRect">
          <a:avLst>
            <a:gd name="adj" fmla="val 10000"/>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Accelerators – Virtual / Physical</a:t>
          </a:r>
          <a:endParaRPr lang="en-US" sz="1800" kern="1200" dirty="0"/>
        </a:p>
        <a:p>
          <a:pPr marL="114300" lvl="1" indent="-114300" algn="l" defTabSz="622300">
            <a:lnSpc>
              <a:spcPct val="90000"/>
            </a:lnSpc>
            <a:spcBef>
              <a:spcPct val="0"/>
            </a:spcBef>
            <a:spcAft>
              <a:spcPct val="15000"/>
            </a:spcAft>
            <a:buChar char="••"/>
          </a:pPr>
          <a:r>
            <a:rPr lang="en-US" sz="1400" kern="1200" dirty="0" smtClean="0"/>
            <a:t>Capital</a:t>
          </a:r>
          <a:endParaRPr lang="en-US" sz="1400" kern="1200" dirty="0"/>
        </a:p>
        <a:p>
          <a:pPr marL="114300" lvl="1" indent="-114300" algn="l" defTabSz="622300">
            <a:lnSpc>
              <a:spcPct val="90000"/>
            </a:lnSpc>
            <a:spcBef>
              <a:spcPct val="0"/>
            </a:spcBef>
            <a:spcAft>
              <a:spcPct val="15000"/>
            </a:spcAft>
            <a:buChar char="••"/>
          </a:pPr>
          <a:r>
            <a:rPr lang="en-US" sz="1400" kern="1200" dirty="0" smtClean="0"/>
            <a:t>Education and Training</a:t>
          </a:r>
          <a:endParaRPr lang="en-US" sz="1400" kern="1200" dirty="0"/>
        </a:p>
        <a:p>
          <a:pPr marL="114300" lvl="1" indent="-114300" algn="l" defTabSz="622300">
            <a:lnSpc>
              <a:spcPct val="90000"/>
            </a:lnSpc>
            <a:spcBef>
              <a:spcPct val="0"/>
            </a:spcBef>
            <a:spcAft>
              <a:spcPct val="15000"/>
            </a:spcAft>
            <a:buChar char="••"/>
          </a:pPr>
          <a:r>
            <a:rPr lang="en-US" sz="1400" kern="1200" dirty="0" smtClean="0"/>
            <a:t>Workforce Development</a:t>
          </a:r>
          <a:endParaRPr lang="en-US" sz="1400" kern="1200" dirty="0"/>
        </a:p>
        <a:p>
          <a:pPr marL="114300" lvl="1" indent="-114300" algn="l" defTabSz="622300">
            <a:lnSpc>
              <a:spcPct val="90000"/>
            </a:lnSpc>
            <a:spcBef>
              <a:spcPct val="0"/>
            </a:spcBef>
            <a:spcAft>
              <a:spcPct val="15000"/>
            </a:spcAft>
            <a:buChar char="••"/>
          </a:pPr>
          <a:r>
            <a:rPr lang="en-US" sz="1400" kern="1200" dirty="0" smtClean="0"/>
            <a:t>Commercialization</a:t>
          </a:r>
          <a:endParaRPr lang="en-US" sz="1400" kern="1200" dirty="0"/>
        </a:p>
      </dsp:txBody>
      <dsp:txXfrm>
        <a:off x="1509791" y="3151981"/>
        <a:ext cx="5322808" cy="1432718"/>
      </dsp:txXfrm>
    </dsp:sp>
    <dsp:sp modelId="{80A42222-0A93-3E4D-888C-C3AF802C1956}">
      <dsp:nvSpPr>
        <dsp:cNvPr id="0" name=""/>
        <dsp:cNvSpPr/>
      </dsp:nvSpPr>
      <dsp:spPr>
        <a:xfrm>
          <a:off x="143271" y="3295253"/>
          <a:ext cx="1366520" cy="1146175"/>
        </a:xfrm>
        <a:prstGeom prst="roundRect">
          <a:avLst>
            <a:gd name="adj" fmla="val 10000"/>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E99A3-16BB-8047-9070-65C8A93DD9A7}">
      <dsp:nvSpPr>
        <dsp:cNvPr id="0" name=""/>
        <dsp:cNvSpPr/>
      </dsp:nvSpPr>
      <dsp:spPr>
        <a:xfrm rot="5400000">
          <a:off x="-1536850" y="2425835"/>
          <a:ext cx="4747879" cy="1399165"/>
        </a:xfrm>
        <a:prstGeom prst="rightArrow">
          <a:avLst/>
        </a:prstGeom>
        <a:solidFill>
          <a:schemeClr val="accent3">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A538154-3850-C141-AFDC-33E16A1061BB}">
      <dsp:nvSpPr>
        <dsp:cNvPr id="0" name=""/>
        <dsp:cNvSpPr/>
      </dsp:nvSpPr>
      <dsp:spPr>
        <a:xfrm rot="10800000" flipV="1">
          <a:off x="243636" y="1028691"/>
          <a:ext cx="939807" cy="694381"/>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Birth</a:t>
          </a:r>
          <a:endParaRPr lang="en-US" sz="1600" kern="1200" dirty="0"/>
        </a:p>
      </dsp:txBody>
      <dsp:txXfrm rot="-10800000">
        <a:off x="277533" y="1062588"/>
        <a:ext cx="872013" cy="626587"/>
      </dsp:txXfrm>
    </dsp:sp>
    <dsp:sp modelId="{9A1BE242-A599-B845-80CC-6861B3F28C61}">
      <dsp:nvSpPr>
        <dsp:cNvPr id="0" name=""/>
        <dsp:cNvSpPr/>
      </dsp:nvSpPr>
      <dsp:spPr>
        <a:xfrm>
          <a:off x="497575" y="2356112"/>
          <a:ext cx="870346" cy="797640"/>
        </a:xfrm>
        <a:prstGeom prst="roundRect">
          <a:avLst/>
        </a:prstGeom>
        <a:gradFill rotWithShape="0">
          <a:gsLst>
            <a:gs pos="0">
              <a:schemeClr val="accent3">
                <a:hueOff val="5625133"/>
                <a:satOff val="-8440"/>
                <a:lumOff val="-1373"/>
                <a:alphaOff val="0"/>
                <a:tint val="100000"/>
                <a:shade val="100000"/>
                <a:satMod val="130000"/>
              </a:schemeClr>
            </a:gs>
            <a:gs pos="100000">
              <a:schemeClr val="accent3">
                <a:hueOff val="5625133"/>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Nurture</a:t>
          </a:r>
          <a:endParaRPr lang="en-US" sz="1600" kern="1200" dirty="0"/>
        </a:p>
      </dsp:txBody>
      <dsp:txXfrm>
        <a:off x="536513" y="2395050"/>
        <a:ext cx="792470" cy="719764"/>
      </dsp:txXfrm>
    </dsp:sp>
    <dsp:sp modelId="{76646E91-0997-C24F-92E4-FE35C9F002ED}">
      <dsp:nvSpPr>
        <dsp:cNvPr id="0" name=""/>
        <dsp:cNvSpPr/>
      </dsp:nvSpPr>
      <dsp:spPr>
        <a:xfrm>
          <a:off x="419193" y="4025972"/>
          <a:ext cx="928764" cy="648573"/>
        </a:xfrm>
        <a:prstGeom prst="roundRect">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Grow</a:t>
          </a:r>
          <a:endParaRPr lang="en-US" sz="1600" kern="1200" dirty="0"/>
        </a:p>
      </dsp:txBody>
      <dsp:txXfrm>
        <a:off x="450854" y="4057633"/>
        <a:ext cx="865442" cy="585251"/>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2C9F8E-3BB4-E947-9636-430A99564D2A}" type="datetimeFigureOut">
              <a:rPr lang="en-US" smtClean="0"/>
              <a:t>5/29/13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8AD35-E602-694A-9100-BA8B38203508}" type="slidenum">
              <a:rPr lang="en-US" smtClean="0"/>
              <a:t>‹#›</a:t>
            </a:fld>
            <a:endParaRPr lang="en-US"/>
          </a:p>
        </p:txBody>
      </p:sp>
    </p:spTree>
    <p:extLst>
      <p:ext uri="{BB962C8B-B14F-4D97-AF65-F5344CB8AC3E}">
        <p14:creationId xmlns:p14="http://schemas.microsoft.com/office/powerpoint/2010/main" val="1342806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Critical:</a:t>
            </a:r>
            <a:r>
              <a:rPr lang="en-US" baseline="0" dirty="0" smtClean="0"/>
              <a:t> If you go shopping and have no means of exchange </a:t>
            </a:r>
            <a:r>
              <a:rPr lang="en-US" baseline="0" dirty="0" err="1" smtClean="0"/>
              <a:t>ie</a:t>
            </a:r>
            <a:r>
              <a:rPr lang="en-US" baseline="0" dirty="0" smtClean="0"/>
              <a:t> goods for equivalent value resource – you come back with nothing</a:t>
            </a:r>
          </a:p>
          <a:p>
            <a:r>
              <a:rPr lang="en-US" baseline="0" dirty="0" smtClean="0"/>
              <a:t>If you have no access to the market / who to buy or exchange with – you come back with nothing</a:t>
            </a:r>
          </a:p>
          <a:p>
            <a:r>
              <a:rPr lang="en-US" baseline="0" dirty="0" smtClean="0"/>
              <a:t>If you don</a:t>
            </a:r>
            <a:r>
              <a:rPr lang="fr-FR" baseline="0" dirty="0" smtClean="0"/>
              <a:t>’</a:t>
            </a:r>
            <a:r>
              <a:rPr lang="en-US" baseline="0" dirty="0" smtClean="0"/>
              <a:t>t know what to buy/or what you give to get what you want, you come back with nothing</a:t>
            </a:r>
          </a:p>
          <a:p>
            <a:r>
              <a:rPr lang="en-US" baseline="0" dirty="0" smtClean="0"/>
              <a:t>The ecosystem is all of that something and more</a:t>
            </a:r>
          </a:p>
          <a:p>
            <a:r>
              <a:rPr lang="en-US" baseline="0" dirty="0" err="1" smtClean="0"/>
              <a:t>i</a:t>
            </a:r>
            <a:r>
              <a:rPr lang="en-US" baseline="0" dirty="0" smtClean="0"/>
              <a:t> – my upside down exclamation which expresses </a:t>
            </a:r>
            <a:r>
              <a:rPr lang="en-US" baseline="0" dirty="0" err="1" smtClean="0"/>
              <a:t>Omg</a:t>
            </a:r>
            <a:r>
              <a:rPr lang="en-US" baseline="0" dirty="0" smtClean="0"/>
              <a:t> (Oh My goodness)</a:t>
            </a:r>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5</a:t>
            </a:fld>
            <a:endParaRPr lang="en-US"/>
          </a:p>
        </p:txBody>
      </p:sp>
    </p:spTree>
    <p:extLst>
      <p:ext uri="{BB962C8B-B14F-4D97-AF65-F5344CB8AC3E}">
        <p14:creationId xmlns:p14="http://schemas.microsoft.com/office/powerpoint/2010/main" val="411617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Idea Creator Examples – Bell Labs, Cisco Labs, Bill Gates, </a:t>
            </a:r>
            <a:r>
              <a:rPr lang="en-US" dirty="0" err="1" smtClean="0"/>
              <a:t>Zuckerberg</a:t>
            </a:r>
            <a:r>
              <a:rPr lang="en-US" dirty="0" smtClean="0"/>
              <a:t>, Jonathan </a:t>
            </a:r>
            <a:r>
              <a:rPr lang="en-US" dirty="0" err="1" smtClean="0"/>
              <a:t>Sposato</a:t>
            </a:r>
            <a:r>
              <a:rPr lang="en-US" dirty="0" smtClean="0"/>
              <a:t>, Frances (</a:t>
            </a:r>
            <a:r>
              <a:rPr lang="en-US" dirty="0" err="1" smtClean="0"/>
              <a:t>Prowork</a:t>
            </a:r>
            <a:r>
              <a:rPr lang="en-US" dirty="0" smtClean="0"/>
              <a:t>)</a:t>
            </a:r>
          </a:p>
          <a:p>
            <a:r>
              <a:rPr lang="en-US" dirty="0" smtClean="0"/>
              <a:t>Resource Providers – UPITT / CMU research</a:t>
            </a:r>
            <a:r>
              <a:rPr lang="en-US" baseline="0" dirty="0" smtClean="0"/>
              <a:t> center and entrepreneurship schools, </a:t>
            </a:r>
            <a:r>
              <a:rPr lang="en-US" baseline="0" dirty="0" err="1" smtClean="0"/>
              <a:t>Standford</a:t>
            </a:r>
            <a:r>
              <a:rPr lang="en-US" baseline="0" dirty="0" smtClean="0"/>
              <a:t> is a living lab, </a:t>
            </a:r>
            <a:r>
              <a:rPr lang="en-US" baseline="0" dirty="0" err="1" smtClean="0"/>
              <a:t>Techshop</a:t>
            </a:r>
            <a:r>
              <a:rPr lang="en-US" baseline="0" dirty="0" smtClean="0"/>
              <a:t>, Innovation Works, </a:t>
            </a:r>
            <a:r>
              <a:rPr lang="en-US" baseline="0" dirty="0" err="1" smtClean="0"/>
              <a:t>StartUPTown</a:t>
            </a:r>
            <a:r>
              <a:rPr lang="en-US" baseline="0" dirty="0" smtClean="0"/>
              <a:t>, </a:t>
            </a:r>
            <a:r>
              <a:rPr lang="en-US" baseline="0" dirty="0" err="1" smtClean="0"/>
              <a:t>HackPittsburgh</a:t>
            </a:r>
            <a:r>
              <a:rPr lang="en-US" baseline="0" dirty="0" smtClean="0"/>
              <a:t>, Ben Franklin Centers, </a:t>
            </a:r>
            <a:r>
              <a:rPr lang="en-US" baseline="0" dirty="0" err="1" smtClean="0"/>
              <a:t>Teqcorner</a:t>
            </a:r>
            <a:endParaRPr lang="en-US" baseline="0" dirty="0" smtClean="0"/>
          </a:p>
          <a:p>
            <a:r>
              <a:rPr lang="en-US" baseline="0" dirty="0" smtClean="0"/>
              <a:t>Advocates – OOA, SBA, NSBA, NFIB, USCC (US Chamber of Commerce), Commerce </a:t>
            </a:r>
            <a:r>
              <a:rPr lang="en-US" baseline="0" dirty="0" err="1" smtClean="0"/>
              <a:t>Dept</a:t>
            </a:r>
            <a:r>
              <a:rPr lang="en-US" baseline="0" dirty="0" smtClean="0"/>
              <a:t>, Governors office, Green/Environmental Groups, Youth, Mothers, Children, Industry – mobile, health, Energy, Safety, Agencies – EPA, OSHA, CFPB, Domain Experts, Bloggers, Media </a:t>
            </a:r>
            <a:r>
              <a:rPr lang="en-US" baseline="0" dirty="0" err="1" smtClean="0"/>
              <a:t>etc</a:t>
            </a:r>
            <a:endParaRPr lang="en-US" baseline="0" dirty="0" smtClean="0"/>
          </a:p>
          <a:p>
            <a:r>
              <a:rPr lang="en-US" baseline="0" dirty="0" smtClean="0"/>
              <a:t>Storytellers – Bloggers, Media (Print, Audio, Video/TV, web/Internet), Targeted Advocacy </a:t>
            </a:r>
            <a:r>
              <a:rPr lang="en-US" baseline="0" dirty="0" err="1" smtClean="0"/>
              <a:t>Goups</a:t>
            </a:r>
            <a:r>
              <a:rPr lang="en-US" baseline="0" dirty="0" smtClean="0"/>
              <a:t> / Domain Experts, Sector Inspiration -  Youth, Women, Minority, Environmental</a:t>
            </a:r>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7</a:t>
            </a:fld>
            <a:endParaRPr lang="en-US"/>
          </a:p>
        </p:txBody>
      </p:sp>
    </p:spTree>
    <p:extLst>
      <p:ext uri="{BB962C8B-B14F-4D97-AF65-F5344CB8AC3E}">
        <p14:creationId xmlns:p14="http://schemas.microsoft.com/office/powerpoint/2010/main" val="96653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Improvements</a:t>
            </a:r>
            <a:r>
              <a:rPr lang="en-US" baseline="0" dirty="0" smtClean="0"/>
              <a:t> to quality, reliability, performance  through research and development, Prototyping tools for quick TTM</a:t>
            </a:r>
          </a:p>
          <a:p>
            <a:r>
              <a:rPr lang="en-US" baseline="0" dirty="0" smtClean="0"/>
              <a:t>Market access – through media/web/Internet, you are working on a super malware prevention technique and need some innovative decision tree algorithm – you can go to a university and </a:t>
            </a:r>
            <a:r>
              <a:rPr lang="en-US" baseline="0" dirty="0" err="1" smtClean="0"/>
              <a:t>licence</a:t>
            </a:r>
            <a:r>
              <a:rPr lang="en-US" baseline="0" dirty="0" smtClean="0"/>
              <a:t> some off the shelf IP to incorporate into your solution – many universities spend hundreds of millions of dollars for basic research and are continuously seeking paths and translational funding to package their research for commercialization. – work with government agencies that have access to technology or are looking for solutions – USDA, DOE, NASA, DOD – many issue grants like the SBIR Grant, NASENI and its strings of technology labs in Nigeria have technologies looking to commercialize. </a:t>
            </a:r>
          </a:p>
          <a:p>
            <a:r>
              <a:rPr lang="en-US" baseline="0" dirty="0" smtClean="0"/>
              <a:t>Resource Access: Market / Industry Research, Human and Organizational Resources</a:t>
            </a:r>
          </a:p>
          <a:p>
            <a:r>
              <a:rPr lang="en-US" baseline="0" dirty="0" smtClean="0"/>
              <a:t>Access to collaborative partnerships</a:t>
            </a:r>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8</a:t>
            </a:fld>
            <a:endParaRPr lang="en-US"/>
          </a:p>
        </p:txBody>
      </p:sp>
    </p:spTree>
    <p:extLst>
      <p:ext uri="{BB962C8B-B14F-4D97-AF65-F5344CB8AC3E}">
        <p14:creationId xmlns:p14="http://schemas.microsoft.com/office/powerpoint/2010/main" val="232867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platform that ensures that all roads lead to commercialization</a:t>
            </a:r>
          </a:p>
          <a:p>
            <a:r>
              <a:rPr lang="en-US" baseline="0" dirty="0" smtClean="0"/>
              <a:t>Access to regulations and policies that affect product or market (Chambers of commerce, Technology Organizations and Standard Bodies, Trade Organizations, Public/Private Agencies and publications, Tax Credits / Grants and Incentives, Institutions of learning</a:t>
            </a:r>
          </a:p>
          <a:p>
            <a:r>
              <a:rPr lang="en-US" baseline="0" dirty="0" smtClean="0"/>
              <a:t>Workforce development – Leadership pool via EIR who know industry and can bring in seasoned entrepreneurs to help raise funds, access to key interns can merge interest and produce significant dividend in quality work (research regulatory and policy requirements), create robust product diagnostics, do market research – field and virtual, assist in building out project</a:t>
            </a:r>
          </a:p>
          <a:p>
            <a:r>
              <a:rPr lang="en-US" baseline="0" dirty="0" smtClean="0"/>
              <a:t>Build community: </a:t>
            </a:r>
            <a:r>
              <a:rPr lang="en-US" baseline="0" dirty="0" err="1" smtClean="0"/>
              <a:t>Onliine</a:t>
            </a:r>
            <a:r>
              <a:rPr lang="en-US" baseline="0" dirty="0" smtClean="0"/>
              <a:t> and physical, collaboration, crowd work, crowd source, crowd fund</a:t>
            </a:r>
          </a:p>
          <a:p>
            <a:r>
              <a:rPr lang="en-US" baseline="0" dirty="0" smtClean="0"/>
              <a:t>Where there is a cloud we know there is a potential for rain, when the clouds are heavy and thick we know it will rain!</a:t>
            </a:r>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10</a:t>
            </a:fld>
            <a:endParaRPr lang="en-US"/>
          </a:p>
        </p:txBody>
      </p:sp>
    </p:spTree>
    <p:extLst>
      <p:ext uri="{BB962C8B-B14F-4D97-AF65-F5344CB8AC3E}">
        <p14:creationId xmlns:p14="http://schemas.microsoft.com/office/powerpoint/2010/main" val="412301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11</a:t>
            </a:fld>
            <a:endParaRPr lang="en-US"/>
          </a:p>
        </p:txBody>
      </p:sp>
    </p:spTree>
    <p:extLst>
      <p:ext uri="{BB962C8B-B14F-4D97-AF65-F5344CB8AC3E}">
        <p14:creationId xmlns:p14="http://schemas.microsoft.com/office/powerpoint/2010/main" val="3861427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13</a:t>
            </a:fld>
            <a:endParaRPr lang="en-US"/>
          </a:p>
        </p:txBody>
      </p:sp>
    </p:spTree>
    <p:extLst>
      <p:ext uri="{BB962C8B-B14F-4D97-AF65-F5344CB8AC3E}">
        <p14:creationId xmlns:p14="http://schemas.microsoft.com/office/powerpoint/2010/main" val="137133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p>
          <a:p>
            <a:r>
              <a:rPr lang="en-US" sz="1200" kern="1200" dirty="0" smtClean="0">
                <a:solidFill>
                  <a:schemeClr val="tx1"/>
                </a:solidFill>
                <a:effectLst/>
                <a:latin typeface="+mn-lt"/>
                <a:ea typeface="+mn-ea"/>
                <a:cs typeface="+mn-cs"/>
              </a:rPr>
              <a:t>From a business perspective, we believe the appropriate incentives can readily be put in place to establish the four key elements of 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ecosystem‐based strategy: </a:t>
            </a:r>
            <a:endParaRPr lang="en-US" dirty="0" smtClean="0"/>
          </a:p>
          <a:p>
            <a:r>
              <a:rPr lang="en-US" sz="1200" kern="1200" dirty="0" smtClean="0">
                <a:solidFill>
                  <a:schemeClr val="tx1"/>
                </a:solidFill>
                <a:effectLst/>
                <a:latin typeface="+mn-lt"/>
                <a:ea typeface="+mn-ea"/>
                <a:cs typeface="+mn-cs"/>
              </a:rPr>
              <a:t>Governing</a:t>
            </a:r>
            <a:r>
              <a:rPr lang="en-US" sz="1200" kern="1200" baseline="0" dirty="0" smtClean="0">
                <a:solidFill>
                  <a:schemeClr val="tx1"/>
                </a:solidFill>
                <a:effectLst/>
                <a:latin typeface="+mn-lt"/>
                <a:ea typeface="+mn-ea"/>
                <a:cs typeface="+mn-cs"/>
              </a:rPr>
              <a:t> org </a:t>
            </a:r>
            <a:r>
              <a:rPr lang="en-US" sz="1200" kern="1200" dirty="0" smtClean="0">
                <a:solidFill>
                  <a:schemeClr val="tx1"/>
                </a:solidFill>
                <a:effectLst/>
                <a:latin typeface="+mn-lt"/>
                <a:ea typeface="+mn-ea"/>
                <a:cs typeface="+mn-cs"/>
              </a:rPr>
              <a:t>performs or directs the vast majority of platform maintenance and enhancement. </a:t>
            </a:r>
          </a:p>
          <a:p>
            <a:r>
              <a:rPr lang="en-US" sz="1200" kern="1200" dirty="0" smtClean="0">
                <a:solidFill>
                  <a:schemeClr val="tx1"/>
                </a:solidFill>
                <a:effectLst/>
                <a:latin typeface="+mn-lt"/>
                <a:ea typeface="+mn-ea"/>
                <a:cs typeface="+mn-cs"/>
              </a:rPr>
              <a:t>Vendors will provide small, focused platform enhancements for free. </a:t>
            </a:r>
          </a:p>
          <a:p>
            <a:r>
              <a:rPr lang="en-US" sz="1200" kern="1200" dirty="0" smtClean="0">
                <a:solidFill>
                  <a:schemeClr val="tx1"/>
                </a:solidFill>
                <a:effectLst/>
                <a:latin typeface="+mn-lt"/>
                <a:ea typeface="+mn-ea"/>
                <a:cs typeface="+mn-cs"/>
              </a:rPr>
              <a:t>Vendors will provide the bulk of application development, enhancement, and maintenance </a:t>
            </a:r>
          </a:p>
          <a:p>
            <a:r>
              <a:rPr lang="en-US" sz="1200" kern="1200" dirty="0" smtClean="0">
                <a:solidFill>
                  <a:schemeClr val="tx1"/>
                </a:solidFill>
                <a:effectLst/>
                <a:latin typeface="+mn-lt"/>
                <a:ea typeface="+mn-ea"/>
                <a:cs typeface="+mn-cs"/>
              </a:rPr>
              <a:t>for a free distribution. </a:t>
            </a:r>
          </a:p>
          <a:p>
            <a:r>
              <a:rPr lang="en-US" sz="1200" kern="1200" dirty="0" smtClean="0">
                <a:solidFill>
                  <a:schemeClr val="tx1"/>
                </a:solidFill>
                <a:effectLst/>
                <a:latin typeface="+mn-lt"/>
                <a:ea typeface="+mn-ea"/>
                <a:cs typeface="+mn-cs"/>
              </a:rPr>
              <a:t>Governing</a:t>
            </a:r>
            <a:r>
              <a:rPr lang="en-US" sz="1200" kern="1200" baseline="0" dirty="0" smtClean="0">
                <a:solidFill>
                  <a:schemeClr val="tx1"/>
                </a:solidFill>
                <a:effectLst/>
                <a:latin typeface="+mn-lt"/>
                <a:ea typeface="+mn-ea"/>
                <a:cs typeface="+mn-cs"/>
              </a:rPr>
              <a:t> org.</a:t>
            </a:r>
            <a:r>
              <a:rPr lang="en-US" sz="1200" kern="1200" dirty="0" smtClean="0">
                <a:solidFill>
                  <a:schemeClr val="tx1"/>
                </a:solidFill>
                <a:effectLst/>
                <a:latin typeface="+mn-lt"/>
                <a:ea typeface="+mn-ea"/>
                <a:cs typeface="+mn-cs"/>
              </a:rPr>
              <a:t> will fund application enhancements required by governing</a:t>
            </a:r>
            <a:r>
              <a:rPr lang="en-US" sz="1200" kern="1200" baseline="0" dirty="0" smtClean="0">
                <a:solidFill>
                  <a:schemeClr val="tx1"/>
                </a:solidFill>
                <a:effectLst/>
                <a:latin typeface="+mn-lt"/>
                <a:ea typeface="+mn-ea"/>
                <a:cs typeface="+mn-cs"/>
              </a:rPr>
              <a:t> org</a:t>
            </a:r>
            <a:r>
              <a:rPr lang="en-US" sz="1200" kern="1200" dirty="0" smtClean="0">
                <a:solidFill>
                  <a:schemeClr val="tx1"/>
                </a:solidFill>
                <a:effectLst/>
                <a:latin typeface="+mn-lt"/>
                <a:ea typeface="+mn-ea"/>
                <a:cs typeface="+mn-cs"/>
              </a:rPr>
              <a:t>, and release the enhanced versions </a:t>
            </a:r>
          </a:p>
          <a:p>
            <a:r>
              <a:rPr lang="en-US" sz="1200" kern="1200" dirty="0" smtClean="0">
                <a:solidFill>
                  <a:schemeClr val="tx1"/>
                </a:solidFill>
                <a:effectLst/>
                <a:latin typeface="+mn-lt"/>
                <a:ea typeface="+mn-ea"/>
                <a:cs typeface="+mn-cs"/>
              </a:rPr>
              <a:t>to the ecosystem.</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Key choices about the structure of the community and the role of governing</a:t>
            </a:r>
            <a:r>
              <a:rPr lang="en-US" sz="1200" kern="1200" baseline="0" dirty="0" smtClean="0">
                <a:solidFill>
                  <a:schemeClr val="tx1"/>
                </a:solidFill>
                <a:effectLst/>
                <a:latin typeface="+mn-lt"/>
                <a:ea typeface="+mn-ea"/>
                <a:cs typeface="+mn-cs"/>
              </a:rPr>
              <a:t> org</a:t>
            </a:r>
            <a:r>
              <a:rPr lang="en-US" sz="1200" kern="1200" dirty="0" smtClean="0">
                <a:solidFill>
                  <a:schemeClr val="tx1"/>
                </a:solidFill>
                <a:effectLst/>
                <a:latin typeface="+mn-lt"/>
                <a:ea typeface="+mn-ea"/>
                <a:cs typeface="+mn-cs"/>
              </a:rPr>
              <a:t> are: </a:t>
            </a:r>
          </a:p>
          <a:p>
            <a:r>
              <a:rPr lang="en-US" sz="1200" kern="1200" dirty="0" smtClean="0">
                <a:solidFill>
                  <a:schemeClr val="tx1"/>
                </a:solidFill>
                <a:effectLst/>
                <a:latin typeface="+mn-lt"/>
                <a:ea typeface="+mn-ea"/>
                <a:cs typeface="+mn-cs"/>
              </a:rPr>
              <a:t>Will the</a:t>
            </a:r>
            <a:r>
              <a:rPr lang="en-US" sz="1200" kern="1200" baseline="0" dirty="0" smtClean="0">
                <a:solidFill>
                  <a:schemeClr val="tx1"/>
                </a:solidFill>
                <a:effectLst/>
                <a:latin typeface="+mn-lt"/>
                <a:ea typeface="+mn-ea"/>
                <a:cs typeface="+mn-cs"/>
              </a:rPr>
              <a:t> governing org </a:t>
            </a:r>
            <a:r>
              <a:rPr lang="en-US" sz="1200" kern="1200" dirty="0" smtClean="0">
                <a:solidFill>
                  <a:schemeClr val="tx1"/>
                </a:solidFill>
                <a:effectLst/>
                <a:latin typeface="+mn-lt"/>
                <a:ea typeface="+mn-ea"/>
                <a:cs typeface="+mn-cs"/>
              </a:rPr>
              <a:t> commit to full participation in the ecosystem, and adopt an ecosystem‐ based software strategy? </a:t>
            </a:r>
          </a:p>
          <a:p>
            <a:r>
              <a:rPr lang="en-US" sz="1200" b="1" kern="1200" dirty="0" smtClean="0">
                <a:solidFill>
                  <a:schemeClr val="tx1"/>
                </a:solidFill>
                <a:effectLst/>
                <a:latin typeface="+mn-lt"/>
                <a:ea typeface="+mn-ea"/>
                <a:cs typeface="+mn-cs"/>
              </a:rPr>
              <a:t>Community: </a:t>
            </a:r>
            <a:r>
              <a:rPr lang="en-US" sz="1200" kern="1200" dirty="0" smtClean="0">
                <a:solidFill>
                  <a:schemeClr val="tx1"/>
                </a:solidFill>
                <a:effectLst/>
                <a:latin typeface="+mn-lt"/>
                <a:ea typeface="+mn-ea"/>
                <a:cs typeface="+mn-cs"/>
              </a:rPr>
              <a:t>Will the community continue to maintain several distributions or will it rally around a single distribution with uniform or compatible licenses? </a:t>
            </a:r>
          </a:p>
          <a:p>
            <a:endParaRPr lang="en-US" dirty="0" smtClean="0"/>
          </a:p>
          <a:p>
            <a:r>
              <a:rPr lang="en-US" dirty="0" smtClean="0"/>
              <a:t>B</a:t>
            </a:r>
          </a:p>
          <a:p>
            <a:r>
              <a:rPr lang="en-US" sz="1200" kern="1200" dirty="0" smtClean="0">
                <a:solidFill>
                  <a:schemeClr val="tx1"/>
                </a:solidFill>
                <a:effectLst/>
                <a:latin typeface="+mn-lt"/>
                <a:ea typeface="+mn-ea"/>
                <a:cs typeface="+mn-cs"/>
              </a:rPr>
              <a:t>Will a platform be “cored” from the</a:t>
            </a:r>
            <a:r>
              <a:rPr lang="en-US" sz="1200" kern="1200" baseline="0" dirty="0" smtClean="0">
                <a:solidFill>
                  <a:schemeClr val="tx1"/>
                </a:solidFill>
                <a:effectLst/>
                <a:latin typeface="+mn-lt"/>
                <a:ea typeface="+mn-ea"/>
                <a:cs typeface="+mn-cs"/>
              </a:rPr>
              <a:t> project</a:t>
            </a:r>
            <a:r>
              <a:rPr lang="en-US" sz="1200" kern="1200" dirty="0" smtClean="0">
                <a:solidFill>
                  <a:schemeClr val="tx1"/>
                </a:solidFill>
                <a:effectLst/>
                <a:latin typeface="+mn-lt"/>
                <a:ea typeface="+mn-ea"/>
                <a:cs typeface="+mn-cs"/>
              </a:rPr>
              <a:t>? What will it include? </a:t>
            </a:r>
          </a:p>
          <a:p>
            <a:r>
              <a:rPr lang="en-US" sz="1200" kern="1200" dirty="0" smtClean="0">
                <a:solidFill>
                  <a:schemeClr val="tx1"/>
                </a:solidFill>
                <a:effectLst/>
                <a:latin typeface="+mn-lt"/>
                <a:ea typeface="+mn-ea"/>
                <a:cs typeface="+mn-cs"/>
              </a:rPr>
              <a:t>What APIs will be defined and developed? What functionality will be exposed for each? In </a:t>
            </a:r>
          </a:p>
          <a:p>
            <a:r>
              <a:rPr lang="en-US" sz="1200" kern="1200" dirty="0" smtClean="0">
                <a:solidFill>
                  <a:schemeClr val="tx1"/>
                </a:solidFill>
                <a:effectLst/>
                <a:latin typeface="+mn-lt"/>
                <a:ea typeface="+mn-ea"/>
                <a:cs typeface="+mn-cs"/>
              </a:rPr>
              <a:t>what specific way will the API make the functionality available? </a:t>
            </a:r>
          </a:p>
          <a:p>
            <a:r>
              <a:rPr lang="en-US" sz="1200" kern="1200" dirty="0" smtClean="0">
                <a:solidFill>
                  <a:schemeClr val="tx1"/>
                </a:solidFill>
                <a:effectLst/>
                <a:latin typeface="+mn-lt"/>
                <a:ea typeface="+mn-ea"/>
                <a:cs typeface="+mn-cs"/>
              </a:rPr>
              <a:t>Will free, open versions of applications be included in a distribution of the platform? If so, </a:t>
            </a:r>
          </a:p>
          <a:p>
            <a:r>
              <a:rPr lang="en-US" sz="1200" kern="1200" dirty="0" smtClean="0">
                <a:solidFill>
                  <a:schemeClr val="tx1"/>
                </a:solidFill>
                <a:effectLst/>
                <a:latin typeface="+mn-lt"/>
                <a:ea typeface="+mn-ea"/>
                <a:cs typeface="+mn-cs"/>
              </a:rPr>
              <a:t>which ones? With what level of functionality (will it, for example, qualify for “meaningful </a:t>
            </a:r>
          </a:p>
          <a:p>
            <a:r>
              <a:rPr lang="en-US" sz="1200" kern="1200" dirty="0" smtClean="0">
                <a:solidFill>
                  <a:schemeClr val="tx1"/>
                </a:solidFill>
                <a:effectLst/>
                <a:latin typeface="+mn-lt"/>
                <a:ea typeface="+mn-ea"/>
                <a:cs typeface="+mn-cs"/>
              </a:rPr>
              <a:t>use”)? </a:t>
            </a:r>
          </a:p>
          <a:p>
            <a:r>
              <a:rPr lang="en-US" sz="1200" kern="1200" dirty="0" smtClean="0">
                <a:solidFill>
                  <a:schemeClr val="tx1"/>
                </a:solidFill>
                <a:effectLst/>
                <a:latin typeface="+mn-lt"/>
                <a:ea typeface="+mn-ea"/>
                <a:cs typeface="+mn-cs"/>
              </a:rPr>
              <a:t>Will the</a:t>
            </a:r>
            <a:r>
              <a:rPr lang="en-US" sz="1200" kern="1200" baseline="0" dirty="0" smtClean="0">
                <a:solidFill>
                  <a:schemeClr val="tx1"/>
                </a:solidFill>
                <a:effectLst/>
                <a:latin typeface="+mn-lt"/>
                <a:ea typeface="+mn-ea"/>
                <a:cs typeface="+mn-cs"/>
              </a:rPr>
              <a:t> governing organization</a:t>
            </a:r>
            <a:r>
              <a:rPr lang="en-US" sz="1200" kern="1200" dirty="0" smtClean="0">
                <a:solidFill>
                  <a:schemeClr val="tx1"/>
                </a:solidFill>
                <a:effectLst/>
                <a:latin typeface="+mn-lt"/>
                <a:ea typeface="+mn-ea"/>
                <a:cs typeface="+mn-cs"/>
              </a:rPr>
              <a:t> choose contractual arrangements with vendors that will make all useful platform </a:t>
            </a:r>
          </a:p>
          <a:p>
            <a:r>
              <a:rPr lang="en-US" sz="1200" kern="1200" dirty="0" smtClean="0">
                <a:solidFill>
                  <a:schemeClr val="tx1"/>
                </a:solidFill>
                <a:effectLst/>
                <a:latin typeface="+mn-lt"/>
                <a:ea typeface="+mn-ea"/>
                <a:cs typeface="+mn-cs"/>
              </a:rPr>
              <a:t>code available to the community, or will vendor code continue to be regarded as proprietary? </a:t>
            </a:r>
          </a:p>
          <a:p>
            <a:endParaRPr lang="en-US" dirty="0" smtClean="0"/>
          </a:p>
          <a:p>
            <a:r>
              <a:rPr lang="en-US" dirty="0" smtClean="0"/>
              <a:t>C</a:t>
            </a:r>
          </a:p>
          <a:p>
            <a:r>
              <a:rPr lang="en-US" sz="1200" kern="1200" dirty="0" smtClean="0">
                <a:solidFill>
                  <a:schemeClr val="tx1"/>
                </a:solidFill>
                <a:effectLst/>
                <a:latin typeface="+mn-lt"/>
                <a:ea typeface="+mn-ea"/>
                <a:cs typeface="+mn-cs"/>
              </a:rPr>
              <a:t>Will all participants agree on and use a common set of tools, including a hosting service, mailing lists, source control, change management, etc.? </a:t>
            </a:r>
          </a:p>
          <a:p>
            <a:r>
              <a:rPr lang="en-US" sz="1200" kern="1200" dirty="0" smtClean="0">
                <a:solidFill>
                  <a:schemeClr val="tx1"/>
                </a:solidFill>
                <a:effectLst/>
                <a:latin typeface="+mn-lt"/>
                <a:ea typeface="+mn-ea"/>
                <a:cs typeface="+mn-cs"/>
              </a:rPr>
              <a:t>Will all participants (including governing</a:t>
            </a:r>
            <a:r>
              <a:rPr lang="en-US" sz="1200" kern="1200" baseline="0" dirty="0" smtClean="0">
                <a:solidFill>
                  <a:schemeClr val="tx1"/>
                </a:solidFill>
                <a:effectLst/>
                <a:latin typeface="+mn-lt"/>
                <a:ea typeface="+mn-ea"/>
                <a:cs typeface="+mn-cs"/>
              </a:rPr>
              <a:t> organization</a:t>
            </a:r>
            <a:r>
              <a:rPr lang="en-US" sz="1200" kern="1200" dirty="0" smtClean="0">
                <a:solidFill>
                  <a:schemeClr val="tx1"/>
                </a:solidFill>
                <a:effectLst/>
                <a:latin typeface="+mn-lt"/>
                <a:ea typeface="+mn-ea"/>
                <a:cs typeface="+mn-cs"/>
              </a:rPr>
              <a:t> and participating firms) agree to openly discuss important technical decisions in advance in agreed‐upon public forums? </a:t>
            </a:r>
          </a:p>
          <a:p>
            <a:r>
              <a:rPr lang="en-US" sz="1200" kern="1200" dirty="0" smtClean="0">
                <a:solidFill>
                  <a:schemeClr val="tx1"/>
                </a:solidFill>
                <a:effectLst/>
                <a:latin typeface="+mn-lt"/>
                <a:ea typeface="+mn-ea"/>
                <a:cs typeface="+mn-cs"/>
              </a:rPr>
              <a:t>ii </a:t>
            </a:r>
            <a:endParaRPr lang="en-US" dirty="0" smtClean="0"/>
          </a:p>
          <a:p>
            <a:r>
              <a:rPr lang="en-US" sz="1200" kern="1200" dirty="0" smtClean="0">
                <a:solidFill>
                  <a:schemeClr val="tx1"/>
                </a:solidFill>
                <a:effectLst/>
                <a:latin typeface="+mn-lt"/>
                <a:ea typeface="+mn-ea"/>
                <a:cs typeface="+mn-cs"/>
              </a:rPr>
              <a:t>• Will all participants agree to take on the values and follow the norms appropriate for open source, even when this causes some friction with organizational values and norms? </a:t>
            </a:r>
            <a:endParaRPr lang="en-US" dirty="0" smtClean="0"/>
          </a:p>
          <a:p>
            <a:endParaRPr lang="en-US" dirty="0" smtClean="0"/>
          </a:p>
          <a:p>
            <a:r>
              <a:rPr lang="en-US" dirty="0" smtClean="0"/>
              <a:t>D</a:t>
            </a:r>
          </a:p>
          <a:p>
            <a:r>
              <a:rPr lang="en-US" sz="1200" kern="1200" dirty="0" smtClean="0">
                <a:solidFill>
                  <a:schemeClr val="tx1"/>
                </a:solidFill>
                <a:effectLst/>
                <a:latin typeface="+mn-lt"/>
                <a:ea typeface="+mn-ea"/>
                <a:cs typeface="+mn-cs"/>
              </a:rPr>
              <a:t>Will a foundation be recognized as the legitimate steward of the ecosystem? Will it have ownership of the intellectual property, or be granted the power to insist on compatible licenses? </a:t>
            </a:r>
          </a:p>
          <a:p>
            <a:r>
              <a:rPr lang="en-US" sz="1200" kern="1200" dirty="0" smtClean="0">
                <a:solidFill>
                  <a:schemeClr val="tx1"/>
                </a:solidFill>
                <a:effectLst/>
                <a:latin typeface="+mn-lt"/>
                <a:ea typeface="+mn-ea"/>
                <a:cs typeface="+mn-cs"/>
              </a:rPr>
              <a:t>What kind of input will VA and the community have in the technical direction and evolution of the platform? </a:t>
            </a:r>
          </a:p>
          <a:p>
            <a:r>
              <a:rPr lang="en-US" sz="1200" kern="1200" dirty="0" smtClean="0">
                <a:solidFill>
                  <a:schemeClr val="tx1"/>
                </a:solidFill>
                <a:effectLst/>
                <a:latin typeface="+mn-lt"/>
                <a:ea typeface="+mn-ea"/>
                <a:cs typeface="+mn-cs"/>
              </a:rPr>
              <a:t>Will an organizational structure include a </a:t>
            </a:r>
            <a:r>
              <a:rPr lang="en-US" sz="1200" kern="1200" dirty="0" err="1" smtClean="0">
                <a:solidFill>
                  <a:schemeClr val="tx1"/>
                </a:solidFill>
                <a:effectLst/>
                <a:latin typeface="+mn-lt"/>
                <a:ea typeface="+mn-ea"/>
                <a:cs typeface="+mn-cs"/>
              </a:rPr>
              <a:t>meso</a:t>
            </a:r>
            <a:r>
              <a:rPr lang="en-US" sz="1200" kern="1200" dirty="0" smtClean="0">
                <a:solidFill>
                  <a:schemeClr val="tx1"/>
                </a:solidFill>
                <a:effectLst/>
                <a:latin typeface="+mn-lt"/>
                <a:ea typeface="+mn-ea"/>
                <a:cs typeface="+mn-cs"/>
              </a:rPr>
              <a:t>‐level with independent development projects, or will a foundation be the main decision‐making entity? </a:t>
            </a:r>
          </a:p>
          <a:p>
            <a:r>
              <a:rPr lang="en-US" sz="1200" kern="1200" dirty="0" smtClean="0">
                <a:solidFill>
                  <a:schemeClr val="tx1"/>
                </a:solidFill>
                <a:effectLst/>
                <a:latin typeface="+mn-lt"/>
                <a:ea typeface="+mn-ea"/>
                <a:cs typeface="+mn-cs"/>
              </a:rPr>
              <a:t>What will be the scope of the foundation’s decision‐making, and what kinds of decisions will be left to Councils or members? </a:t>
            </a:r>
          </a:p>
          <a:p>
            <a:r>
              <a:rPr lang="en-US" sz="1200" kern="1200" dirty="0" smtClean="0">
                <a:solidFill>
                  <a:schemeClr val="tx1"/>
                </a:solidFill>
                <a:effectLst/>
                <a:latin typeface="+mn-lt"/>
                <a:ea typeface="+mn-ea"/>
                <a:cs typeface="+mn-cs"/>
              </a:rPr>
              <a:t>How would a foundation be funded? </a:t>
            </a:r>
          </a:p>
          <a:p>
            <a:r>
              <a:rPr lang="en-US" sz="1200" kern="1200" dirty="0" smtClean="0">
                <a:solidFill>
                  <a:schemeClr val="tx1"/>
                </a:solidFill>
                <a:effectLst/>
                <a:latin typeface="+mn-lt"/>
                <a:ea typeface="+mn-ea"/>
                <a:cs typeface="+mn-cs"/>
              </a:rPr>
              <a:t>Will companies participate, for example, as members, board members, council or committee </a:t>
            </a:r>
          </a:p>
          <a:p>
            <a:r>
              <a:rPr lang="en-US" sz="1200" kern="1200" dirty="0" smtClean="0">
                <a:solidFill>
                  <a:schemeClr val="tx1"/>
                </a:solidFill>
                <a:effectLst/>
                <a:latin typeface="+mn-lt"/>
                <a:ea typeface="+mn-ea"/>
                <a:cs typeface="+mn-cs"/>
              </a:rPr>
              <a:t>members in such a foundation? If yes, how? </a:t>
            </a:r>
          </a:p>
          <a:p>
            <a:endParaRPr lang="en-US" dirty="0" smtClean="0"/>
          </a:p>
          <a:p>
            <a:r>
              <a:rPr lang="en-US" dirty="0" smtClean="0"/>
              <a:t>E</a:t>
            </a:r>
          </a:p>
          <a:p>
            <a:r>
              <a:rPr lang="en-US" sz="1200" kern="1200" dirty="0" smtClean="0">
                <a:solidFill>
                  <a:schemeClr val="tx1"/>
                </a:solidFill>
                <a:effectLst/>
                <a:latin typeface="+mn-lt"/>
                <a:ea typeface="+mn-ea"/>
                <a:cs typeface="+mn-cs"/>
              </a:rPr>
              <a:t>What social and technical collaborative infrastructure – tools, practices, and norms – will support an ecosystem on the scale and with the interconnectedness that the</a:t>
            </a:r>
            <a:r>
              <a:rPr lang="en-US" sz="1200" kern="1200" baseline="0" dirty="0" smtClean="0">
                <a:solidFill>
                  <a:schemeClr val="tx1"/>
                </a:solidFill>
                <a:effectLst/>
                <a:latin typeface="+mn-lt"/>
                <a:ea typeface="+mn-ea"/>
                <a:cs typeface="+mn-cs"/>
              </a:rPr>
              <a:t> platform </a:t>
            </a:r>
            <a:r>
              <a:rPr lang="en-US" sz="1200" kern="1200" dirty="0" smtClean="0">
                <a:solidFill>
                  <a:schemeClr val="tx1"/>
                </a:solidFill>
                <a:effectLst/>
                <a:latin typeface="+mn-lt"/>
                <a:ea typeface="+mn-ea"/>
                <a:cs typeface="+mn-cs"/>
              </a:rPr>
              <a:t>could achieve? </a:t>
            </a:r>
          </a:p>
          <a:p>
            <a:r>
              <a:rPr lang="en-US" sz="1200" kern="1200" dirty="0" smtClean="0">
                <a:solidFill>
                  <a:schemeClr val="tx1"/>
                </a:solidFill>
                <a:effectLst/>
                <a:latin typeface="+mn-lt"/>
                <a:ea typeface="+mn-ea"/>
                <a:cs typeface="+mn-cs"/>
              </a:rPr>
              <a:t>What delivery models make sense for the</a:t>
            </a:r>
            <a:r>
              <a:rPr lang="en-US" sz="1200" kern="1200" baseline="0" dirty="0" smtClean="0">
                <a:solidFill>
                  <a:schemeClr val="tx1"/>
                </a:solidFill>
                <a:effectLst/>
                <a:latin typeface="+mn-lt"/>
                <a:ea typeface="+mn-ea"/>
                <a:cs typeface="+mn-cs"/>
              </a:rPr>
              <a:t> platform</a:t>
            </a:r>
            <a:r>
              <a:rPr lang="en-US" sz="1200" kern="1200" dirty="0" smtClean="0">
                <a:solidFill>
                  <a:schemeClr val="tx1"/>
                </a:solidFill>
                <a:effectLst/>
                <a:latin typeface="+mn-lt"/>
                <a:ea typeface="+mn-ea"/>
                <a:cs typeface="+mn-cs"/>
              </a:rPr>
              <a:t> – cloud deployment? Providing applications as a service? Providing the platform as a service? </a:t>
            </a:r>
          </a:p>
          <a:p>
            <a:r>
              <a:rPr lang="en-US" sz="1200" kern="1200" dirty="0" smtClean="0">
                <a:solidFill>
                  <a:schemeClr val="tx1"/>
                </a:solidFill>
                <a:effectLst/>
                <a:latin typeface="+mn-lt"/>
                <a:ea typeface="+mn-ea"/>
                <a:cs typeface="+mn-cs"/>
              </a:rPr>
              <a:t>How can the very large‐scale platform legacy system be evolved into a desired architecture? </a:t>
            </a:r>
          </a:p>
          <a:p>
            <a:r>
              <a:rPr lang="en-US" sz="1200" kern="1200" dirty="0" smtClean="0">
                <a:solidFill>
                  <a:schemeClr val="tx1"/>
                </a:solidFill>
                <a:effectLst/>
                <a:latin typeface="+mn-lt"/>
                <a:ea typeface="+mn-ea"/>
                <a:cs typeface="+mn-cs"/>
              </a:rPr>
              <a:t>For individual and corporate participants, what is the business case for contributing to the creation and maintenance of a platform and a fully‐functional free distribution? How can it be modeled in convincing fashion so participants will have a sound basis for their decisions about participation and contribution? </a:t>
            </a:r>
          </a:p>
          <a:p>
            <a:r>
              <a:rPr lang="en-US" sz="1200" kern="1200" dirty="0" smtClean="0">
                <a:solidFill>
                  <a:schemeClr val="tx1"/>
                </a:solidFill>
                <a:effectLst/>
                <a:latin typeface="+mn-lt"/>
                <a:ea typeface="+mn-ea"/>
                <a:cs typeface="+mn-cs"/>
              </a:rPr>
              <a:t>How can the critical performance, security, availability, and other quality attributes of deployed systems be assured? </a:t>
            </a:r>
          </a:p>
          <a:p>
            <a:r>
              <a:rPr lang="en-US" sz="1200" kern="1200" dirty="0" smtClean="0">
                <a:solidFill>
                  <a:schemeClr val="tx1"/>
                </a:solidFill>
                <a:effectLst/>
                <a:latin typeface="+mn-lt"/>
                <a:ea typeface="+mn-ea"/>
                <a:cs typeface="+mn-cs"/>
              </a:rPr>
              <a:t>How can open source governance mechanisms – foundations, projects, councils, committees, user groups, vendors, service providers, health professionals, standards bodies – be orchestrated to provide effective policies, dispute resolution, and guidance for an ecosystem of unprecedented scale and complexity? Will novel mechanisms be needed? </a:t>
            </a:r>
          </a:p>
          <a:p>
            <a:r>
              <a:rPr lang="en-US" sz="1200" kern="1200" dirty="0" smtClean="0">
                <a:solidFill>
                  <a:schemeClr val="tx1"/>
                </a:solidFill>
                <a:effectLst/>
                <a:latin typeface="+mn-lt"/>
                <a:ea typeface="+mn-ea"/>
                <a:cs typeface="+mn-cs"/>
              </a:rPr>
              <a:t>In order to guide overall decision‐making, how can the socio‐technical ecosystem be modeled so that the effects of establishing or changing various design parameters can be predicted, and the space of parameter combinations explored?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8B8AD35-E602-694A-9100-BA8B38203508}" type="slidenum">
              <a:rPr lang="en-US" smtClean="0"/>
              <a:t>21</a:t>
            </a:fld>
            <a:endParaRPr lang="en-US"/>
          </a:p>
        </p:txBody>
      </p:sp>
    </p:spTree>
    <p:extLst>
      <p:ext uri="{BB962C8B-B14F-4D97-AF65-F5344CB8AC3E}">
        <p14:creationId xmlns:p14="http://schemas.microsoft.com/office/powerpoint/2010/main" val="2175555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35E3DC-F7BB-7D4D-841A-4252D4141F0E}" type="datetimeFigureOut">
              <a:rPr lang="en-US" smtClean="0"/>
              <a:t>5/29/13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394663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35E3DC-F7BB-7D4D-841A-4252D4141F0E}" type="datetimeFigureOut">
              <a:rPr lang="en-US" smtClean="0"/>
              <a:t>5/29/13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312055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35E3DC-F7BB-7D4D-841A-4252D4141F0E}" type="datetimeFigureOut">
              <a:rPr lang="en-US" smtClean="0"/>
              <a:t>5/29/13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1600757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35E3DC-F7BB-7D4D-841A-4252D4141F0E}" type="datetimeFigureOut">
              <a:rPr lang="en-US" smtClean="0"/>
              <a:t>5/29/13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587323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35E3DC-F7BB-7D4D-841A-4252D4141F0E}" type="datetimeFigureOut">
              <a:rPr lang="en-US" smtClean="0"/>
              <a:t>5/29/13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324112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35E3DC-F7BB-7D4D-841A-4252D4141F0E}" type="datetimeFigureOut">
              <a:rPr lang="en-US" smtClean="0"/>
              <a:t>5/29/13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96935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5E3DC-F7BB-7D4D-841A-4252D4141F0E}" type="datetimeFigureOut">
              <a:rPr lang="en-US" smtClean="0"/>
              <a:t>5/29/13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49300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35E3DC-F7BB-7D4D-841A-4252D4141F0E}" type="datetimeFigureOut">
              <a:rPr lang="en-US" smtClean="0"/>
              <a:t>5/29/13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208719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35E3DC-F7BB-7D4D-841A-4252D4141F0E}" type="datetimeFigureOut">
              <a:rPr lang="en-US" smtClean="0"/>
              <a:t>5/29/13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298117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35E3DC-F7BB-7D4D-841A-4252D4141F0E}" type="datetimeFigureOut">
              <a:rPr lang="en-US" smtClean="0"/>
              <a:t>5/29/13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1214226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35E3DC-F7BB-7D4D-841A-4252D4141F0E}" type="datetimeFigureOut">
              <a:rPr lang="en-US" smtClean="0"/>
              <a:t>5/29/13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5CE4-A476-AD44-BB23-2EFB341E1F0A}" type="slidenum">
              <a:rPr lang="en-US" smtClean="0"/>
              <a:t>‹#›</a:t>
            </a:fld>
            <a:endParaRPr lang="en-US"/>
          </a:p>
        </p:txBody>
      </p:sp>
    </p:spTree>
    <p:extLst>
      <p:ext uri="{BB962C8B-B14F-4D97-AF65-F5344CB8AC3E}">
        <p14:creationId xmlns:p14="http://schemas.microsoft.com/office/powerpoint/2010/main" val="39764549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5E3DC-F7BB-7D4D-841A-4252D4141F0E}" type="datetimeFigureOut">
              <a:rPr lang="en-US" smtClean="0"/>
              <a:t>5/29/13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95CE4-A476-AD44-BB23-2EFB341E1F0A}" type="slidenum">
              <a:rPr lang="en-US" smtClean="0"/>
              <a:t>‹#›</a:t>
            </a:fld>
            <a:endParaRPr lang="en-US"/>
          </a:p>
        </p:txBody>
      </p:sp>
    </p:spTree>
    <p:extLst>
      <p:ext uri="{BB962C8B-B14F-4D97-AF65-F5344CB8AC3E}">
        <p14:creationId xmlns:p14="http://schemas.microsoft.com/office/powerpoint/2010/main" val="3037547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emf"/><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6.xml"/><Relationship Id="rId2"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Ngozi</a:t>
            </a:r>
            <a:r>
              <a:rPr lang="en-US" dirty="0" smtClean="0"/>
              <a:t> Bell</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INNOVATION ECOSYSTEMS</a:t>
            </a:r>
          </a:p>
          <a:p>
            <a:r>
              <a:rPr lang="en-US" dirty="0"/>
              <a:t>Platforms and the ecosystems that grow up around them have the power to </a:t>
            </a:r>
            <a:r>
              <a:rPr lang="en-US" i="1" dirty="0"/>
              <a:t>“drive innovation and transform industries” </a:t>
            </a:r>
            <a:r>
              <a:rPr lang="en-US" dirty="0"/>
              <a:t>(Evans, </a:t>
            </a:r>
            <a:r>
              <a:rPr lang="en-US" dirty="0" err="1"/>
              <a:t>Hagiu</a:t>
            </a:r>
            <a:r>
              <a:rPr lang="en-US" dirty="0"/>
              <a:t>, &amp; </a:t>
            </a:r>
            <a:r>
              <a:rPr lang="en-US" dirty="0" err="1"/>
              <a:t>Schmalensee</a:t>
            </a:r>
            <a:r>
              <a:rPr lang="en-US" dirty="0"/>
              <a:t>, 2006). </a:t>
            </a:r>
            <a:endParaRPr lang="en-US" dirty="0" smtClean="0"/>
          </a:p>
          <a:p>
            <a:endParaRPr lang="en-US" dirty="0"/>
          </a:p>
        </p:txBody>
      </p:sp>
    </p:spTree>
    <p:extLst>
      <p:ext uri="{BB962C8B-B14F-4D97-AF65-F5344CB8AC3E}">
        <p14:creationId xmlns:p14="http://schemas.microsoft.com/office/powerpoint/2010/main" val="165835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8"/>
            <a:ext cx="8229600" cy="855662"/>
          </a:xfrm>
        </p:spPr>
        <p:txBody>
          <a:bodyPr/>
          <a:lstStyle/>
          <a:p>
            <a:r>
              <a:rPr lang="en-US" dirty="0" smtClean="0"/>
              <a:t>Introduction of </a:t>
            </a:r>
            <a:r>
              <a:rPr lang="en-US" dirty="0" err="1" smtClean="0"/>
              <a:t>Ngozi</a:t>
            </a:r>
            <a:r>
              <a:rPr lang="en-US" dirty="0" smtClean="0"/>
              <a:t> Bell</a:t>
            </a:r>
            <a:endParaRPr lang="en-US" dirty="0"/>
          </a:p>
        </p:txBody>
      </p:sp>
      <p:pic>
        <p:nvPicPr>
          <p:cNvPr id="3" name="Picture 2"/>
          <p:cNvPicPr>
            <a:picLocks noChangeAspect="1"/>
          </p:cNvPicPr>
          <p:nvPr/>
        </p:nvPicPr>
        <p:blipFill>
          <a:blip r:embed="rId2"/>
          <a:stretch>
            <a:fillRect/>
          </a:stretch>
        </p:blipFill>
        <p:spPr>
          <a:xfrm>
            <a:off x="457200" y="1155700"/>
            <a:ext cx="8382000" cy="5371084"/>
          </a:xfrm>
          <a:prstGeom prst="rect">
            <a:avLst/>
          </a:prstGeom>
        </p:spPr>
      </p:pic>
    </p:spTree>
    <p:extLst>
      <p:ext uri="{BB962C8B-B14F-4D97-AF65-F5344CB8AC3E}">
        <p14:creationId xmlns:p14="http://schemas.microsoft.com/office/powerpoint/2010/main" val="375287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Fundamentally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When our entrepreneurs transform their ideas to business, those businesses transform to job creators – for the innovator and others that is a  fundamental plus!</a:t>
            </a:r>
          </a:p>
          <a:p>
            <a:endParaRPr lang="en-US" dirty="0" smtClean="0"/>
          </a:p>
          <a:p>
            <a:r>
              <a:rPr lang="en-US" dirty="0" smtClean="0"/>
              <a:t>Ground zero - is cultivating entrepreneurs and innovators and the environment that supports them - the ecosystem!</a:t>
            </a:r>
          </a:p>
          <a:p>
            <a:endParaRPr lang="en-US" dirty="0" smtClean="0"/>
          </a:p>
          <a:p>
            <a:r>
              <a:rPr lang="en-US" dirty="0" smtClean="0"/>
              <a:t>Ecosystem - comprises of the key components whose interdependence produces a cohesive environment in which entrepreneurship thrives!</a:t>
            </a:r>
          </a:p>
          <a:p>
            <a:pPr marL="0" indent="0">
              <a:buNone/>
            </a:pPr>
            <a:endParaRPr lang="en-US" dirty="0" smtClean="0"/>
          </a:p>
          <a:p>
            <a:pPr marL="0" indent="0">
              <a:buNone/>
            </a:pPr>
            <a:r>
              <a:rPr lang="en-US" dirty="0" smtClean="0"/>
              <a:t>  </a:t>
            </a:r>
            <a:endParaRPr lang="en-US" dirty="0"/>
          </a:p>
        </p:txBody>
      </p:sp>
    </p:spTree>
    <p:extLst>
      <p:ext uri="{BB962C8B-B14F-4D97-AF65-F5344CB8AC3E}">
        <p14:creationId xmlns:p14="http://schemas.microsoft.com/office/powerpoint/2010/main" val="2923041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Enablers For Serious Growth</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Regional Innovation Clusters</a:t>
            </a:r>
          </a:p>
          <a:p>
            <a:pPr lvl="1"/>
            <a:r>
              <a:rPr lang="en-US" dirty="0" smtClean="0"/>
              <a:t>Segments like ICT, Life Sciences/Healthcare, Nanotechnology, Energy</a:t>
            </a:r>
          </a:p>
          <a:p>
            <a:r>
              <a:rPr lang="en-US" dirty="0" smtClean="0"/>
              <a:t>Focus on High Growth Companies (typically high technology fueled)</a:t>
            </a:r>
          </a:p>
          <a:p>
            <a:r>
              <a:rPr lang="en-US" dirty="0" smtClean="0"/>
              <a:t>Large Capital footprint</a:t>
            </a:r>
          </a:p>
          <a:p>
            <a:pPr lvl="1"/>
            <a:r>
              <a:rPr lang="en-US" dirty="0" smtClean="0"/>
              <a:t>Access to democratized capital</a:t>
            </a:r>
          </a:p>
          <a:p>
            <a:r>
              <a:rPr lang="en-US" dirty="0" smtClean="0"/>
              <a:t>Converge a Robust and Effective Ecosystem</a:t>
            </a:r>
          </a:p>
          <a:p>
            <a:pPr lvl="1"/>
            <a:r>
              <a:rPr lang="en-US" dirty="0" smtClean="0"/>
              <a:t>Incubation to Acceleration</a:t>
            </a:r>
          </a:p>
          <a:p>
            <a:pPr lvl="2"/>
            <a:r>
              <a:rPr lang="en-US" dirty="0" smtClean="0"/>
              <a:t>Collaboration and partnerships</a:t>
            </a:r>
          </a:p>
          <a:p>
            <a:pPr lvl="1"/>
            <a:r>
              <a:rPr lang="en-US" dirty="0" smtClean="0"/>
              <a:t>Commercialization Partnerships</a:t>
            </a:r>
          </a:p>
          <a:p>
            <a:pPr lvl="2"/>
            <a:r>
              <a:rPr lang="en-US" dirty="0" smtClean="0"/>
              <a:t>Includes Industry partners</a:t>
            </a:r>
          </a:p>
          <a:p>
            <a:r>
              <a:rPr lang="en-US" dirty="0" smtClean="0"/>
              <a:t>Government</a:t>
            </a:r>
          </a:p>
          <a:p>
            <a:pPr lvl="1"/>
            <a:r>
              <a:rPr lang="en-US" dirty="0" smtClean="0"/>
              <a:t>Policy / Regulatory</a:t>
            </a:r>
          </a:p>
          <a:p>
            <a:pPr lvl="1"/>
            <a:r>
              <a:rPr lang="en-US" dirty="0" smtClean="0"/>
              <a:t>Public – Private Partnerships</a:t>
            </a:r>
          </a:p>
        </p:txBody>
      </p:sp>
    </p:spTree>
    <p:extLst>
      <p:ext uri="{BB962C8B-B14F-4D97-AF65-F5344CB8AC3E}">
        <p14:creationId xmlns:p14="http://schemas.microsoft.com/office/powerpoint/2010/main" val="132004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The Innovation Ecosystem</a:t>
            </a:r>
            <a:endParaRPr lang="en-US" dirty="0"/>
          </a:p>
        </p:txBody>
      </p:sp>
      <p:sp>
        <p:nvSpPr>
          <p:cNvPr id="3" name="Content Placeholder 2"/>
          <p:cNvSpPr>
            <a:spLocks noGrp="1"/>
          </p:cNvSpPr>
          <p:nvPr>
            <p:ph idx="1"/>
          </p:nvPr>
        </p:nvSpPr>
        <p:spPr/>
        <p:txBody>
          <a:bodyPr/>
          <a:lstStyle/>
          <a:p>
            <a:r>
              <a:rPr lang="en-US" dirty="0" smtClean="0"/>
              <a:t>Critical! </a:t>
            </a:r>
          </a:p>
          <a:p>
            <a:pPr lvl="1"/>
            <a:r>
              <a:rPr lang="en-US" dirty="0" smtClean="0"/>
              <a:t>Without the Ecosystem you get little to nothing </a:t>
            </a:r>
            <a:r>
              <a:rPr lang="en-US" dirty="0" err="1" smtClean="0"/>
              <a:t>i</a:t>
            </a:r>
            <a:endParaRPr lang="en-US" dirty="0" smtClean="0"/>
          </a:p>
          <a:p>
            <a:pPr lvl="1"/>
            <a:r>
              <a:rPr lang="en-US" dirty="0" smtClean="0"/>
              <a:t>With the ecosystem you get something or everything!</a:t>
            </a:r>
          </a:p>
          <a:p>
            <a:r>
              <a:rPr lang="en-US" dirty="0" smtClean="0"/>
              <a:t>Evokes Teams – The Village Concept</a:t>
            </a:r>
          </a:p>
          <a:p>
            <a:pPr lvl="1"/>
            <a:r>
              <a:rPr lang="en-US" dirty="0" smtClean="0"/>
              <a:t>Scaled / Robust Collaboration– Intra/Inter  </a:t>
            </a:r>
          </a:p>
          <a:p>
            <a:pPr lvl="1"/>
            <a:r>
              <a:rPr lang="en-US" dirty="0" smtClean="0"/>
              <a:t>Partnerships</a:t>
            </a:r>
          </a:p>
          <a:p>
            <a:r>
              <a:rPr lang="en-US" dirty="0" smtClean="0"/>
              <a:t>Enables Sustainability and Growth</a:t>
            </a:r>
            <a:endParaRPr lang="en-US" dirty="0"/>
          </a:p>
        </p:txBody>
      </p:sp>
    </p:spTree>
    <p:extLst>
      <p:ext uri="{BB962C8B-B14F-4D97-AF65-F5344CB8AC3E}">
        <p14:creationId xmlns:p14="http://schemas.microsoft.com/office/powerpoint/2010/main" val="2093305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Innovation Ecosystem Cycle</a:t>
            </a:r>
            <a:endParaRPr lang="en-US" dirty="0"/>
          </a:p>
        </p:txBody>
      </p:sp>
      <p:pic>
        <p:nvPicPr>
          <p:cNvPr id="10" name="Picture 9"/>
          <p:cNvPicPr>
            <a:picLocks noChangeAspect="1"/>
          </p:cNvPicPr>
          <p:nvPr/>
        </p:nvPicPr>
        <p:blipFill>
          <a:blip r:embed="rId2"/>
          <a:stretch>
            <a:fillRect/>
          </a:stretch>
        </p:blipFill>
        <p:spPr>
          <a:xfrm>
            <a:off x="1854199" y="1253392"/>
            <a:ext cx="5154349" cy="3614738"/>
          </a:xfrm>
          <a:prstGeom prst="rect">
            <a:avLst/>
          </a:prstGeom>
        </p:spPr>
      </p:pic>
      <p:sp>
        <p:nvSpPr>
          <p:cNvPr id="12" name="Title 1"/>
          <p:cNvSpPr txBox="1">
            <a:spLocks/>
          </p:cNvSpPr>
          <p:nvPr/>
        </p:nvSpPr>
        <p:spPr>
          <a:xfrm>
            <a:off x="609600" y="5151438"/>
            <a:ext cx="8229600" cy="1143000"/>
          </a:xfrm>
          <a:prstGeom prst="rect">
            <a:avLst/>
          </a:prstGeom>
        </p:spPr>
        <p:txBody>
          <a:bodyPr vert="horz" lIns="91440" tIns="45720" rIns="91440" bIns="45720" rtlCol="0" anchor="ctr">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Effective Interdependence of key elements produces a cohesive evolutionary innovation environment</a:t>
            </a:r>
            <a:endParaRPr lang="en-US" dirty="0"/>
          </a:p>
        </p:txBody>
      </p:sp>
      <p:pic>
        <p:nvPicPr>
          <p:cNvPr id="15" name="Picture 14"/>
          <p:cNvPicPr>
            <a:picLocks noChangeAspect="1"/>
          </p:cNvPicPr>
          <p:nvPr/>
        </p:nvPicPr>
        <p:blipFill>
          <a:blip r:embed="rId3"/>
          <a:stretch>
            <a:fillRect/>
          </a:stretch>
        </p:blipFill>
        <p:spPr>
          <a:xfrm>
            <a:off x="3987800" y="4830030"/>
            <a:ext cx="2120900" cy="228600"/>
          </a:xfrm>
          <a:prstGeom prst="rect">
            <a:avLst/>
          </a:prstGeom>
        </p:spPr>
      </p:pic>
      <p:sp>
        <p:nvSpPr>
          <p:cNvPr id="16" name="TextBox 15"/>
          <p:cNvSpPr txBox="1"/>
          <p:nvPr/>
        </p:nvSpPr>
        <p:spPr>
          <a:xfrm>
            <a:off x="7429500" y="2527300"/>
            <a:ext cx="1587501" cy="1477328"/>
          </a:xfrm>
          <a:prstGeom prst="rect">
            <a:avLst/>
          </a:prstGeom>
          <a:noFill/>
        </p:spPr>
        <p:txBody>
          <a:bodyPr wrap="square" rtlCol="0">
            <a:spAutoFit/>
          </a:bodyPr>
          <a:lstStyle/>
          <a:p>
            <a:r>
              <a:rPr lang="en-US" dirty="0" smtClean="0"/>
              <a:t>A rendering by the NE Ohio Ecosystem Coordinator Jumpstart</a:t>
            </a:r>
          </a:p>
        </p:txBody>
      </p:sp>
      <p:sp>
        <p:nvSpPr>
          <p:cNvPr id="17" name="TextBox 16"/>
          <p:cNvSpPr txBox="1"/>
          <p:nvPr/>
        </p:nvSpPr>
        <p:spPr>
          <a:xfrm>
            <a:off x="4368800" y="2819400"/>
            <a:ext cx="1079500" cy="276999"/>
          </a:xfrm>
          <a:prstGeom prst="rect">
            <a:avLst/>
          </a:prstGeom>
          <a:noFill/>
        </p:spPr>
        <p:txBody>
          <a:bodyPr wrap="square" rtlCol="0">
            <a:spAutoFit/>
          </a:bodyPr>
          <a:lstStyle/>
          <a:p>
            <a:r>
              <a:rPr lang="en-US" sz="1200" b="1" dirty="0" smtClean="0">
                <a:latin typeface="Times New Roman"/>
                <a:cs typeface="Times New Roman"/>
              </a:rPr>
              <a:t>Innovators /</a:t>
            </a:r>
            <a:endParaRPr lang="en-US" sz="1200" b="1" dirty="0">
              <a:latin typeface="Times New Roman"/>
              <a:cs typeface="Times New Roman"/>
            </a:endParaRPr>
          </a:p>
        </p:txBody>
      </p:sp>
      <p:sp>
        <p:nvSpPr>
          <p:cNvPr id="18" name="Title 1"/>
          <p:cNvSpPr txBox="1">
            <a:spLocks/>
          </p:cNvSpPr>
          <p:nvPr/>
        </p:nvSpPr>
        <p:spPr>
          <a:xfrm>
            <a:off x="762000" y="6096000"/>
            <a:ext cx="8229600" cy="8334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dirty="0" smtClean="0"/>
              <a:t>Most ecosystems are some variant of this model each octagon represents many sub functions</a:t>
            </a:r>
            <a:endParaRPr lang="en-US" sz="1800" dirty="0"/>
          </a:p>
        </p:txBody>
      </p:sp>
    </p:spTree>
    <p:extLst>
      <p:ext uri="{BB962C8B-B14F-4D97-AF65-F5344CB8AC3E}">
        <p14:creationId xmlns:p14="http://schemas.microsoft.com/office/powerpoint/2010/main" val="2949664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a:t>
            </a:r>
            <a:endParaRPr lang="en-US" dirty="0"/>
          </a:p>
        </p:txBody>
      </p:sp>
      <p:sp>
        <p:nvSpPr>
          <p:cNvPr id="3" name="Content Placeholder 2"/>
          <p:cNvSpPr>
            <a:spLocks noGrp="1"/>
          </p:cNvSpPr>
          <p:nvPr>
            <p:ph idx="1"/>
          </p:nvPr>
        </p:nvSpPr>
        <p:spPr>
          <a:xfrm>
            <a:off x="457200" y="1270000"/>
            <a:ext cx="8115300" cy="5232399"/>
          </a:xfrm>
        </p:spPr>
        <p:txBody>
          <a:bodyPr>
            <a:noAutofit/>
          </a:bodyPr>
          <a:lstStyle/>
          <a:p>
            <a:r>
              <a:rPr lang="en-US" sz="1600" b="1" dirty="0" smtClean="0">
                <a:solidFill>
                  <a:schemeClr val="accent1"/>
                </a:solidFill>
              </a:rPr>
              <a:t>Idea Creators:</a:t>
            </a:r>
            <a:r>
              <a:rPr lang="en-US" sz="1600" dirty="0" smtClean="0"/>
              <a:t> Group/Entity: sources of IP/commercialization, research centers (Bell Labs, NETL, </a:t>
            </a:r>
            <a:r>
              <a:rPr lang="en-US" sz="1600" dirty="0" err="1" smtClean="0"/>
              <a:t>etc</a:t>
            </a:r>
            <a:r>
              <a:rPr lang="en-US" sz="1600" dirty="0" smtClean="0"/>
              <a:t>) Individual: entrepreneurs /innovators – </a:t>
            </a:r>
            <a:r>
              <a:rPr lang="en-US" sz="1600" b="1" dirty="0" smtClean="0">
                <a:solidFill>
                  <a:schemeClr val="accent1"/>
                </a:solidFill>
              </a:rPr>
              <a:t>The Anchor of the cycle</a:t>
            </a:r>
          </a:p>
          <a:p>
            <a:r>
              <a:rPr lang="en-US" sz="1600" b="1" dirty="0" smtClean="0">
                <a:solidFill>
                  <a:srgbClr val="FF0000"/>
                </a:solidFill>
              </a:rPr>
              <a:t>Investors: </a:t>
            </a:r>
            <a:r>
              <a:rPr lang="en-US" sz="1600" dirty="0" smtClean="0"/>
              <a:t> Risk / Patient Capital – FFF, ED/CDFI, Angel Groups, VC, Specialized Loan Programs/Investment Bankers</a:t>
            </a:r>
          </a:p>
          <a:p>
            <a:r>
              <a:rPr lang="en-US" sz="1600" b="1" dirty="0" smtClean="0">
                <a:solidFill>
                  <a:srgbClr val="FAAF1D"/>
                </a:solidFill>
              </a:rPr>
              <a:t>Resource Providers: </a:t>
            </a:r>
            <a:r>
              <a:rPr lang="en-US" sz="1600" dirty="0" smtClean="0"/>
              <a:t> University wet/dry labs, industry access, Developers, Market Research etc. Hacker/Maker Spaces, Incubators, Accelerators, Idea Competitions Co working spaces etc. </a:t>
            </a:r>
          </a:p>
          <a:p>
            <a:r>
              <a:rPr lang="en-US" sz="1600" b="1" dirty="0" smtClean="0">
                <a:solidFill>
                  <a:schemeClr val="accent3">
                    <a:lumMod val="75000"/>
                  </a:schemeClr>
                </a:solidFill>
              </a:rPr>
              <a:t>Advocates: </a:t>
            </a:r>
            <a:r>
              <a:rPr lang="en-US" sz="1600" dirty="0" smtClean="0"/>
              <a:t>Policy Makers (local/state/Federal), Advocacy Groups that impact policy / regulatory climate, Small Business Advocacy groups, Chambers of Commerce, Domain Experts etc. </a:t>
            </a:r>
          </a:p>
          <a:p>
            <a:r>
              <a:rPr lang="en-US" sz="1600" b="1" dirty="0" smtClean="0">
                <a:solidFill>
                  <a:schemeClr val="tx2">
                    <a:lumMod val="75000"/>
                  </a:schemeClr>
                </a:solidFill>
              </a:rPr>
              <a:t>Stories and Storytellers: </a:t>
            </a:r>
            <a:r>
              <a:rPr lang="en-US" sz="1600" dirty="0" smtClean="0"/>
              <a:t>Inspirational / success stories from / to key demographics – Youth, Women, Mothers, Green Sector, Techies, Leaders etc. Bloggers, Media (Audio, Web/Internet, Vide/TV, Print), Webinars, Lifestyle publications etc.</a:t>
            </a:r>
          </a:p>
          <a:p>
            <a:r>
              <a:rPr lang="en-US" sz="1600" b="1" dirty="0" smtClean="0">
                <a:solidFill>
                  <a:srgbClr val="B08764"/>
                </a:solidFill>
              </a:rPr>
              <a:t>Educators: </a:t>
            </a:r>
            <a:r>
              <a:rPr lang="en-US" sz="1600" dirty="0" smtClean="0"/>
              <a:t>Entrepreneurship curriculum through agencies, organizations or institutions</a:t>
            </a:r>
          </a:p>
          <a:p>
            <a:r>
              <a:rPr lang="en-US" sz="1600" b="1" dirty="0" smtClean="0">
                <a:solidFill>
                  <a:srgbClr val="FF4E29"/>
                </a:solidFill>
              </a:rPr>
              <a:t>Ecosystem Funders: </a:t>
            </a:r>
            <a:r>
              <a:rPr lang="en-US" sz="1600" dirty="0" smtClean="0"/>
              <a:t>Foundations, Accelerators, Incubators, Corporations</a:t>
            </a:r>
          </a:p>
          <a:p>
            <a:r>
              <a:rPr lang="en-US" sz="1600" b="1" dirty="0" smtClean="0">
                <a:solidFill>
                  <a:srgbClr val="DBC442"/>
                </a:solidFill>
              </a:rPr>
              <a:t>Culture: </a:t>
            </a:r>
            <a:r>
              <a:rPr lang="en-US" sz="1600" dirty="0" smtClean="0"/>
              <a:t>Glue that holds it all together – process of living and enhancing the ecosystem experience, and learning from the failures and challenges – it evolves, stays for a while and evolves again – it helps create the continuum!</a:t>
            </a:r>
          </a:p>
          <a:p>
            <a:pPr marL="0" indent="0">
              <a:buNone/>
            </a:pPr>
            <a:endParaRPr lang="en-US" sz="2400" dirty="0"/>
          </a:p>
        </p:txBody>
      </p:sp>
    </p:spTree>
    <p:extLst>
      <p:ext uri="{BB962C8B-B14F-4D97-AF65-F5344CB8AC3E}">
        <p14:creationId xmlns:p14="http://schemas.microsoft.com/office/powerpoint/2010/main" val="190996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538"/>
            <a:ext cx="8394700" cy="1143000"/>
          </a:xfrm>
        </p:spPr>
        <p:txBody>
          <a:bodyPr>
            <a:normAutofit fontScale="90000"/>
          </a:bodyPr>
          <a:lstStyle/>
          <a:p>
            <a:r>
              <a:rPr lang="en-US" sz="4000" dirty="0" smtClean="0"/>
              <a:t>Evolutionary Characteristics </a:t>
            </a:r>
            <a:r>
              <a:rPr lang="en-US" sz="4000" dirty="0" smtClean="0"/>
              <a:t>of </a:t>
            </a:r>
            <a:r>
              <a:rPr lang="en-US" sz="4000" dirty="0" smtClean="0"/>
              <a:t>an Effective </a:t>
            </a:r>
            <a:r>
              <a:rPr lang="en-US" sz="4000" dirty="0" smtClean="0"/>
              <a:t>Ecosystem </a:t>
            </a:r>
            <a:r>
              <a:rPr lang="en-US" dirty="0" smtClean="0"/>
              <a:t>– </a:t>
            </a:r>
            <a:r>
              <a:rPr lang="en-US" sz="3100" dirty="0" smtClean="0"/>
              <a:t>Simple Depiction of Essential Functions</a:t>
            </a:r>
            <a:endParaRPr lang="en-US" dirty="0"/>
          </a:p>
        </p:txBody>
      </p:sp>
      <p:sp>
        <p:nvSpPr>
          <p:cNvPr id="3" name="Content Placeholder 2"/>
          <p:cNvSpPr>
            <a:spLocks noGrp="1"/>
          </p:cNvSpPr>
          <p:nvPr>
            <p:ph idx="1"/>
          </p:nvPr>
        </p:nvSpPr>
        <p:spPr>
          <a:xfrm>
            <a:off x="457200" y="1600200"/>
            <a:ext cx="8229600" cy="5176308"/>
          </a:xfrm>
        </p:spPr>
        <p:txBody>
          <a:bodyPr>
            <a:normAutofit fontScale="55000" lnSpcReduction="20000"/>
          </a:bodyPr>
          <a:lstStyle/>
          <a:p>
            <a:r>
              <a:rPr lang="en-US" dirty="0" smtClean="0"/>
              <a:t>Core Ideation / Innovation pool (Birth)</a:t>
            </a:r>
          </a:p>
          <a:p>
            <a:pPr lvl="1"/>
            <a:r>
              <a:rPr lang="en-US" dirty="0" smtClean="0"/>
              <a:t>Sound science, feasible, reproduce able and </a:t>
            </a:r>
            <a:r>
              <a:rPr lang="en-US" dirty="0" smtClean="0"/>
              <a:t>scale able</a:t>
            </a:r>
            <a:r>
              <a:rPr lang="en-US" dirty="0" smtClean="0"/>
              <a:t>, experienced technologists and originators, crowd work, crowd source, Tech standards</a:t>
            </a:r>
          </a:p>
          <a:p>
            <a:pPr lvl="1"/>
            <a:endParaRPr lang="en-US" dirty="0" smtClean="0"/>
          </a:p>
          <a:p>
            <a:r>
              <a:rPr lang="en-US" dirty="0" smtClean="0"/>
              <a:t>Ubiquitous Technology Access (Nurture)</a:t>
            </a:r>
          </a:p>
          <a:p>
            <a:pPr lvl="1"/>
            <a:r>
              <a:rPr lang="en-US" dirty="0" smtClean="0"/>
              <a:t>R&amp;D, IP Licenses/Technology Transfer, resources/know how, markets (domestic / global), Partnerships, Advanced Manufacturing (Rapid Prototyping, Additive Manufacturing), Media (ingress / egress), Public </a:t>
            </a:r>
            <a:r>
              <a:rPr lang="en-US" dirty="0" smtClean="0"/>
              <a:t>Policy, crowd work.</a:t>
            </a:r>
            <a:endParaRPr lang="en-US" dirty="0" smtClean="0"/>
          </a:p>
          <a:p>
            <a:pPr lvl="1"/>
            <a:endParaRPr lang="en-US" dirty="0" smtClean="0"/>
          </a:p>
          <a:p>
            <a:r>
              <a:rPr lang="en-US" dirty="0" smtClean="0"/>
              <a:t> Business / Technology Accelerators (Growth)</a:t>
            </a:r>
          </a:p>
          <a:p>
            <a:pPr lvl="1"/>
            <a:r>
              <a:rPr lang="en-US" dirty="0" smtClean="0"/>
              <a:t>Access (Physical / </a:t>
            </a:r>
            <a:r>
              <a:rPr lang="en-US" dirty="0" smtClean="0"/>
              <a:t>Virtual/hybrid) </a:t>
            </a:r>
            <a:r>
              <a:rPr lang="en-US" dirty="0" smtClean="0"/>
              <a:t>to successful entrepreneurs (EIR) / mentors, Business Development, Investors, Seed Capital, incubation space, Industry, Workforce development/Internships/leadership team, Policy makers, Regulatory Agencies, Commercialization tools, Access to Capital / Investors</a:t>
            </a:r>
          </a:p>
          <a:p>
            <a:pPr lvl="1"/>
            <a:endParaRPr lang="en-US" dirty="0" smtClean="0"/>
          </a:p>
          <a:p>
            <a:r>
              <a:rPr lang="en-US" dirty="0" smtClean="0"/>
              <a:t>Results</a:t>
            </a:r>
          </a:p>
          <a:p>
            <a:pPr lvl="1"/>
            <a:r>
              <a:rPr lang="en-US" dirty="0" smtClean="0"/>
              <a:t>Capital Leverage</a:t>
            </a:r>
          </a:p>
          <a:p>
            <a:pPr lvl="1"/>
            <a:r>
              <a:rPr lang="en-US" dirty="0" smtClean="0"/>
              <a:t>Resource Leverage</a:t>
            </a:r>
          </a:p>
          <a:p>
            <a:pPr lvl="1"/>
            <a:r>
              <a:rPr lang="en-US" dirty="0" smtClean="0"/>
              <a:t>Tools Leverage</a:t>
            </a:r>
          </a:p>
          <a:p>
            <a:pPr marL="457200" lvl="1" indent="0">
              <a:buNone/>
            </a:pPr>
            <a:endParaRPr lang="en-US" dirty="0" smtClean="0"/>
          </a:p>
          <a:p>
            <a:pPr lvl="1"/>
            <a:endParaRPr lang="en-US" dirty="0"/>
          </a:p>
          <a:p>
            <a:pPr lvl="1"/>
            <a:endParaRPr lang="en-US" dirty="0"/>
          </a:p>
        </p:txBody>
      </p:sp>
      <p:pic>
        <p:nvPicPr>
          <p:cNvPr id="4" name="Picture 3"/>
          <p:cNvPicPr>
            <a:picLocks noChangeAspect="1"/>
          </p:cNvPicPr>
          <p:nvPr/>
        </p:nvPicPr>
        <p:blipFill>
          <a:blip r:embed="rId3"/>
          <a:stretch>
            <a:fillRect/>
          </a:stretch>
        </p:blipFill>
        <p:spPr>
          <a:xfrm rot="5400000">
            <a:off x="5198798" y="3703902"/>
            <a:ext cx="1654704" cy="4584700"/>
          </a:xfrm>
          <a:prstGeom prst="rect">
            <a:avLst/>
          </a:prstGeom>
        </p:spPr>
      </p:pic>
    </p:spTree>
    <p:extLst>
      <p:ext uri="{BB962C8B-B14F-4D97-AF65-F5344CB8AC3E}">
        <p14:creationId xmlns:p14="http://schemas.microsoft.com/office/powerpoint/2010/main" val="155362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
            <a:ext cx="8229600" cy="1143000"/>
          </a:xfrm>
        </p:spPr>
        <p:txBody>
          <a:bodyPr>
            <a:normAutofit/>
          </a:bodyPr>
          <a:lstStyle/>
          <a:p>
            <a:r>
              <a:rPr lang="en-US" sz="2400" dirty="0" smtClean="0"/>
              <a:t>3 Essential Big Concept Elements in the value chain of Innovation Ecosystem that are universally translatable and transferable</a:t>
            </a:r>
            <a:endParaRPr lang="en-US" sz="2400" dirty="0"/>
          </a:p>
        </p:txBody>
      </p:sp>
      <p:graphicFrame>
        <p:nvGraphicFramePr>
          <p:cNvPr id="5" name="Diagram 4"/>
          <p:cNvGraphicFramePr/>
          <p:nvPr>
            <p:extLst>
              <p:ext uri="{D42A27DB-BD31-4B8C-83A1-F6EECF244321}">
                <p14:modId xmlns:p14="http://schemas.microsoft.com/office/powerpoint/2010/main" val="1495559268"/>
              </p:ext>
            </p:extLst>
          </p:nvPr>
        </p:nvGraphicFramePr>
        <p:xfrm>
          <a:off x="1524000" y="1638300"/>
          <a:ext cx="6832600" cy="4584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989270656"/>
              </p:ext>
            </p:extLst>
          </p:nvPr>
        </p:nvGraphicFramePr>
        <p:xfrm>
          <a:off x="-101600" y="1257300"/>
          <a:ext cx="7315200" cy="574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2336891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1600200"/>
            <a:ext cx="8420100" cy="4965700"/>
          </a:xfrm>
        </p:spPr>
        <p:txBody>
          <a:bodyPr>
            <a:normAutofit fontScale="92500" lnSpcReduction="10000"/>
          </a:bodyPr>
          <a:lstStyle/>
          <a:p>
            <a:r>
              <a:rPr lang="en-US" sz="2400" dirty="0" smtClean="0"/>
              <a:t>All roads must lead to commercialization</a:t>
            </a:r>
          </a:p>
          <a:p>
            <a:pPr lvl="1"/>
            <a:r>
              <a:rPr lang="en-US" sz="2000" dirty="0" smtClean="0"/>
              <a:t>Timely access to Government – Public Private Partnerships</a:t>
            </a:r>
          </a:p>
          <a:p>
            <a:pPr lvl="2"/>
            <a:r>
              <a:rPr lang="en-US" sz="1800" dirty="0" smtClean="0"/>
              <a:t>relevant policy and regulations, Tax Incentives, Grant/Capital, Big Research  </a:t>
            </a:r>
          </a:p>
          <a:p>
            <a:pPr lvl="1"/>
            <a:r>
              <a:rPr lang="en-US" sz="2000" dirty="0" smtClean="0"/>
              <a:t>Workforce and leadership development</a:t>
            </a:r>
          </a:p>
          <a:p>
            <a:pPr lvl="2"/>
            <a:r>
              <a:rPr lang="en-US" sz="1800" dirty="0" smtClean="0"/>
              <a:t>EIR, Intern, Seasoned Entrepreneurs</a:t>
            </a:r>
          </a:p>
          <a:p>
            <a:pPr lvl="1"/>
            <a:r>
              <a:rPr lang="en-US" sz="2000" dirty="0" smtClean="0"/>
              <a:t>Build Community</a:t>
            </a:r>
          </a:p>
          <a:p>
            <a:pPr lvl="2"/>
            <a:r>
              <a:rPr lang="en-US" sz="1800" dirty="0" smtClean="0"/>
              <a:t>Virtual / physical, Industry, Technology Transfer/Academia</a:t>
            </a:r>
          </a:p>
          <a:p>
            <a:pPr lvl="1"/>
            <a:r>
              <a:rPr lang="en-US" sz="2000" dirty="0" smtClean="0"/>
              <a:t>Tools</a:t>
            </a:r>
          </a:p>
          <a:p>
            <a:pPr lvl="2"/>
            <a:r>
              <a:rPr lang="en-US" sz="1800" dirty="0" smtClean="0"/>
              <a:t>Education / Training, Testing / Research, Marketing, Maker / Hacker Spaces, Idea Competitions</a:t>
            </a:r>
          </a:p>
          <a:p>
            <a:pPr lvl="1"/>
            <a:r>
              <a:rPr lang="en-US" sz="2000" dirty="0" smtClean="0"/>
              <a:t>Access to Seed, Early Stage and Startup Capital</a:t>
            </a:r>
          </a:p>
          <a:p>
            <a:pPr lvl="2"/>
            <a:r>
              <a:rPr lang="en-US" sz="1800" dirty="0" smtClean="0"/>
              <a:t>Grants, ED, Government, Foundation, Loan Programs, Crowd Funding</a:t>
            </a:r>
          </a:p>
          <a:p>
            <a:r>
              <a:rPr lang="en-US" sz="2600" dirty="0" smtClean="0"/>
              <a:t>The common denominator in the listed Best Practices is a well run robust Accelerator!</a:t>
            </a:r>
          </a:p>
          <a:p>
            <a:pPr lvl="1"/>
            <a:r>
              <a:rPr lang="en-US" sz="2000" dirty="0" smtClean="0"/>
              <a:t>A good accelerator program is where the cloud settles!</a:t>
            </a:r>
          </a:p>
          <a:p>
            <a:pPr lvl="2"/>
            <a:endParaRPr lang="en-US" sz="1800" dirty="0"/>
          </a:p>
        </p:txBody>
      </p:sp>
      <p:sp>
        <p:nvSpPr>
          <p:cNvPr id="4" name="Title 1"/>
          <p:cNvSpPr>
            <a:spLocks noGrp="1"/>
          </p:cNvSpPr>
          <p:nvPr>
            <p:ph type="title"/>
          </p:nvPr>
        </p:nvSpPr>
        <p:spPr>
          <a:xfrm>
            <a:off x="457200" y="274638"/>
            <a:ext cx="8229600" cy="1414462"/>
          </a:xfrm>
        </p:spPr>
        <p:txBody>
          <a:bodyPr>
            <a:normAutofit/>
          </a:bodyPr>
          <a:lstStyle/>
          <a:p>
            <a:r>
              <a:rPr lang="en-US" sz="3600" dirty="0" smtClean="0"/>
              <a:t>Evolution of the Ecosystem – Best Practices Required to build the innovation economy</a:t>
            </a:r>
            <a:endParaRPr lang="en-US" sz="3600" dirty="0"/>
          </a:p>
        </p:txBody>
      </p:sp>
      <p:sp>
        <p:nvSpPr>
          <p:cNvPr id="5" name="Cloud Callout 4"/>
          <p:cNvSpPr/>
          <p:nvPr/>
        </p:nvSpPr>
        <p:spPr>
          <a:xfrm>
            <a:off x="1981200" y="5292726"/>
            <a:ext cx="2336800" cy="825500"/>
          </a:xfrm>
          <a:prstGeom prst="cloudCallout">
            <a:avLst/>
          </a:prstGeom>
          <a:gradFill flip="none" rotWithShape="1">
            <a:gsLst>
              <a:gs pos="0">
                <a:schemeClr val="accent1">
                  <a:tint val="100000"/>
                  <a:shade val="100000"/>
                  <a:satMod val="130000"/>
                  <a:alpha val="31000"/>
                </a:schemeClr>
              </a:gs>
              <a:gs pos="100000">
                <a:schemeClr val="accent1">
                  <a:tint val="50000"/>
                  <a:shade val="100000"/>
                  <a:satMod val="350000"/>
                  <a:alpha val="31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85818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Key Attributes of an Accelerator</a:t>
            </a:r>
            <a:br>
              <a:rPr lang="en-US" sz="3600" dirty="0" smtClean="0"/>
            </a:br>
            <a:r>
              <a:rPr lang="en-US" sz="3600" dirty="0" smtClean="0"/>
              <a:t>(Control and Command Center)</a:t>
            </a:r>
            <a:endParaRPr lang="en-US" sz="3600" dirty="0"/>
          </a:p>
        </p:txBody>
      </p:sp>
      <p:sp>
        <p:nvSpPr>
          <p:cNvPr id="3" name="Content Placeholder 2"/>
          <p:cNvSpPr>
            <a:spLocks noGrp="1"/>
          </p:cNvSpPr>
          <p:nvPr>
            <p:ph idx="1"/>
          </p:nvPr>
        </p:nvSpPr>
        <p:spPr>
          <a:xfrm>
            <a:off x="457200" y="1473200"/>
            <a:ext cx="8559800" cy="5181600"/>
          </a:xfrm>
        </p:spPr>
        <p:txBody>
          <a:bodyPr>
            <a:noAutofit/>
          </a:bodyPr>
          <a:lstStyle/>
          <a:p>
            <a:r>
              <a:rPr lang="en-US" sz="1800" dirty="0" smtClean="0"/>
              <a:t>Access to wide pool of Startups / Innovators / Entrepreneurs </a:t>
            </a:r>
          </a:p>
          <a:p>
            <a:pPr lvl="1"/>
            <a:r>
              <a:rPr lang="en-US" sz="1400" dirty="0" smtClean="0"/>
              <a:t>University Technology Transfer, Self starters, Industry etc.</a:t>
            </a:r>
          </a:p>
          <a:p>
            <a:r>
              <a:rPr lang="en-US" sz="1800" dirty="0" smtClean="0"/>
              <a:t>Access to Wide pool Capital</a:t>
            </a:r>
          </a:p>
          <a:p>
            <a:pPr lvl="1"/>
            <a:r>
              <a:rPr lang="en-US" sz="1400" dirty="0" smtClean="0"/>
              <a:t>Not for Profit Economic Development (Direct Investment Seed / Follow on)</a:t>
            </a:r>
          </a:p>
          <a:p>
            <a:pPr lvl="1"/>
            <a:r>
              <a:rPr lang="en-US" sz="1400" dirty="0" smtClean="0"/>
              <a:t>Non dilutive (Grants), marginally dilutive seed funds</a:t>
            </a:r>
          </a:p>
          <a:p>
            <a:pPr lvl="1"/>
            <a:r>
              <a:rPr lang="en-US" sz="1400" dirty="0" smtClean="0"/>
              <a:t>Public: Loan Programs, Foundations, Investment Funds</a:t>
            </a:r>
          </a:p>
          <a:p>
            <a:pPr lvl="1"/>
            <a:r>
              <a:rPr lang="en-US" sz="1400" dirty="0" smtClean="0"/>
              <a:t>Private: Angel Groups, Venture Capital, Corp Development, Equity Crowd Funding</a:t>
            </a:r>
          </a:p>
          <a:p>
            <a:r>
              <a:rPr lang="en-US" sz="1800" dirty="0" smtClean="0"/>
              <a:t>Access to Industry /  Market </a:t>
            </a:r>
          </a:p>
          <a:p>
            <a:pPr lvl="1"/>
            <a:r>
              <a:rPr lang="en-US" sz="1400" dirty="0" smtClean="0"/>
              <a:t>Business Partnerships</a:t>
            </a:r>
          </a:p>
          <a:p>
            <a:pPr lvl="1"/>
            <a:r>
              <a:rPr lang="en-US" sz="1400" dirty="0" smtClean="0"/>
              <a:t>Technology Commercialization / Market Makers</a:t>
            </a:r>
          </a:p>
          <a:p>
            <a:pPr lvl="1"/>
            <a:r>
              <a:rPr lang="en-US" sz="1400" dirty="0" smtClean="0"/>
              <a:t>Customers</a:t>
            </a:r>
          </a:p>
          <a:p>
            <a:r>
              <a:rPr lang="en-US" sz="1800" dirty="0" smtClean="0"/>
              <a:t>Access to Resources</a:t>
            </a:r>
          </a:p>
          <a:p>
            <a:pPr lvl="1"/>
            <a:r>
              <a:rPr lang="en-US" sz="1400" dirty="0" smtClean="0"/>
              <a:t>Tools – Education / Training</a:t>
            </a:r>
          </a:p>
          <a:p>
            <a:pPr lvl="1"/>
            <a:r>
              <a:rPr lang="en-US" sz="1400" dirty="0" smtClean="0"/>
              <a:t>Mentors / Executives In Residence</a:t>
            </a:r>
          </a:p>
          <a:p>
            <a:pPr lvl="1"/>
            <a:r>
              <a:rPr lang="en-US" sz="1400" dirty="0" smtClean="0"/>
              <a:t>Cluster Organizations</a:t>
            </a:r>
          </a:p>
          <a:p>
            <a:r>
              <a:rPr lang="en-US" sz="1800" dirty="0" smtClean="0"/>
              <a:t>Flexible and Adaptable Infrastructure</a:t>
            </a:r>
          </a:p>
          <a:p>
            <a:pPr lvl="1"/>
            <a:r>
              <a:rPr lang="en-US" sz="1400" dirty="0" smtClean="0"/>
              <a:t>Sector Focused – Clean Tech, Energy, Life Sciences, ICT, Social Enterprises, Lifestyle, Proof of Concept etc.</a:t>
            </a:r>
          </a:p>
          <a:p>
            <a:pPr lvl="1"/>
            <a:r>
              <a:rPr lang="en-US" sz="1400" dirty="0" smtClean="0"/>
              <a:t>Demographic – Women, Young, Urban, Veteran etc.</a:t>
            </a:r>
          </a:p>
          <a:p>
            <a:pPr lvl="1"/>
            <a:r>
              <a:rPr lang="en-US" sz="1400" dirty="0" smtClean="0"/>
              <a:t>Regional / Location – State, multi-states, multi city, Rural, Economically Disadvantaged etc.</a:t>
            </a:r>
          </a:p>
          <a:p>
            <a:pPr lvl="1"/>
            <a:endParaRPr lang="en-US" sz="1400" dirty="0" smtClean="0"/>
          </a:p>
          <a:p>
            <a:endParaRPr lang="en-US" sz="1800" dirty="0"/>
          </a:p>
        </p:txBody>
      </p:sp>
    </p:spTree>
    <p:extLst>
      <p:ext uri="{BB962C8B-B14F-4D97-AF65-F5344CB8AC3E}">
        <p14:creationId xmlns:p14="http://schemas.microsoft.com/office/powerpoint/2010/main" val="414031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Accelerators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Innovation Works, Pittsburgh PA</a:t>
            </a:r>
          </a:p>
          <a:p>
            <a:pPr lvl="1"/>
            <a:r>
              <a:rPr lang="en-US" dirty="0" smtClean="0"/>
              <a:t>Invested $52.3M in 168 companies</a:t>
            </a:r>
          </a:p>
          <a:p>
            <a:pPr lvl="1"/>
            <a:r>
              <a:rPr lang="en-US" dirty="0" smtClean="0"/>
              <a:t>29 companies raised additional $1M + in outside investment</a:t>
            </a:r>
          </a:p>
          <a:p>
            <a:pPr lvl="1"/>
            <a:r>
              <a:rPr lang="en-US" dirty="0" smtClean="0"/>
              <a:t>Generated clients with $1.1B in revenues in 2011</a:t>
            </a:r>
          </a:p>
          <a:p>
            <a:r>
              <a:rPr lang="en-US" dirty="0" smtClean="0"/>
              <a:t>Jumpstart, NE Ohio – Industry Development</a:t>
            </a:r>
          </a:p>
          <a:p>
            <a:pPr lvl="1"/>
            <a:r>
              <a:rPr lang="en-US" dirty="0" smtClean="0"/>
              <a:t>Invested $26M in 87 companies, </a:t>
            </a:r>
          </a:p>
          <a:p>
            <a:pPr lvl="1"/>
            <a:r>
              <a:rPr lang="en-US" dirty="0" smtClean="0"/>
              <a:t>$126M in leverage nearly 5x</a:t>
            </a:r>
          </a:p>
          <a:p>
            <a:pPr lvl="1"/>
            <a:r>
              <a:rPr lang="en-US" dirty="0" smtClean="0"/>
              <a:t>generated clients with $80M annual revenue rate</a:t>
            </a:r>
          </a:p>
          <a:p>
            <a:r>
              <a:rPr lang="en-US" dirty="0" smtClean="0"/>
              <a:t>Some Accelerators with specific Focus</a:t>
            </a:r>
          </a:p>
          <a:p>
            <a:pPr lvl="1"/>
            <a:r>
              <a:rPr lang="en-US" dirty="0" smtClean="0"/>
              <a:t>Tech Town Detroit Michigan – University Partnerships</a:t>
            </a:r>
          </a:p>
          <a:p>
            <a:pPr lvl="1"/>
            <a:r>
              <a:rPr lang="en-US" dirty="0" err="1"/>
              <a:t>Teqcorner</a:t>
            </a:r>
            <a:r>
              <a:rPr lang="en-US" dirty="0"/>
              <a:t>, McLean Va. – Growth </a:t>
            </a:r>
            <a:r>
              <a:rPr lang="en-US" dirty="0" smtClean="0"/>
              <a:t>Business</a:t>
            </a:r>
          </a:p>
          <a:p>
            <a:pPr lvl="1"/>
            <a:r>
              <a:rPr lang="en-US" dirty="0" smtClean="0"/>
              <a:t>Capital Factory, Austin Texas – Pubic Private Economic Development</a:t>
            </a:r>
          </a:p>
          <a:p>
            <a:pPr lvl="1"/>
            <a:r>
              <a:rPr lang="en-US" dirty="0" smtClean="0"/>
              <a:t>MIT </a:t>
            </a:r>
            <a:r>
              <a:rPr lang="en-US" dirty="0" err="1" smtClean="0"/>
              <a:t>Deshpande</a:t>
            </a:r>
            <a:r>
              <a:rPr lang="en-US" dirty="0" smtClean="0"/>
              <a:t> Center Boston, MA– Proof of Concept Center</a:t>
            </a:r>
          </a:p>
          <a:p>
            <a:pPr lvl="1"/>
            <a:r>
              <a:rPr lang="en-US" dirty="0" err="1" smtClean="0"/>
              <a:t>Ycombinator</a:t>
            </a:r>
            <a:r>
              <a:rPr lang="en-US" dirty="0" smtClean="0"/>
              <a:t>, California –” Entrepreneurship Boot Camp”</a:t>
            </a:r>
          </a:p>
          <a:p>
            <a:pPr lvl="1"/>
            <a:r>
              <a:rPr lang="en-US" dirty="0" smtClean="0"/>
              <a:t>Pittsburgh Life Science Greenhouse, Pa – Life sciences, Biotechnology, Healthcare</a:t>
            </a:r>
            <a:endParaRPr lang="en-US" dirty="0"/>
          </a:p>
        </p:txBody>
      </p:sp>
    </p:spTree>
    <p:extLst>
      <p:ext uri="{BB962C8B-B14F-4D97-AF65-F5344CB8AC3E}">
        <p14:creationId xmlns:p14="http://schemas.microsoft.com/office/powerpoint/2010/main" val="1320047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70000"/>
            <a:ext cx="8229600" cy="5715000"/>
          </a:xfrm>
        </p:spPr>
        <p:txBody>
          <a:bodyPr>
            <a:noAutofit/>
          </a:bodyPr>
          <a:lstStyle/>
          <a:p>
            <a:r>
              <a:rPr lang="en-US" sz="2000" dirty="0" smtClean="0"/>
              <a:t>A Growth Imperative and nation building tool</a:t>
            </a:r>
          </a:p>
          <a:p>
            <a:pPr lvl="1"/>
            <a:r>
              <a:rPr lang="en-US" sz="1600" dirty="0" smtClean="0"/>
              <a:t>China: Poverty Rate 85% (1981), 15% (2010)</a:t>
            </a:r>
          </a:p>
          <a:p>
            <a:pPr lvl="1"/>
            <a:r>
              <a:rPr lang="en-US" sz="1600" dirty="0" smtClean="0"/>
              <a:t>India: Poverty Rate 60% (1981), 33% (2010)</a:t>
            </a:r>
          </a:p>
          <a:p>
            <a:pPr lvl="1"/>
            <a:r>
              <a:rPr lang="en-US" sz="1600" dirty="0" smtClean="0"/>
              <a:t>Sub Saharan Africa &gt; 70% (1981), 43% (2010)</a:t>
            </a:r>
          </a:p>
          <a:p>
            <a:r>
              <a:rPr lang="en-US" sz="2000" dirty="0" smtClean="0"/>
              <a:t>Engine of Growth has shifted from a centrally controlled (US and a handful of countries)one to a distributed one (Global play with strong emerging markets)</a:t>
            </a:r>
          </a:p>
          <a:p>
            <a:pPr lvl="1"/>
            <a:r>
              <a:rPr lang="en-US" sz="1600" dirty="0" smtClean="0"/>
              <a:t>2/3 of $ circulates outside of US</a:t>
            </a:r>
          </a:p>
          <a:p>
            <a:pPr lvl="1"/>
            <a:r>
              <a:rPr lang="en-US" sz="1600" dirty="0" smtClean="0"/>
              <a:t>70% of global spend is outside of US</a:t>
            </a:r>
          </a:p>
          <a:p>
            <a:pPr lvl="1"/>
            <a:r>
              <a:rPr lang="en-US" sz="1600" dirty="0" smtClean="0"/>
              <a:t>95% of market is outside of US</a:t>
            </a:r>
          </a:p>
          <a:p>
            <a:r>
              <a:rPr lang="en-US" sz="2000" dirty="0" smtClean="0"/>
              <a:t>Information Revolution powered by ubiquittous technology and accelerated by the Internet (and the cloud) has created the most phenomenal paradigm shift of all times!</a:t>
            </a:r>
          </a:p>
          <a:p>
            <a:pPr lvl="1"/>
            <a:r>
              <a:rPr lang="en-US" sz="1600" dirty="0" smtClean="0"/>
              <a:t>Leading to Democratization of Innovation (crowd sourcing), Resources (crowd work), Capital (crowd funding)</a:t>
            </a:r>
          </a:p>
          <a:p>
            <a:pPr lvl="1"/>
            <a:r>
              <a:rPr lang="en-US" sz="1600" dirty="0" smtClean="0"/>
              <a:t>Crowd funding (Power of the Crowd): $3B (2012), $3-6B (2013), with 1% shift in US long term investments to small businesses = $300B capacity</a:t>
            </a:r>
            <a:endParaRPr lang="en-US" sz="1600" dirty="0"/>
          </a:p>
        </p:txBody>
      </p:sp>
      <p:sp>
        <p:nvSpPr>
          <p:cNvPr id="7" name="Title 6"/>
          <p:cNvSpPr>
            <a:spLocks noGrp="1"/>
          </p:cNvSpPr>
          <p:nvPr>
            <p:ph type="title"/>
          </p:nvPr>
        </p:nvSpPr>
        <p:spPr/>
        <p:txBody>
          <a:bodyPr/>
          <a:lstStyle/>
          <a:p>
            <a:r>
              <a:rPr lang="en-US" dirty="0" smtClean="0"/>
              <a:t>Going Global</a:t>
            </a:r>
            <a:endParaRPr lang="en-US" dirty="0"/>
          </a:p>
        </p:txBody>
      </p:sp>
    </p:spTree>
    <p:extLst>
      <p:ext uri="{BB962C8B-B14F-4D97-AF65-F5344CB8AC3E}">
        <p14:creationId xmlns:p14="http://schemas.microsoft.com/office/powerpoint/2010/main" val="3746588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Globalization of Innovation Ecosystems via Accelerators</a:t>
            </a:r>
            <a:endParaRPr lang="en-US" dirty="0"/>
          </a:p>
        </p:txBody>
      </p:sp>
      <p:pic>
        <p:nvPicPr>
          <p:cNvPr id="7" name="Picture 6"/>
          <p:cNvPicPr>
            <a:picLocks noChangeAspect="1"/>
          </p:cNvPicPr>
          <p:nvPr/>
        </p:nvPicPr>
        <p:blipFill>
          <a:blip r:embed="rId2"/>
          <a:stretch>
            <a:fillRect/>
          </a:stretch>
        </p:blipFill>
        <p:spPr>
          <a:xfrm>
            <a:off x="-25400" y="1456592"/>
            <a:ext cx="2903221" cy="2289908"/>
          </a:xfrm>
          <a:prstGeom prst="rect">
            <a:avLst/>
          </a:prstGeom>
        </p:spPr>
      </p:pic>
      <p:cxnSp>
        <p:nvCxnSpPr>
          <p:cNvPr id="8" name="Straight Connector 7"/>
          <p:cNvCxnSpPr/>
          <p:nvPr/>
        </p:nvCxnSpPr>
        <p:spPr>
          <a:xfrm>
            <a:off x="2523490" y="3417008"/>
            <a:ext cx="1070610" cy="765703"/>
          </a:xfrm>
          <a:prstGeom prst="line">
            <a:avLst/>
          </a:prstGeom>
          <a:ln w="76200" cmpd="sng">
            <a:solidFill>
              <a:srgbClr val="FF6600"/>
            </a:solidFill>
            <a:tailEnd type="triangle" w="lg"/>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a:off x="3594100" y="2120899"/>
            <a:ext cx="5334000" cy="4127499"/>
            <a:chOff x="4283805" y="3086100"/>
            <a:chExt cx="2760345" cy="2466116"/>
          </a:xfrm>
        </p:grpSpPr>
        <p:sp>
          <p:nvSpPr>
            <p:cNvPr id="19" name="Hexagon 18"/>
            <p:cNvSpPr/>
            <p:nvPr/>
          </p:nvSpPr>
          <p:spPr>
            <a:xfrm>
              <a:off x="4834425" y="3644900"/>
              <a:ext cx="1582541" cy="141732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Hexagon 5"/>
            <p:cNvSpPr/>
            <p:nvPr/>
          </p:nvSpPr>
          <p:spPr>
            <a:xfrm>
              <a:off x="4356100" y="3200400"/>
              <a:ext cx="2540000" cy="2264410"/>
            </a:xfrm>
            <a:prstGeom prst="hexagon">
              <a:avLst/>
            </a:prstGeom>
            <a:gradFill flip="none" rotWithShape="1">
              <a:gsLst>
                <a:gs pos="0">
                  <a:schemeClr val="accent1">
                    <a:tint val="100000"/>
                    <a:shade val="100000"/>
                    <a:satMod val="130000"/>
                    <a:alpha val="57000"/>
                  </a:schemeClr>
                </a:gs>
                <a:gs pos="100000">
                  <a:schemeClr val="accent1">
                    <a:tint val="50000"/>
                    <a:shade val="100000"/>
                    <a:satMod val="350000"/>
                    <a:alpha val="57000"/>
                  </a:schemeClr>
                </a:gs>
              </a:gsLst>
              <a:lin ang="16200000" scaled="0"/>
              <a:tileRect/>
            </a:gradFill>
            <a:ln/>
            <a:effectLst>
              <a:glow rad="228600">
                <a:schemeClr val="accent6">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Hexagon 15"/>
            <p:cNvSpPr/>
            <p:nvPr/>
          </p:nvSpPr>
          <p:spPr>
            <a:xfrm>
              <a:off x="6299200" y="3976370"/>
              <a:ext cx="744950" cy="63373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Industry</a:t>
              </a:r>
              <a:endParaRPr lang="en-US" dirty="0"/>
            </a:p>
          </p:txBody>
        </p:sp>
        <p:sp>
          <p:nvSpPr>
            <p:cNvPr id="18" name="Hexagon 17"/>
            <p:cNvSpPr/>
            <p:nvPr/>
          </p:nvSpPr>
          <p:spPr>
            <a:xfrm>
              <a:off x="5131625" y="3915410"/>
              <a:ext cx="910527" cy="805180"/>
            </a:xfrm>
            <a:prstGeom prst="hex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Accelerators</a:t>
              </a:r>
              <a:endParaRPr lang="en-US" sz="1600" dirty="0"/>
            </a:p>
          </p:txBody>
        </p:sp>
        <p:sp>
          <p:nvSpPr>
            <p:cNvPr id="20" name="Hexagon 19"/>
            <p:cNvSpPr/>
            <p:nvPr/>
          </p:nvSpPr>
          <p:spPr>
            <a:xfrm>
              <a:off x="4283805" y="3937000"/>
              <a:ext cx="710343" cy="5842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Startups</a:t>
              </a:r>
              <a:endParaRPr lang="en-US" dirty="0"/>
            </a:p>
          </p:txBody>
        </p:sp>
        <p:sp>
          <p:nvSpPr>
            <p:cNvPr id="21" name="Hexagon 20"/>
            <p:cNvSpPr/>
            <p:nvPr/>
          </p:nvSpPr>
          <p:spPr>
            <a:xfrm>
              <a:off x="5254752" y="4914900"/>
              <a:ext cx="842994" cy="63731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Resources</a:t>
              </a:r>
              <a:endParaRPr lang="en-US" dirty="0"/>
            </a:p>
          </p:txBody>
        </p:sp>
        <p:cxnSp>
          <p:nvCxnSpPr>
            <p:cNvPr id="23" name="Straight Connector 22"/>
            <p:cNvCxnSpPr/>
            <p:nvPr/>
          </p:nvCxnSpPr>
          <p:spPr>
            <a:xfrm>
              <a:off x="5562600" y="3670300"/>
              <a:ext cx="0" cy="26670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Hexagon 16"/>
            <p:cNvSpPr/>
            <p:nvPr/>
          </p:nvSpPr>
          <p:spPr>
            <a:xfrm>
              <a:off x="5254752" y="3086100"/>
              <a:ext cx="698500" cy="5842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Investors</a:t>
              </a:r>
              <a:endParaRPr lang="en-US" sz="1600" dirty="0"/>
            </a:p>
          </p:txBody>
        </p:sp>
        <p:cxnSp>
          <p:nvCxnSpPr>
            <p:cNvPr id="25" name="Straight Connector 24"/>
            <p:cNvCxnSpPr/>
            <p:nvPr/>
          </p:nvCxnSpPr>
          <p:spPr>
            <a:xfrm>
              <a:off x="4994148" y="4279900"/>
              <a:ext cx="184404"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626100" y="4720590"/>
              <a:ext cx="0" cy="19431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17" idx="3"/>
            </p:cNvCxnSpPr>
            <p:nvPr/>
          </p:nvCxnSpPr>
          <p:spPr>
            <a:xfrm flipV="1">
              <a:off x="4610100" y="3378200"/>
              <a:ext cx="644652" cy="558801"/>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21" idx="3"/>
            </p:cNvCxnSpPr>
            <p:nvPr/>
          </p:nvCxnSpPr>
          <p:spPr>
            <a:xfrm>
              <a:off x="4533900" y="4521200"/>
              <a:ext cx="720852" cy="712358"/>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17" idx="0"/>
            </p:cNvCxnSpPr>
            <p:nvPr/>
          </p:nvCxnSpPr>
          <p:spPr>
            <a:xfrm>
              <a:off x="5953252" y="3378200"/>
              <a:ext cx="638048" cy="59817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21" idx="0"/>
            </p:cNvCxnSpPr>
            <p:nvPr/>
          </p:nvCxnSpPr>
          <p:spPr>
            <a:xfrm flipV="1">
              <a:off x="6097746" y="4610100"/>
              <a:ext cx="417354" cy="623458"/>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18" idx="0"/>
              <a:endCxn id="16" idx="3"/>
            </p:cNvCxnSpPr>
            <p:nvPr/>
          </p:nvCxnSpPr>
          <p:spPr>
            <a:xfrm flipV="1">
              <a:off x="6042152" y="4293235"/>
              <a:ext cx="257048" cy="24765"/>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69" name="TextBox 68"/>
          <p:cNvSpPr txBox="1"/>
          <p:nvPr/>
        </p:nvSpPr>
        <p:spPr>
          <a:xfrm>
            <a:off x="88900" y="4118503"/>
            <a:ext cx="3505200" cy="2308324"/>
          </a:xfrm>
          <a:prstGeom prst="rect">
            <a:avLst/>
          </a:prstGeom>
          <a:noFill/>
        </p:spPr>
        <p:txBody>
          <a:bodyPr wrap="square" rtlCol="0">
            <a:spAutoFit/>
          </a:bodyPr>
          <a:lstStyle/>
          <a:p>
            <a:pPr algn="ctr"/>
            <a:r>
              <a:rPr lang="en-US" dirty="0" smtClean="0"/>
              <a:t>Objectives</a:t>
            </a:r>
          </a:p>
          <a:p>
            <a:pPr marL="285750" indent="-285750">
              <a:buFont typeface="Arial"/>
              <a:buChar char="•"/>
            </a:pPr>
            <a:r>
              <a:rPr lang="en-US" dirty="0" smtClean="0"/>
              <a:t>Build Accelerator Network as Commercialization channel</a:t>
            </a:r>
          </a:p>
          <a:p>
            <a:pPr marL="285750" indent="-285750">
              <a:buFont typeface="Arial"/>
              <a:buChar char="•"/>
            </a:pPr>
            <a:r>
              <a:rPr lang="en-US" dirty="0" smtClean="0"/>
              <a:t>Increase Startups Served and quality of Startups</a:t>
            </a:r>
          </a:p>
          <a:p>
            <a:pPr marL="285750" indent="-285750">
              <a:buFont typeface="Arial"/>
              <a:buChar char="•"/>
            </a:pPr>
            <a:r>
              <a:rPr lang="en-US" dirty="0" smtClean="0"/>
              <a:t>Increase/improve Outcome on innovation, commercialization and Jobs via Global resources</a:t>
            </a:r>
          </a:p>
        </p:txBody>
      </p:sp>
    </p:spTree>
    <p:extLst>
      <p:ext uri="{BB962C8B-B14F-4D97-AF65-F5344CB8AC3E}">
        <p14:creationId xmlns:p14="http://schemas.microsoft.com/office/powerpoint/2010/main" val="1037718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Globalization of Innovation Ecosystems</a:t>
            </a:r>
            <a:endParaRPr lang="en-US" dirty="0"/>
          </a:p>
        </p:txBody>
      </p:sp>
      <p:grpSp>
        <p:nvGrpSpPr>
          <p:cNvPr id="3" name="Group 2"/>
          <p:cNvGrpSpPr/>
          <p:nvPr/>
        </p:nvGrpSpPr>
        <p:grpSpPr>
          <a:xfrm>
            <a:off x="182109" y="1123584"/>
            <a:ext cx="2641599" cy="2038379"/>
            <a:chOff x="3594100" y="2120899"/>
            <a:chExt cx="5334000" cy="4127499"/>
          </a:xfrm>
        </p:grpSpPr>
        <p:sp>
          <p:nvSpPr>
            <p:cNvPr id="19" name="Hexagon 18"/>
            <p:cNvSpPr/>
            <p:nvPr/>
          </p:nvSpPr>
          <p:spPr>
            <a:xfrm>
              <a:off x="4658100" y="3056154"/>
              <a:ext cx="3058050" cy="237214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p>
          </p:txBody>
        </p:sp>
        <p:sp>
          <p:nvSpPr>
            <p:cNvPr id="6" name="Hexagon 5"/>
            <p:cNvSpPr/>
            <p:nvPr/>
          </p:nvSpPr>
          <p:spPr>
            <a:xfrm>
              <a:off x="3733800" y="2312201"/>
              <a:ext cx="4908213" cy="3789907"/>
            </a:xfrm>
            <a:prstGeom prst="hexagon">
              <a:avLst/>
            </a:prstGeom>
            <a:gradFill flip="none" rotWithShape="1">
              <a:gsLst>
                <a:gs pos="0">
                  <a:schemeClr val="accent1">
                    <a:tint val="100000"/>
                    <a:shade val="100000"/>
                    <a:satMod val="130000"/>
                    <a:alpha val="57000"/>
                  </a:schemeClr>
                </a:gs>
                <a:gs pos="100000">
                  <a:schemeClr val="accent1">
                    <a:tint val="50000"/>
                    <a:shade val="100000"/>
                    <a:satMod val="350000"/>
                    <a:alpha val="57000"/>
                  </a:schemeClr>
                </a:gs>
              </a:gsLst>
              <a:lin ang="16200000" scaled="0"/>
              <a:tileRect/>
            </a:gradFill>
            <a:ln/>
            <a:effectLst>
              <a:glow rad="228600">
                <a:schemeClr val="accent6">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sz="11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Hexagon 15"/>
            <p:cNvSpPr/>
            <p:nvPr/>
          </p:nvSpPr>
          <p:spPr>
            <a:xfrm>
              <a:off x="7488583" y="3610930"/>
              <a:ext cx="1439517" cy="1060664"/>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Industry</a:t>
              </a:r>
              <a:endParaRPr lang="en-US" sz="1100" dirty="0"/>
            </a:p>
          </p:txBody>
        </p:sp>
        <p:sp>
          <p:nvSpPr>
            <p:cNvPr id="18" name="Hexagon 17"/>
            <p:cNvSpPr/>
            <p:nvPr/>
          </p:nvSpPr>
          <p:spPr>
            <a:xfrm>
              <a:off x="5232400" y="3508902"/>
              <a:ext cx="1759472" cy="1347617"/>
            </a:xfrm>
            <a:prstGeom prst="hex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Accelerators</a:t>
              </a:r>
              <a:endParaRPr lang="en-US" sz="1100" dirty="0"/>
            </a:p>
          </p:txBody>
        </p:sp>
        <p:sp>
          <p:nvSpPr>
            <p:cNvPr id="20" name="Hexagon 19"/>
            <p:cNvSpPr/>
            <p:nvPr/>
          </p:nvSpPr>
          <p:spPr>
            <a:xfrm>
              <a:off x="3594100" y="3545037"/>
              <a:ext cx="1372643" cy="97776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Startups</a:t>
              </a:r>
              <a:endParaRPr lang="en-US" sz="1100" dirty="0"/>
            </a:p>
          </p:txBody>
        </p:sp>
        <p:sp>
          <p:nvSpPr>
            <p:cNvPr id="21" name="Hexagon 20"/>
            <p:cNvSpPr/>
            <p:nvPr/>
          </p:nvSpPr>
          <p:spPr>
            <a:xfrm>
              <a:off x="5470326" y="5181732"/>
              <a:ext cx="1628974" cy="106666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Resources</a:t>
              </a:r>
              <a:endParaRPr lang="en-US" sz="1100" dirty="0"/>
            </a:p>
          </p:txBody>
        </p:sp>
        <p:cxnSp>
          <p:nvCxnSpPr>
            <p:cNvPr id="23" name="Straight Connector 22"/>
            <p:cNvCxnSpPr/>
            <p:nvPr/>
          </p:nvCxnSpPr>
          <p:spPr>
            <a:xfrm>
              <a:off x="6065201" y="3098665"/>
              <a:ext cx="0" cy="446372"/>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Hexagon 16"/>
            <p:cNvSpPr/>
            <p:nvPr/>
          </p:nvSpPr>
          <p:spPr>
            <a:xfrm>
              <a:off x="5470326" y="2120899"/>
              <a:ext cx="1349758" cy="97776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Investors</a:t>
              </a:r>
              <a:endParaRPr lang="en-US" sz="1100" dirty="0"/>
            </a:p>
          </p:txBody>
        </p:sp>
        <p:cxnSp>
          <p:nvCxnSpPr>
            <p:cNvPr id="25" name="Straight Connector 24"/>
            <p:cNvCxnSpPr/>
            <p:nvPr/>
          </p:nvCxnSpPr>
          <p:spPr>
            <a:xfrm>
              <a:off x="4966743" y="4118943"/>
              <a:ext cx="356336"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187907" y="4856519"/>
              <a:ext cx="0" cy="325214"/>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17" idx="3"/>
            </p:cNvCxnSpPr>
            <p:nvPr/>
          </p:nvCxnSpPr>
          <p:spPr>
            <a:xfrm flipV="1">
              <a:off x="4224622" y="2609782"/>
              <a:ext cx="1245704" cy="935256"/>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21" idx="3"/>
            </p:cNvCxnSpPr>
            <p:nvPr/>
          </p:nvCxnSpPr>
          <p:spPr>
            <a:xfrm>
              <a:off x="4077375" y="4522803"/>
              <a:ext cx="1392951" cy="1192262"/>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17" idx="0"/>
            </p:cNvCxnSpPr>
            <p:nvPr/>
          </p:nvCxnSpPr>
          <p:spPr>
            <a:xfrm>
              <a:off x="6820085" y="2609782"/>
              <a:ext cx="1232943" cy="1001148"/>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21" idx="0"/>
            </p:cNvCxnSpPr>
            <p:nvPr/>
          </p:nvCxnSpPr>
          <p:spPr>
            <a:xfrm flipV="1">
              <a:off x="7099300" y="4671593"/>
              <a:ext cx="806481" cy="1043472"/>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18" idx="0"/>
              <a:endCxn id="16" idx="3"/>
            </p:cNvCxnSpPr>
            <p:nvPr/>
          </p:nvCxnSpPr>
          <p:spPr>
            <a:xfrm flipV="1">
              <a:off x="6991872" y="4141262"/>
              <a:ext cx="496711" cy="41449"/>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5" name="Right Arrow Callout 4"/>
          <p:cNvSpPr/>
          <p:nvPr/>
        </p:nvSpPr>
        <p:spPr>
          <a:xfrm>
            <a:off x="2682027" y="2474579"/>
            <a:ext cx="3871173" cy="2414921"/>
          </a:xfrm>
          <a:prstGeom prst="rightArrowCallout">
            <a:avLst/>
          </a:prstGeom>
          <a:solidFill>
            <a:schemeClr val="accent6">
              <a:lumMod val="60000"/>
              <a:lumOff val="40000"/>
              <a:alpha val="4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smtClean="0">
                <a:solidFill>
                  <a:srgbClr val="000000"/>
                </a:solidFill>
              </a:rPr>
              <a:t>Effective commercialization Value Chain</a:t>
            </a:r>
          </a:p>
          <a:p>
            <a:pPr marL="285750" indent="-285750">
              <a:buFont typeface="Arial"/>
              <a:buChar char="•"/>
            </a:pPr>
            <a:r>
              <a:rPr lang="en-US" sz="1600" dirty="0" smtClean="0">
                <a:solidFill>
                  <a:srgbClr val="000000"/>
                </a:solidFill>
              </a:rPr>
              <a:t>Access to wide pool of Capital</a:t>
            </a:r>
          </a:p>
          <a:p>
            <a:pPr marL="285750" indent="-285750">
              <a:buFont typeface="Arial"/>
              <a:buChar char="•"/>
            </a:pPr>
            <a:r>
              <a:rPr lang="en-US" sz="1600" dirty="0" smtClean="0">
                <a:solidFill>
                  <a:srgbClr val="000000"/>
                </a:solidFill>
              </a:rPr>
              <a:t>Access to Wide Pool of Resources </a:t>
            </a:r>
          </a:p>
          <a:p>
            <a:pPr marL="285750" indent="-285750">
              <a:buFont typeface="Arial"/>
              <a:buChar char="•"/>
            </a:pPr>
            <a:r>
              <a:rPr lang="en-US" sz="1600" dirty="0" smtClean="0">
                <a:solidFill>
                  <a:srgbClr val="000000"/>
                </a:solidFill>
              </a:rPr>
              <a:t>Robust Access to Industry / Market </a:t>
            </a:r>
          </a:p>
          <a:p>
            <a:pPr marL="285750" indent="-285750">
              <a:buFont typeface="Arial"/>
              <a:buChar char="•"/>
            </a:pPr>
            <a:r>
              <a:rPr lang="en-US" sz="1600" dirty="0" smtClean="0">
                <a:solidFill>
                  <a:srgbClr val="000000"/>
                </a:solidFill>
              </a:rPr>
              <a:t>Access to wide pool Entrepreneurs/Startup</a:t>
            </a:r>
            <a:r>
              <a:rPr lang="en-US" sz="1600" dirty="0" smtClean="0"/>
              <a:t>s</a:t>
            </a:r>
            <a:endParaRPr lang="en-US" sz="1600" dirty="0"/>
          </a:p>
        </p:txBody>
      </p:sp>
      <p:sp>
        <p:nvSpPr>
          <p:cNvPr id="9" name="Rounded Rectangle 8"/>
          <p:cNvSpPr/>
          <p:nvPr/>
        </p:nvSpPr>
        <p:spPr>
          <a:xfrm>
            <a:off x="6553200" y="3308257"/>
            <a:ext cx="2654300" cy="2432143"/>
          </a:xfrm>
          <a:prstGeom prst="roundRect">
            <a:avLst/>
          </a:prstGeom>
          <a:solidFill>
            <a:srgbClr val="FFFF00">
              <a:alpha val="4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smtClean="0">
                <a:solidFill>
                  <a:srgbClr val="000000"/>
                </a:solidFill>
              </a:rPr>
              <a:t>Ecosystem Impact</a:t>
            </a:r>
          </a:p>
          <a:p>
            <a:pPr marL="285750" indent="-285750">
              <a:buFont typeface="Arial"/>
              <a:buChar char="•"/>
            </a:pPr>
            <a:r>
              <a:rPr lang="en-US" sz="1600" dirty="0" smtClean="0">
                <a:solidFill>
                  <a:srgbClr val="000000"/>
                </a:solidFill>
              </a:rPr>
              <a:t>Accelerated Growth Companies/ Increased commercialization</a:t>
            </a:r>
          </a:p>
          <a:p>
            <a:pPr marL="285750" indent="-285750">
              <a:buFont typeface="Arial"/>
              <a:buChar char="•"/>
            </a:pPr>
            <a:r>
              <a:rPr lang="en-US" sz="1600" dirty="0" smtClean="0">
                <a:solidFill>
                  <a:srgbClr val="000000"/>
                </a:solidFill>
              </a:rPr>
              <a:t>Lower Fail Rates</a:t>
            </a:r>
          </a:p>
          <a:p>
            <a:pPr marL="285750" indent="-285750">
              <a:buFont typeface="Arial"/>
              <a:buChar char="•"/>
            </a:pPr>
            <a:r>
              <a:rPr lang="en-US" sz="1600" dirty="0" smtClean="0">
                <a:solidFill>
                  <a:srgbClr val="000000"/>
                </a:solidFill>
              </a:rPr>
              <a:t>Stronger Partnerships</a:t>
            </a:r>
          </a:p>
          <a:p>
            <a:pPr marL="285750" indent="-285750">
              <a:buFont typeface="Arial"/>
              <a:buChar char="•"/>
            </a:pPr>
            <a:r>
              <a:rPr lang="en-US" sz="1600" dirty="0" smtClean="0">
                <a:solidFill>
                  <a:srgbClr val="000000"/>
                </a:solidFill>
              </a:rPr>
              <a:t>Sustainable / Scale able Companies</a:t>
            </a:r>
          </a:p>
          <a:p>
            <a:pPr algn="ctr"/>
            <a:endParaRPr lang="en-US" sz="1600" dirty="0">
              <a:solidFill>
                <a:srgbClr val="000000"/>
              </a:solidFill>
            </a:endParaRPr>
          </a:p>
        </p:txBody>
      </p:sp>
      <p:sp>
        <p:nvSpPr>
          <p:cNvPr id="12" name="Circular Arrow 11"/>
          <p:cNvSpPr/>
          <p:nvPr/>
        </p:nvSpPr>
        <p:spPr>
          <a:xfrm rot="1013011">
            <a:off x="2614536" y="1441074"/>
            <a:ext cx="5688920" cy="2388221"/>
          </a:xfrm>
          <a:prstGeom prst="circularArrow">
            <a:avLst>
              <a:gd name="adj1" fmla="val 0"/>
              <a:gd name="adj2" fmla="val 1053848"/>
              <a:gd name="adj3" fmla="val 20598830"/>
              <a:gd name="adj4" fmla="val 10800000"/>
              <a:gd name="adj5" fmla="val 92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8" name="Circular Arrow 27"/>
          <p:cNvSpPr/>
          <p:nvPr/>
        </p:nvSpPr>
        <p:spPr>
          <a:xfrm rot="11932905">
            <a:off x="1271734" y="3239510"/>
            <a:ext cx="5688920" cy="2388221"/>
          </a:xfrm>
          <a:prstGeom prst="circularArrow">
            <a:avLst>
              <a:gd name="adj1" fmla="val 0"/>
              <a:gd name="adj2" fmla="val 1053848"/>
              <a:gd name="adj3" fmla="val 20598830"/>
              <a:gd name="adj4" fmla="val 10800000"/>
              <a:gd name="adj5" fmla="val 92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Smiley Face 14"/>
          <p:cNvSpPr/>
          <p:nvPr/>
        </p:nvSpPr>
        <p:spPr>
          <a:xfrm>
            <a:off x="1466661" y="5283200"/>
            <a:ext cx="1574264" cy="1447800"/>
          </a:xfrm>
          <a:prstGeom prst="smileyFace">
            <a:avLst/>
          </a:prstGeom>
          <a:gradFill flip="none" rotWithShape="1">
            <a:gsLst>
              <a:gs pos="0">
                <a:schemeClr val="accent1">
                  <a:tint val="100000"/>
                  <a:shade val="100000"/>
                  <a:satMod val="130000"/>
                  <a:alpha val="61000"/>
                </a:schemeClr>
              </a:gs>
              <a:gs pos="100000">
                <a:schemeClr val="accent1">
                  <a:tint val="50000"/>
                  <a:shade val="100000"/>
                  <a:satMod val="350000"/>
                  <a:alpha val="61000"/>
                </a:schemeClr>
              </a:gs>
            </a:gsLst>
            <a:lin ang="16200000" scaled="0"/>
            <a:tileRect/>
          </a:gradFill>
          <a:effectLst>
            <a:glow rad="101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smtClean="0"/>
          </a:p>
          <a:p>
            <a:pPr algn="ctr"/>
            <a:r>
              <a:rPr lang="en-US" sz="1600" dirty="0" smtClean="0">
                <a:solidFill>
                  <a:schemeClr val="tx1"/>
                </a:solidFill>
              </a:rPr>
              <a:t>Industry Growth</a:t>
            </a:r>
            <a:endParaRPr lang="en-US" sz="1600" dirty="0">
              <a:solidFill>
                <a:schemeClr val="tx1"/>
              </a:solidFill>
            </a:endParaRPr>
          </a:p>
        </p:txBody>
      </p:sp>
      <p:sp>
        <p:nvSpPr>
          <p:cNvPr id="24" name="TextBox 23"/>
          <p:cNvSpPr txBox="1"/>
          <p:nvPr/>
        </p:nvSpPr>
        <p:spPr>
          <a:xfrm>
            <a:off x="1944104" y="5321300"/>
            <a:ext cx="642724" cy="369332"/>
          </a:xfrm>
          <a:prstGeom prst="rect">
            <a:avLst/>
          </a:prstGeom>
          <a:noFill/>
        </p:spPr>
        <p:txBody>
          <a:bodyPr wrap="none" rtlCol="0">
            <a:spAutoFit/>
          </a:bodyPr>
          <a:lstStyle/>
          <a:p>
            <a:r>
              <a:rPr lang="en-US" dirty="0" smtClean="0"/>
              <a:t>JOBS</a:t>
            </a:r>
            <a:endParaRPr lang="en-US" dirty="0"/>
          </a:p>
        </p:txBody>
      </p:sp>
      <p:sp>
        <p:nvSpPr>
          <p:cNvPr id="27" name="TextBox 26"/>
          <p:cNvSpPr txBox="1"/>
          <p:nvPr/>
        </p:nvSpPr>
        <p:spPr>
          <a:xfrm>
            <a:off x="3416300" y="5505966"/>
            <a:ext cx="2364750" cy="369332"/>
          </a:xfrm>
          <a:prstGeom prst="rect">
            <a:avLst/>
          </a:prstGeom>
          <a:noFill/>
        </p:spPr>
        <p:txBody>
          <a:bodyPr wrap="none" rtlCol="0">
            <a:spAutoFit/>
          </a:bodyPr>
          <a:lstStyle/>
          <a:p>
            <a:r>
              <a:rPr lang="en-US" dirty="0" smtClean="0"/>
              <a:t>Strengthen Ecosystems</a:t>
            </a:r>
            <a:endParaRPr lang="en-US" dirty="0"/>
          </a:p>
        </p:txBody>
      </p:sp>
      <p:sp>
        <p:nvSpPr>
          <p:cNvPr id="29" name="TextBox 28"/>
          <p:cNvSpPr txBox="1"/>
          <p:nvPr/>
        </p:nvSpPr>
        <p:spPr>
          <a:xfrm>
            <a:off x="5956300" y="1585463"/>
            <a:ext cx="2467630" cy="369332"/>
          </a:xfrm>
          <a:prstGeom prst="rect">
            <a:avLst/>
          </a:prstGeom>
          <a:noFill/>
        </p:spPr>
        <p:txBody>
          <a:bodyPr wrap="none" rtlCol="0">
            <a:spAutoFit/>
          </a:bodyPr>
          <a:lstStyle/>
          <a:p>
            <a:r>
              <a:rPr lang="en-US" dirty="0" smtClean="0"/>
              <a:t>High Growth Companies</a:t>
            </a:r>
            <a:endParaRPr lang="en-US" dirty="0"/>
          </a:p>
        </p:txBody>
      </p:sp>
      <p:cxnSp>
        <p:nvCxnSpPr>
          <p:cNvPr id="31" name="Elbow Connector 30"/>
          <p:cNvCxnSpPr>
            <a:stCxn id="9" idx="2"/>
          </p:cNvCxnSpPr>
          <p:nvPr/>
        </p:nvCxnSpPr>
        <p:spPr>
          <a:xfrm rot="5400000">
            <a:off x="5155839" y="3625489"/>
            <a:ext cx="609600" cy="4839423"/>
          </a:xfrm>
          <a:prstGeom prst="bentConnector2">
            <a:avLst/>
          </a:prstGeom>
          <a:ln>
            <a:solidFill>
              <a:srgbClr val="FF6600"/>
            </a:solidFill>
            <a:headEnd type="arrow"/>
            <a:tailEnd type="arrow"/>
          </a:ln>
          <a:scene3d>
            <a:camera prst="orthographicFront"/>
            <a:lightRig rig="threePt" dir="t"/>
          </a:scene3d>
          <a:sp3d>
            <a:bevelT prst="angle"/>
          </a:sp3d>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4327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Government</a:t>
            </a:r>
            <a:endParaRPr lang="en-US" dirty="0"/>
          </a:p>
        </p:txBody>
      </p:sp>
      <p:sp>
        <p:nvSpPr>
          <p:cNvPr id="3" name="Content Placeholder 2"/>
          <p:cNvSpPr>
            <a:spLocks noGrp="1"/>
          </p:cNvSpPr>
          <p:nvPr>
            <p:ph idx="1"/>
          </p:nvPr>
        </p:nvSpPr>
        <p:spPr>
          <a:xfrm>
            <a:off x="457200" y="1485900"/>
            <a:ext cx="8229600" cy="4525963"/>
          </a:xfrm>
        </p:spPr>
        <p:txBody>
          <a:bodyPr>
            <a:noAutofit/>
          </a:bodyPr>
          <a:lstStyle/>
          <a:p>
            <a:r>
              <a:rPr lang="en-US" sz="2000" dirty="0" smtClean="0"/>
              <a:t>Regulations</a:t>
            </a:r>
          </a:p>
          <a:p>
            <a:pPr lvl="1"/>
            <a:r>
              <a:rPr lang="en-US" sz="1600" dirty="0" smtClean="0"/>
              <a:t>Understand Economic Impact to Innovation and Entrepreneurship Ecosystem</a:t>
            </a:r>
          </a:p>
          <a:p>
            <a:pPr lvl="2"/>
            <a:r>
              <a:rPr lang="en-US" sz="1400" dirty="0" smtClean="0"/>
              <a:t>Implement good regulations</a:t>
            </a:r>
          </a:p>
          <a:p>
            <a:pPr lvl="2"/>
            <a:r>
              <a:rPr lang="en-US" sz="1400" dirty="0" smtClean="0"/>
              <a:t>Eliminate Obstructive regulations or use less burdensome alternatives</a:t>
            </a:r>
          </a:p>
          <a:p>
            <a:r>
              <a:rPr lang="en-US" sz="2000" dirty="0" smtClean="0"/>
              <a:t>Policy</a:t>
            </a:r>
          </a:p>
          <a:p>
            <a:pPr lvl="1"/>
            <a:r>
              <a:rPr lang="en-US" sz="1600" dirty="0" smtClean="0"/>
              <a:t>Establish and communicate Sector Policy Domestic / Global</a:t>
            </a:r>
          </a:p>
          <a:p>
            <a:pPr lvl="2"/>
            <a:r>
              <a:rPr lang="en-US" sz="1400" dirty="0" smtClean="0"/>
              <a:t>Energy, Biotechnology, Cyber Security etc.</a:t>
            </a:r>
          </a:p>
          <a:p>
            <a:pPr lvl="1"/>
            <a:r>
              <a:rPr lang="en-US" sz="1600" dirty="0" smtClean="0"/>
              <a:t>Intellectual Property /Patent </a:t>
            </a:r>
          </a:p>
          <a:p>
            <a:pPr lvl="1"/>
            <a:r>
              <a:rPr lang="en-US" sz="1600" dirty="0" smtClean="0"/>
              <a:t>Immigration</a:t>
            </a:r>
          </a:p>
          <a:p>
            <a:pPr lvl="1"/>
            <a:r>
              <a:rPr lang="en-US" sz="1600" dirty="0" smtClean="0"/>
              <a:t>Talent Acquisition (STEM, STEAM, STEMM) etc.</a:t>
            </a:r>
          </a:p>
          <a:p>
            <a:pPr lvl="1"/>
            <a:r>
              <a:rPr lang="en-US" sz="1600" dirty="0" smtClean="0"/>
              <a:t>Tax</a:t>
            </a:r>
          </a:p>
          <a:p>
            <a:pPr lvl="1"/>
            <a:r>
              <a:rPr lang="en-US" sz="1600" dirty="0" smtClean="0"/>
              <a:t>International Partnerships – Export, Import, Co-development/marketing, Product Deployment</a:t>
            </a:r>
          </a:p>
          <a:p>
            <a:r>
              <a:rPr lang="en-US" sz="2000" dirty="0" smtClean="0"/>
              <a:t>Public Private Partnerships</a:t>
            </a:r>
          </a:p>
          <a:p>
            <a:pPr lvl="1"/>
            <a:r>
              <a:rPr lang="en-US" sz="1600" dirty="0" smtClean="0"/>
              <a:t>Big Ideas</a:t>
            </a:r>
          </a:p>
          <a:p>
            <a:pPr lvl="1"/>
            <a:r>
              <a:rPr lang="en-US" sz="1600" dirty="0" smtClean="0"/>
              <a:t>Best Practices</a:t>
            </a:r>
          </a:p>
          <a:p>
            <a:pPr lvl="1"/>
            <a:r>
              <a:rPr lang="en-US" sz="1600" dirty="0" smtClean="0"/>
              <a:t>Barriers / Enablers</a:t>
            </a:r>
          </a:p>
          <a:p>
            <a:pPr lvl="1"/>
            <a:endParaRPr lang="en-US" sz="1600" dirty="0" smtClean="0"/>
          </a:p>
          <a:p>
            <a:pPr lvl="1"/>
            <a:endParaRPr lang="en-US" sz="1600" dirty="0" smtClean="0"/>
          </a:p>
        </p:txBody>
      </p:sp>
    </p:spTree>
    <p:extLst>
      <p:ext uri="{BB962C8B-B14F-4D97-AF65-F5344CB8AC3E}">
        <p14:creationId xmlns:p14="http://schemas.microsoft.com/office/powerpoint/2010/main" val="3059463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944562"/>
          </a:xfrm>
        </p:spPr>
        <p:txBody>
          <a:bodyPr>
            <a:noAutofit/>
          </a:bodyPr>
          <a:lstStyle/>
          <a:p>
            <a:r>
              <a:rPr lang="en-US" sz="3600" dirty="0" smtClean="0"/>
              <a:t>Innovators and Entrepreneurs </a:t>
            </a:r>
            <a:br>
              <a:rPr lang="en-US" sz="3600" dirty="0" smtClean="0"/>
            </a:br>
            <a:r>
              <a:rPr lang="en-US" sz="3600" dirty="0" smtClean="0"/>
              <a:t>Marching Orders!</a:t>
            </a:r>
            <a:endParaRPr lang="en-US" sz="3600" dirty="0"/>
          </a:p>
        </p:txBody>
      </p:sp>
      <p:pic>
        <p:nvPicPr>
          <p:cNvPr id="3" name="Picture 2"/>
          <p:cNvPicPr>
            <a:picLocks noChangeAspect="1"/>
          </p:cNvPicPr>
          <p:nvPr/>
        </p:nvPicPr>
        <p:blipFill>
          <a:blip r:embed="rId2"/>
          <a:stretch>
            <a:fillRect/>
          </a:stretch>
        </p:blipFill>
        <p:spPr>
          <a:xfrm>
            <a:off x="139700" y="1333500"/>
            <a:ext cx="8864600" cy="5537200"/>
          </a:xfrm>
          <a:prstGeom prst="rect">
            <a:avLst/>
          </a:prstGeom>
        </p:spPr>
      </p:pic>
    </p:spTree>
    <p:extLst>
      <p:ext uri="{BB962C8B-B14F-4D97-AF65-F5344CB8AC3E}">
        <p14:creationId xmlns:p14="http://schemas.microsoft.com/office/powerpoint/2010/main" val="3507358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 Small Business Statistics (&gt;500 employees)</a:t>
            </a:r>
            <a:endParaRPr lang="en-US" dirty="0"/>
          </a:p>
        </p:txBody>
      </p:sp>
      <p:pic>
        <p:nvPicPr>
          <p:cNvPr id="3" name="Picture 2"/>
          <p:cNvPicPr>
            <a:picLocks noChangeAspect="1"/>
          </p:cNvPicPr>
          <p:nvPr/>
        </p:nvPicPr>
        <p:blipFill>
          <a:blip r:embed="rId2"/>
          <a:stretch>
            <a:fillRect/>
          </a:stretch>
        </p:blipFill>
        <p:spPr>
          <a:xfrm>
            <a:off x="635000" y="1498600"/>
            <a:ext cx="8509000" cy="4241566"/>
          </a:xfrm>
          <a:prstGeom prst="rect">
            <a:avLst/>
          </a:prstGeom>
        </p:spPr>
      </p:pic>
    </p:spTree>
    <p:extLst>
      <p:ext uri="{BB962C8B-B14F-4D97-AF65-F5344CB8AC3E}">
        <p14:creationId xmlns:p14="http://schemas.microsoft.com/office/powerpoint/2010/main" val="763271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Up Slides</a:t>
            </a:r>
            <a:endParaRPr lang="en-US" dirty="0"/>
          </a:p>
        </p:txBody>
      </p:sp>
    </p:spTree>
    <p:extLst>
      <p:ext uri="{BB962C8B-B14F-4D97-AF65-F5344CB8AC3E}">
        <p14:creationId xmlns:p14="http://schemas.microsoft.com/office/powerpoint/2010/main" val="3152082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Private Partnerships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Access to non dilutive funding </a:t>
            </a:r>
          </a:p>
          <a:p>
            <a:r>
              <a:rPr lang="en-US" dirty="0" smtClean="0"/>
              <a:t>Access to Big Concept Research: </a:t>
            </a:r>
          </a:p>
          <a:p>
            <a:pPr lvl="1"/>
            <a:r>
              <a:rPr lang="en-US" dirty="0" smtClean="0"/>
              <a:t>Global: (Today: Human Genome Project, Prior: AIDS), Domestic</a:t>
            </a:r>
          </a:p>
          <a:p>
            <a:r>
              <a:rPr lang="en-US" dirty="0" smtClean="0"/>
              <a:t>Big Idea development  - </a:t>
            </a:r>
          </a:p>
          <a:p>
            <a:pPr lvl="1"/>
            <a:r>
              <a:rPr lang="en-US" dirty="0" smtClean="0"/>
              <a:t>Finance / Capital: Tax Incentives, Grants, Guaranty Loan Programs; (Global / Domestic)</a:t>
            </a:r>
          </a:p>
          <a:p>
            <a:pPr lvl="1"/>
            <a:r>
              <a:rPr lang="en-US" dirty="0" smtClean="0"/>
              <a:t>Partnership: Industry to Government, Government to Government beyond Export and Import</a:t>
            </a:r>
          </a:p>
          <a:p>
            <a:pPr lvl="1"/>
            <a:r>
              <a:rPr lang="en-US" dirty="0" smtClean="0"/>
              <a:t>Policy Advocacy: Domestic / International</a:t>
            </a:r>
          </a:p>
          <a:p>
            <a:pPr lvl="1"/>
            <a:r>
              <a:rPr lang="en-US" dirty="0" smtClean="0"/>
              <a:t>Organizational/Agency (NFP, NGO, </a:t>
            </a:r>
            <a:r>
              <a:rPr lang="en-US" dirty="0" err="1" smtClean="0"/>
              <a:t>Gov</a:t>
            </a:r>
            <a:r>
              <a:rPr lang="en-US" dirty="0" smtClean="0"/>
              <a:t> Agency, Trade Organizations): Domestic / International</a:t>
            </a:r>
          </a:p>
          <a:p>
            <a:r>
              <a:rPr lang="en-US" dirty="0" smtClean="0"/>
              <a:t>Barriers</a:t>
            </a:r>
          </a:p>
          <a:p>
            <a:pPr lvl="1"/>
            <a:r>
              <a:rPr lang="en-US" dirty="0" smtClean="0"/>
              <a:t>Regulations: Domestic and International</a:t>
            </a:r>
          </a:p>
          <a:p>
            <a:r>
              <a:rPr lang="en-US" dirty="0" smtClean="0"/>
              <a:t>Best Practices</a:t>
            </a:r>
          </a:p>
          <a:p>
            <a:pPr lvl="1"/>
            <a:r>
              <a:rPr lang="en-US" dirty="0" smtClean="0"/>
              <a:t>Accelerators / Technology and Business Partners / Ecosystem</a:t>
            </a:r>
            <a:endParaRPr lang="en-US" dirty="0"/>
          </a:p>
        </p:txBody>
      </p:sp>
    </p:spTree>
    <p:extLst>
      <p:ext uri="{BB962C8B-B14F-4D97-AF65-F5344CB8AC3E}">
        <p14:creationId xmlns:p14="http://schemas.microsoft.com/office/powerpoint/2010/main" val="2382520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
            <a:ext cx="8229600" cy="1143000"/>
          </a:xfrm>
        </p:spPr>
        <p:txBody>
          <a:bodyPr>
            <a:normAutofit fontScale="90000"/>
          </a:bodyPr>
          <a:lstStyle/>
          <a:p>
            <a:r>
              <a:rPr lang="en-US" dirty="0" smtClean="0"/>
              <a:t>Key Steps to developing an ecosystem</a:t>
            </a:r>
            <a:endParaRPr lang="en-US" dirty="0"/>
          </a:p>
        </p:txBody>
      </p:sp>
      <p:sp>
        <p:nvSpPr>
          <p:cNvPr id="3" name="Content Placeholder 2"/>
          <p:cNvSpPr>
            <a:spLocks noGrp="1"/>
          </p:cNvSpPr>
          <p:nvPr>
            <p:ph idx="1"/>
          </p:nvPr>
        </p:nvSpPr>
        <p:spPr>
          <a:xfrm>
            <a:off x="406400" y="1079500"/>
            <a:ext cx="8229600" cy="4525963"/>
          </a:xfrm>
        </p:spPr>
        <p:txBody>
          <a:bodyPr>
            <a:noAutofit/>
          </a:bodyPr>
          <a:lstStyle/>
          <a:p>
            <a:r>
              <a:rPr lang="en-US" sz="900" b="1" dirty="0"/>
              <a:t>The architecture of the ecosystem: </a:t>
            </a:r>
            <a:endParaRPr lang="en-US" sz="900" dirty="0" smtClean="0"/>
          </a:p>
          <a:p>
            <a:pPr lvl="1"/>
            <a:r>
              <a:rPr lang="en-US" sz="800" dirty="0" smtClean="0"/>
              <a:t>Useful to establish Single main distribution and Centrally Managed Code (platform tools such as source control, hosting services, email lists, change management are centrally resourced) </a:t>
            </a:r>
          </a:p>
          <a:p>
            <a:pPr lvl="1"/>
            <a:r>
              <a:rPr lang="en-US" sz="800" dirty="0" smtClean="0"/>
              <a:t>Uniform or compatible Licensing model</a:t>
            </a:r>
          </a:p>
          <a:p>
            <a:pPr lvl="1"/>
            <a:r>
              <a:rPr lang="en-US" sz="800" dirty="0" smtClean="0"/>
              <a:t>IP owned by single foundation or a single license that binds ecosystem community</a:t>
            </a:r>
          </a:p>
          <a:p>
            <a:pPr lvl="1"/>
            <a:r>
              <a:rPr lang="en-US" sz="800" dirty="0" smtClean="0"/>
              <a:t>Open source ecosystem strategy to encourage enhancements available to the ecosystem</a:t>
            </a:r>
          </a:p>
          <a:p>
            <a:pPr lvl="1"/>
            <a:r>
              <a:rPr lang="en-US" sz="800" dirty="0" smtClean="0"/>
              <a:t>A viable Application Programming Interface (API) through which functionality is exposed</a:t>
            </a:r>
          </a:p>
          <a:p>
            <a:pPr lvl="1"/>
            <a:endParaRPr lang="en-US" sz="800" dirty="0" smtClean="0"/>
          </a:p>
          <a:p>
            <a:r>
              <a:rPr lang="en-US" sz="900" b="1" dirty="0"/>
              <a:t>The technical characteristics of the platform</a:t>
            </a:r>
            <a:r>
              <a:rPr lang="en-US" sz="900" b="1" dirty="0" smtClean="0"/>
              <a:t>:</a:t>
            </a:r>
          </a:p>
          <a:p>
            <a:pPr lvl="1"/>
            <a:r>
              <a:rPr lang="en-US" sz="800" dirty="0" smtClean="0"/>
              <a:t>In many cases project cannot be separated neatly to form an underlying platform with applications that run on top of it. </a:t>
            </a:r>
          </a:p>
          <a:p>
            <a:pPr lvl="1"/>
            <a:r>
              <a:rPr lang="en-US" sz="800" dirty="0" smtClean="0"/>
              <a:t>Ecosystems differ </a:t>
            </a:r>
            <a:r>
              <a:rPr lang="en-US" sz="800" dirty="0"/>
              <a:t>considerably on how large the platform is relative to the entire distribution, and nature of the Application Programming Interfaces (APIs) through which the platform functionality is exposed. </a:t>
            </a:r>
            <a:endParaRPr lang="en-US" sz="800" dirty="0" smtClean="0"/>
          </a:p>
          <a:p>
            <a:pPr lvl="1"/>
            <a:r>
              <a:rPr lang="en-US" sz="800" dirty="0" smtClean="0"/>
              <a:t>A platform will typically consist of a </a:t>
            </a:r>
            <a:r>
              <a:rPr lang="en-US" sz="800" dirty="0"/>
              <a:t>set of applications sufficient for a fairly wide range of uses </a:t>
            </a:r>
            <a:r>
              <a:rPr lang="en-US" sz="800" dirty="0" smtClean="0"/>
              <a:t>to help spur </a:t>
            </a:r>
            <a:r>
              <a:rPr lang="en-US" sz="800" dirty="0"/>
              <a:t>adoption and grow market share. </a:t>
            </a:r>
            <a:endParaRPr lang="en-US" sz="800" dirty="0" smtClean="0"/>
          </a:p>
          <a:p>
            <a:pPr lvl="2"/>
            <a:r>
              <a:rPr lang="en-US" sz="700" dirty="0" smtClean="0"/>
              <a:t>Including </a:t>
            </a:r>
            <a:r>
              <a:rPr lang="en-US" sz="700" dirty="0"/>
              <a:t>too much can reduce business opportunities, such as the ability to sell the included functionality. </a:t>
            </a:r>
            <a:endParaRPr lang="en-US" sz="700" dirty="0" smtClean="0"/>
          </a:p>
          <a:p>
            <a:pPr lvl="2"/>
            <a:r>
              <a:rPr lang="en-US" sz="700" dirty="0" smtClean="0"/>
              <a:t>Including </a:t>
            </a:r>
            <a:r>
              <a:rPr lang="en-US" sz="700" dirty="0"/>
              <a:t>too little suppresses adoption and growth of the market. </a:t>
            </a:r>
            <a:r>
              <a:rPr lang="en-US" sz="700" b="1" dirty="0" smtClean="0"/>
              <a:t> </a:t>
            </a:r>
            <a:endParaRPr lang="en-US" sz="700" dirty="0" smtClean="0">
              <a:effectLst/>
            </a:endParaRPr>
          </a:p>
          <a:p>
            <a:pPr marL="0" indent="0">
              <a:buNone/>
            </a:pPr>
            <a:endParaRPr lang="en-US" sz="900" b="1" dirty="0" smtClean="0"/>
          </a:p>
          <a:p>
            <a:r>
              <a:rPr lang="en-US" sz="900" b="1" dirty="0" smtClean="0"/>
              <a:t>Technical </a:t>
            </a:r>
            <a:r>
              <a:rPr lang="en-US" sz="900" b="1" dirty="0"/>
              <a:t>and social collaborative infrastructure: </a:t>
            </a:r>
            <a:endParaRPr lang="en-US" sz="900" b="1" dirty="0" smtClean="0"/>
          </a:p>
          <a:p>
            <a:pPr lvl="1"/>
            <a:r>
              <a:rPr lang="en-US" sz="800" dirty="0" smtClean="0"/>
              <a:t>Ecosystem community converges </a:t>
            </a:r>
            <a:r>
              <a:rPr lang="en-US" sz="800" dirty="0"/>
              <a:t>on a common set of tools to support collaboration, communication, and coordination. </a:t>
            </a:r>
            <a:endParaRPr lang="en-US" sz="800" dirty="0" smtClean="0"/>
          </a:p>
          <a:p>
            <a:pPr lvl="1"/>
            <a:r>
              <a:rPr lang="en-US" sz="800" dirty="0" smtClean="0"/>
              <a:t>Develop </a:t>
            </a:r>
            <a:r>
              <a:rPr lang="en-US" sz="800" dirty="0"/>
              <a:t>cultures with norms and values about cooperation, transparency, and citizenship. </a:t>
            </a:r>
            <a:endParaRPr lang="en-US" sz="800" dirty="0" smtClean="0"/>
          </a:p>
          <a:p>
            <a:pPr lvl="1"/>
            <a:endParaRPr lang="en-US" sz="800" dirty="0" smtClean="0">
              <a:effectLst/>
            </a:endParaRPr>
          </a:p>
          <a:p>
            <a:r>
              <a:rPr lang="en-US" sz="900" b="1" dirty="0"/>
              <a:t>Governance structures: </a:t>
            </a:r>
            <a:endParaRPr lang="en-US" sz="900" b="1" dirty="0" smtClean="0"/>
          </a:p>
          <a:p>
            <a:pPr lvl="1"/>
            <a:r>
              <a:rPr lang="en-US" sz="800" dirty="0" smtClean="0"/>
              <a:t>Establish a governance </a:t>
            </a:r>
            <a:r>
              <a:rPr lang="en-US" sz="800" dirty="0"/>
              <a:t>structures </a:t>
            </a:r>
            <a:r>
              <a:rPr lang="en-US" sz="800" dirty="0" smtClean="0"/>
              <a:t>can be around foundation, standard body (IEEE) etc. </a:t>
            </a:r>
          </a:p>
          <a:p>
            <a:pPr lvl="2"/>
            <a:r>
              <a:rPr lang="en-US" sz="700" dirty="0" smtClean="0"/>
              <a:t>A </a:t>
            </a:r>
            <a:r>
              <a:rPr lang="en-US" sz="700" dirty="0"/>
              <a:t>number </a:t>
            </a:r>
            <a:r>
              <a:rPr lang="en-US" sz="700" dirty="0" smtClean="0"/>
              <a:t>of key </a:t>
            </a:r>
            <a:r>
              <a:rPr lang="en-US" sz="700" dirty="0"/>
              <a:t>decisions were made centrally, by </a:t>
            </a:r>
            <a:r>
              <a:rPr lang="en-US" sz="700" dirty="0" smtClean="0"/>
              <a:t>governing body often </a:t>
            </a:r>
            <a:r>
              <a:rPr lang="en-US" sz="700" dirty="0"/>
              <a:t>in consultation with members or advisory boards. </a:t>
            </a:r>
            <a:r>
              <a:rPr lang="en-US" sz="700" dirty="0" smtClean="0"/>
              <a:t>Councils and committees, some with firms as members others required individual members</a:t>
            </a:r>
          </a:p>
          <a:p>
            <a:pPr lvl="2"/>
            <a:r>
              <a:rPr lang="en-US" sz="700" dirty="0" smtClean="0"/>
              <a:t>Other </a:t>
            </a:r>
            <a:r>
              <a:rPr lang="en-US" sz="700" dirty="0"/>
              <a:t>decisions, such as what products to build, services to offer, and business models to pursue, </a:t>
            </a:r>
            <a:r>
              <a:rPr lang="en-US" sz="700" dirty="0" smtClean="0"/>
              <a:t>are completely </a:t>
            </a:r>
            <a:r>
              <a:rPr lang="en-US" sz="700" dirty="0"/>
              <a:t>up to </a:t>
            </a:r>
            <a:r>
              <a:rPr lang="en-US" sz="700" dirty="0" smtClean="0"/>
              <a:t>participants – ensures innovation and competiveness –</a:t>
            </a:r>
            <a:r>
              <a:rPr lang="en-US" sz="700" dirty="0"/>
              <a:t> </a:t>
            </a:r>
            <a:r>
              <a:rPr lang="en-US" sz="700" dirty="0" err="1" smtClean="0"/>
              <a:t>eg</a:t>
            </a:r>
            <a:r>
              <a:rPr lang="en-US" sz="700" dirty="0" smtClean="0"/>
              <a:t>. “</a:t>
            </a:r>
            <a:r>
              <a:rPr lang="en-US" sz="700" dirty="0" err="1"/>
              <a:t>meso</a:t>
            </a:r>
            <a:r>
              <a:rPr lang="en-US" sz="700" dirty="0"/>
              <a:t>” </a:t>
            </a:r>
            <a:r>
              <a:rPr lang="en-US" sz="700" dirty="0" smtClean="0"/>
              <a:t>level</a:t>
            </a:r>
            <a:r>
              <a:rPr lang="en-US" sz="700" dirty="0"/>
              <a:t> </a:t>
            </a:r>
            <a:r>
              <a:rPr lang="en-US" sz="700" dirty="0" smtClean="0"/>
              <a:t>allow projects have </a:t>
            </a:r>
            <a:r>
              <a:rPr lang="en-US" sz="700" dirty="0"/>
              <a:t>considerable authority over their own schedules, processes, and what features to build. </a:t>
            </a:r>
            <a:endParaRPr lang="en-US" sz="700" dirty="0" smtClean="0"/>
          </a:p>
          <a:p>
            <a:r>
              <a:rPr lang="en-US" sz="900" b="1" dirty="0"/>
              <a:t>A critical role for research. </a:t>
            </a:r>
            <a:endParaRPr lang="en-US" sz="900" b="1" dirty="0" smtClean="0"/>
          </a:p>
          <a:p>
            <a:pPr lvl="1"/>
            <a:r>
              <a:rPr lang="en-US" sz="800" dirty="0" smtClean="0"/>
              <a:t>Enhancing </a:t>
            </a:r>
            <a:r>
              <a:rPr lang="en-US" sz="800" dirty="0"/>
              <a:t>and growing the </a:t>
            </a:r>
            <a:r>
              <a:rPr lang="en-US" sz="800" dirty="0" smtClean="0"/>
              <a:t>ecosystem </a:t>
            </a:r>
            <a:r>
              <a:rPr lang="en-US" sz="800" dirty="0"/>
              <a:t>will push the boundaries of practical experience and the current state of knowledge. For this reason it is critically important for ecosystem development </a:t>
            </a:r>
            <a:r>
              <a:rPr lang="en-US" sz="800" dirty="0" smtClean="0"/>
              <a:t>to;</a:t>
            </a:r>
          </a:p>
          <a:p>
            <a:pPr lvl="1"/>
            <a:r>
              <a:rPr lang="en-US" sz="800" dirty="0" smtClean="0"/>
              <a:t> </a:t>
            </a:r>
            <a:r>
              <a:rPr lang="en-US" sz="800" dirty="0"/>
              <a:t>proceed in close collaboration with a research community committed to addressing the essential unknowns, anticipating issues, applying state of the art solutions, </a:t>
            </a:r>
            <a:endParaRPr lang="en-US" sz="800" dirty="0" smtClean="0"/>
          </a:p>
          <a:p>
            <a:pPr lvl="1"/>
            <a:r>
              <a:rPr lang="en-US" sz="800" dirty="0" smtClean="0"/>
              <a:t>take </a:t>
            </a:r>
            <a:r>
              <a:rPr lang="en-US" sz="800" dirty="0"/>
              <a:t>on key issues that will help the ecosystem thrive over the longer term. </a:t>
            </a:r>
            <a:endParaRPr lang="en-US" sz="800" dirty="0" smtClean="0"/>
          </a:p>
          <a:p>
            <a:pPr lvl="1"/>
            <a:r>
              <a:rPr lang="en-US" sz="800" dirty="0" smtClean="0">
                <a:effectLst/>
              </a:rPr>
              <a:t>Research should be well funded and ample opportunities for interaction between researchers and ecosystem thought leaders</a:t>
            </a:r>
          </a:p>
          <a:p>
            <a:r>
              <a:rPr lang="en-US" sz="900" b="1" dirty="0" smtClean="0"/>
              <a:t>Craft an Outcome</a:t>
            </a:r>
            <a:r>
              <a:rPr lang="en-US" sz="900" dirty="0" smtClean="0"/>
              <a:t> </a:t>
            </a:r>
          </a:p>
          <a:p>
            <a:pPr lvl="1"/>
            <a:r>
              <a:rPr lang="en-US" sz="800" dirty="0" smtClean="0"/>
              <a:t>Robust platform (if a product it can be free or licensed) that reflects or results in systems or products with fundamental applications to a targeted or the broader community that is highly </a:t>
            </a:r>
            <a:r>
              <a:rPr lang="en-US" sz="800" dirty="0"/>
              <a:t>reliable, secure, and standard‐compliant, and is naturally adopted by a substantial segment of </a:t>
            </a:r>
            <a:r>
              <a:rPr lang="en-US" sz="800" dirty="0" smtClean="0"/>
              <a:t>the </a:t>
            </a:r>
            <a:r>
              <a:rPr lang="en-US" sz="800" dirty="0"/>
              <a:t>market. </a:t>
            </a:r>
            <a:endParaRPr lang="en-US" sz="800" dirty="0" smtClean="0"/>
          </a:p>
          <a:p>
            <a:pPr lvl="1"/>
            <a:r>
              <a:rPr lang="en-US" sz="800" dirty="0" smtClean="0"/>
              <a:t>Service </a:t>
            </a:r>
            <a:r>
              <a:rPr lang="en-US" sz="800" dirty="0"/>
              <a:t>providers of various sizes and specialties </a:t>
            </a:r>
            <a:r>
              <a:rPr lang="en-US" sz="800" dirty="0" smtClean="0"/>
              <a:t>can readily install</a:t>
            </a:r>
            <a:r>
              <a:rPr lang="en-US" sz="800" dirty="0"/>
              <a:t>, configure, customize, and train. </a:t>
            </a:r>
            <a:endParaRPr lang="en-US" sz="800" dirty="0" smtClean="0"/>
          </a:p>
          <a:p>
            <a:pPr lvl="1"/>
            <a:r>
              <a:rPr lang="en-US" sz="800" dirty="0" smtClean="0"/>
              <a:t>Vendors </a:t>
            </a:r>
            <a:r>
              <a:rPr lang="en-US" sz="800" dirty="0"/>
              <a:t>supply upmarket versions of the applications to large </a:t>
            </a:r>
            <a:r>
              <a:rPr lang="en-US" sz="800" dirty="0" smtClean="0"/>
              <a:t>entities and networks</a:t>
            </a:r>
            <a:r>
              <a:rPr lang="en-US" sz="800" dirty="0"/>
              <a:t>. </a:t>
            </a:r>
            <a:endParaRPr lang="en-US" sz="800" dirty="0" smtClean="0"/>
          </a:p>
          <a:p>
            <a:pPr lvl="1"/>
            <a:r>
              <a:rPr lang="en-US" sz="800" dirty="0" smtClean="0"/>
              <a:t>All </a:t>
            </a:r>
            <a:r>
              <a:rPr lang="en-US" sz="800" dirty="0"/>
              <a:t>the participants, </a:t>
            </a:r>
            <a:r>
              <a:rPr lang="en-US" sz="800" dirty="0" smtClean="0"/>
              <a:t>including governing organization, </a:t>
            </a:r>
            <a:r>
              <a:rPr lang="en-US" sz="800" dirty="0"/>
              <a:t>benefit from the huge market created by adoption of the free version, and by sharing the cost of maintaining the platform and basic applications. </a:t>
            </a:r>
            <a:endParaRPr lang="en-US" sz="800" dirty="0" smtClean="0">
              <a:effectLst/>
            </a:endParaRPr>
          </a:p>
          <a:p>
            <a:endParaRPr lang="en-US" sz="900" dirty="0" smtClean="0">
              <a:effectLst/>
            </a:endParaRPr>
          </a:p>
          <a:p>
            <a:endParaRPr lang="en-US" sz="900" dirty="0"/>
          </a:p>
        </p:txBody>
      </p:sp>
    </p:spTree>
    <p:extLst>
      <p:ext uri="{BB962C8B-B14F-4D97-AF65-F5344CB8AC3E}">
        <p14:creationId xmlns:p14="http://schemas.microsoft.com/office/powerpoint/2010/main" val="2145147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Growing a healthy ecosystem is fraught with uncertainties and challenges- design principles are uncertain and lack scientific bases in many cases – these difficult questions exemplify the challenges of developing a viable ecosystem</a:t>
            </a:r>
          </a:p>
          <a:p>
            <a:pPr lvl="1"/>
            <a:r>
              <a:rPr lang="en-US" dirty="0"/>
              <a:t>Success clearly </a:t>
            </a:r>
            <a:r>
              <a:rPr lang="en-US" dirty="0" smtClean="0"/>
              <a:t>depends </a:t>
            </a:r>
            <a:r>
              <a:rPr lang="en-US" dirty="0"/>
              <a:t>on much more than the quality and the design of the </a:t>
            </a:r>
            <a:r>
              <a:rPr lang="en-US" dirty="0" smtClean="0"/>
              <a:t>platform </a:t>
            </a:r>
            <a:r>
              <a:rPr lang="en-US" dirty="0"/>
              <a:t>itself</a:t>
            </a:r>
            <a:r>
              <a:rPr lang="en-US" dirty="0" smtClean="0"/>
              <a:t>.</a:t>
            </a:r>
          </a:p>
          <a:p>
            <a:pPr lvl="1"/>
            <a:r>
              <a:rPr lang="en-US" dirty="0" smtClean="0"/>
              <a:t> </a:t>
            </a:r>
            <a:r>
              <a:rPr lang="en-US" dirty="0"/>
              <a:t>How to create and sustain a critical mass of adopters that will provide a viable market? </a:t>
            </a:r>
            <a:endParaRPr lang="en-US" dirty="0" smtClean="0"/>
          </a:p>
          <a:p>
            <a:pPr lvl="1"/>
            <a:r>
              <a:rPr lang="en-US" dirty="0" smtClean="0"/>
              <a:t>How </a:t>
            </a:r>
            <a:r>
              <a:rPr lang="en-US" dirty="0"/>
              <a:t>to design the platform so that new technologies can be quickly integrated? </a:t>
            </a:r>
            <a:endParaRPr lang="en-US" dirty="0" smtClean="0"/>
          </a:p>
          <a:p>
            <a:pPr lvl="1"/>
            <a:r>
              <a:rPr lang="en-US" dirty="0" smtClean="0"/>
              <a:t>How </a:t>
            </a:r>
            <a:r>
              <a:rPr lang="en-US" dirty="0"/>
              <a:t>to ensure system‐level security and regulatory compliance when multiple vendors operate independently? </a:t>
            </a:r>
            <a:endParaRPr lang="en-US" dirty="0" smtClean="0"/>
          </a:p>
          <a:p>
            <a:pPr lvl="1"/>
            <a:r>
              <a:rPr lang="en-US" dirty="0" smtClean="0"/>
              <a:t>How </a:t>
            </a:r>
            <a:r>
              <a:rPr lang="en-US" dirty="0"/>
              <a:t>can such an ecosystem be governed so that technical coordination and coherence are assured, yet novelty and innovation are encouraged? </a:t>
            </a:r>
            <a:endParaRPr lang="en-US" dirty="0" smtClean="0"/>
          </a:p>
          <a:p>
            <a:pPr lvl="1"/>
            <a:r>
              <a:rPr lang="en-US" dirty="0" smtClean="0"/>
              <a:t>Why </a:t>
            </a:r>
            <a:r>
              <a:rPr lang="en-US" dirty="0"/>
              <a:t>would firms, naturally seeking profit and avoiding uncertainty, adopt business models that are tied to the success of an overarching ecosystem over which they have limited control? </a:t>
            </a:r>
            <a:endParaRPr lang="en-US" dirty="0" smtClean="0"/>
          </a:p>
          <a:p>
            <a:r>
              <a:rPr lang="en-US" dirty="0" smtClean="0"/>
              <a:t>Yet many have been established and scale considerably with time – the Software industry is wrought with good examples</a:t>
            </a:r>
          </a:p>
          <a:p>
            <a:pPr lvl="1"/>
            <a:r>
              <a:rPr lang="en-US" dirty="0" err="1" smtClean="0"/>
              <a:t>Mozzila</a:t>
            </a:r>
            <a:r>
              <a:rPr lang="en-US" dirty="0" smtClean="0"/>
              <a:t>, PERL, Apache, GNOME, Eclipse, Red Hart (Fedora/Linux)</a:t>
            </a:r>
          </a:p>
          <a:p>
            <a:endParaRPr lang="en-US" dirty="0"/>
          </a:p>
        </p:txBody>
      </p:sp>
    </p:spTree>
    <p:extLst>
      <p:ext uri="{BB962C8B-B14F-4D97-AF65-F5344CB8AC3E}">
        <p14:creationId xmlns:p14="http://schemas.microsoft.com/office/powerpoint/2010/main" val="2136707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1502</TotalTime>
  <Words>3055</Words>
  <Application>Microsoft Macintosh PowerPoint</Application>
  <PresentationFormat>On-screen Show (4:3)</PresentationFormat>
  <Paragraphs>317</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Ngozi Bell</vt:lpstr>
      <vt:lpstr>Introduction of Ngozi Bell</vt:lpstr>
      <vt:lpstr>Fundamentally</vt:lpstr>
      <vt:lpstr>Enablers For Serious Growth</vt:lpstr>
      <vt:lpstr>Value of The Innovation Ecosystem</vt:lpstr>
      <vt:lpstr>The Innovation Ecosystem Cycle</vt:lpstr>
      <vt:lpstr>Key</vt:lpstr>
      <vt:lpstr>Evolutionary Characteristics of an Effective Ecosystem – Simple Depiction of Essential Functions</vt:lpstr>
      <vt:lpstr>3 Essential Big Concept Elements in the value chain of Innovation Ecosystem that are universally translatable and transferable</vt:lpstr>
      <vt:lpstr>Evolution of the Ecosystem – Best Practices Required to build the innovation economy</vt:lpstr>
      <vt:lpstr>Key Attributes of an Accelerator (Control and Command Center)</vt:lpstr>
      <vt:lpstr>Examples of Accelerators</vt:lpstr>
      <vt:lpstr>Going Global</vt:lpstr>
      <vt:lpstr>Globalization of Innovation Ecosystems via Accelerators</vt:lpstr>
      <vt:lpstr>Globalization of Innovation Ecosystems</vt:lpstr>
      <vt:lpstr>Role of Government</vt:lpstr>
      <vt:lpstr>Innovators and Entrepreneurs  Marching Orders!</vt:lpstr>
      <vt:lpstr>US Small Business Statistics (&gt;500 employees)</vt:lpstr>
      <vt:lpstr>Back Up Slides</vt:lpstr>
      <vt:lpstr>Public Private Partnerships</vt:lpstr>
      <vt:lpstr>Key Steps to developing an ecosystem</vt:lpstr>
      <vt:lpstr>Challenges</vt:lpstr>
    </vt:vector>
  </TitlesOfParts>
  <Company>St. Joseph's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Ngozi Bell</dc:title>
  <dc:creator>Zaneta Bell</dc:creator>
  <cp:lastModifiedBy>Zaneta Bell</cp:lastModifiedBy>
  <cp:revision>113</cp:revision>
  <dcterms:created xsi:type="dcterms:W3CDTF">2013-05-25T20:45:07Z</dcterms:created>
  <dcterms:modified xsi:type="dcterms:W3CDTF">2013-05-29T14:20:21Z</dcterms:modified>
</cp:coreProperties>
</file>