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20" r:id="rId4"/>
  </p:sldMasterIdLst>
  <p:notesMasterIdLst>
    <p:notesMasterId r:id="rId22"/>
  </p:notesMasterIdLst>
  <p:sldIdLst>
    <p:sldId id="257" r:id="rId5"/>
    <p:sldId id="258" r:id="rId6"/>
    <p:sldId id="291" r:id="rId7"/>
    <p:sldId id="272" r:id="rId8"/>
    <p:sldId id="292" r:id="rId9"/>
    <p:sldId id="297" r:id="rId10"/>
    <p:sldId id="293" r:id="rId11"/>
    <p:sldId id="294" r:id="rId12"/>
    <p:sldId id="313" r:id="rId13"/>
    <p:sldId id="314" r:id="rId14"/>
    <p:sldId id="304" r:id="rId15"/>
    <p:sldId id="307" r:id="rId16"/>
    <p:sldId id="311" r:id="rId17"/>
    <p:sldId id="312" r:id="rId18"/>
    <p:sldId id="310" r:id="rId19"/>
    <p:sldId id="315" r:id="rId20"/>
    <p:sldId id="26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6B1A3-125A-4686-A23E-32E72510BA92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3632B-DDA0-49CB-9CB1-5D0B7041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88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241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54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51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059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29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962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05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395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941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622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687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504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494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222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748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557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510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5358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0221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4173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765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924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838200"/>
            <a:ext cx="6629400" cy="12954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4876800"/>
            <a:ext cx="4495800" cy="106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569E08C-75A6-40F9-BE78-3CDC9D4C3066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516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EA0AC-9C09-4DBF-B226-F447E3881105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150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B4CBC-691E-41A5-96C1-4690FCD9063F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8673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52600"/>
            <a:ext cx="40767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752600"/>
            <a:ext cx="40767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1D5D1-85FC-49D8-BA7D-03C525307AFF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8645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23074B-7127-4137-9C5A-F1606B774B15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3829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94E4F-D6AD-4739-909F-8B5392E4C401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698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2454E-CB4A-41AE-A19B-4D6B26D39304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310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A0F60-A5DC-4F74-A996-2137A41504A8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0268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16CC9-B4A9-487F-8702-A2256D08735D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4908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58DF0-E003-460E-9B91-E66B8B9CEE1A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8121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381000"/>
            <a:ext cx="207645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607695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366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8F948-0025-41CD-8BE3-F6AF6608C057}" type="slidenum">
              <a:rPr lang="en-US">
                <a:solidFill>
                  <a:srgbClr val="336699"/>
                </a:solidFill>
              </a:rPr>
              <a:pPr/>
              <a:t>‹#›</a:t>
            </a:fld>
            <a:endParaRPr lang="en-US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419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4905" tIns="42452" rIns="84905" bIns="42452" anchor="ctr"/>
          <a:lstStyle/>
          <a:p>
            <a:pPr algn="ctr" defTabSz="849048">
              <a:defRPr/>
            </a:pPr>
            <a:endParaRPr lang="en-US" sz="1700">
              <a:solidFill>
                <a:prstClr val="white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" y="0"/>
            <a:ext cx="3635375" cy="1586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2241" y="5301210"/>
            <a:ext cx="2232248" cy="881136"/>
          </a:xfrm>
        </p:spPr>
        <p:txBody>
          <a:bodyPr/>
          <a:lstStyle>
            <a:lvl1pPr marL="0" indent="0">
              <a:buNone/>
              <a:defRPr sz="1900">
                <a:solidFill>
                  <a:schemeClr val="bg1">
                    <a:lumMod val="50000"/>
                  </a:schemeClr>
                </a:solidFill>
              </a:defRPr>
            </a:lvl1pPr>
            <a:lvl2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1700809"/>
            <a:ext cx="7587952" cy="3384377"/>
          </a:xfr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</p:spPr>
        <p:txBody>
          <a:bodyPr/>
          <a:lstStyle>
            <a:lvl1pPr algn="l">
              <a:buNone/>
              <a:defRPr sz="41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>
          <a:xfrm>
            <a:off x="6732599" y="6248400"/>
            <a:ext cx="2232025" cy="365760"/>
          </a:xfrm>
        </p:spPr>
        <p:txBody>
          <a:bodyPr/>
          <a:lstStyle>
            <a:lvl1pPr algn="l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Saturday, 23 October 2010</a:t>
            </a:r>
            <a:endParaRPr lang="en-GB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874520"/>
            <a:ext cx="1143000" cy="701040"/>
          </a:xfrm>
        </p:spPr>
        <p:txBody>
          <a:bodyPr>
            <a:noAutofit/>
          </a:bodyPr>
          <a:lstStyle>
            <a:lvl1pPr>
              <a:defRPr sz="2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EBD4C14-F238-4522-B247-B5813202263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79394" y="6248400"/>
            <a:ext cx="6048375" cy="365760"/>
          </a:xfrm>
        </p:spPr>
        <p:txBody>
          <a:bodyPr/>
          <a:lstStyle>
            <a:lvl1pPr algn="l">
              <a:defRPr sz="13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* website: www.ieri.org.za * telephone: +27123823073 * facsimile: +27123823071 </a:t>
            </a:r>
            <a:endParaRPr lang="en-GB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276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1" y="228606"/>
            <a:ext cx="7775448" cy="9906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7"/>
            <a:ext cx="8153400" cy="4495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Saturday, 23 October 2010</a:t>
            </a:r>
            <a:endParaRPr lang="en-GB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>
                <a:solidFill>
                  <a:prstClr val="white">
                    <a:lumMod val="50000"/>
                  </a:prstClr>
                </a:solidFill>
              </a:rPr>
              <a:t>* website: www.ieri.org.za * telephone: </a:t>
            </a:r>
            <a:r>
              <a:rPr lang="en-GB" sz="800">
                <a:solidFill>
                  <a:prstClr val="white">
                    <a:lumMod val="50000"/>
                  </a:prstClr>
                </a:solidFill>
              </a:rPr>
              <a:t>+27123823073 * facsimile: +27123823071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0BB18EB-C8B6-46CD-8BE4-CB671B8153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2353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28600"/>
            <a:ext cx="7647384" cy="9906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Saturday, 23 October 2010</a:t>
            </a:r>
            <a:endParaRPr lang="en-GB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93347F-2910-4A0F-95F8-275E716EC0E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>
                <a:solidFill>
                  <a:prstClr val="white">
                    <a:lumMod val="50000"/>
                  </a:prstClr>
                </a:solidFill>
              </a:rPr>
              <a:t>* website: www.ieri.org.za * telephone: </a:t>
            </a:r>
            <a:r>
              <a:rPr lang="en-GB" sz="800">
                <a:solidFill>
                  <a:prstClr val="white">
                    <a:lumMod val="50000"/>
                  </a:prstClr>
                </a:solidFill>
              </a:rPr>
              <a:t>+27123823073 * facsimile: +27123823071 </a:t>
            </a:r>
          </a:p>
        </p:txBody>
      </p:sp>
    </p:spTree>
    <p:extLst>
      <p:ext uri="{BB962C8B-B14F-4D97-AF65-F5344CB8AC3E}">
        <p14:creationId xmlns:p14="http://schemas.microsoft.com/office/powerpoint/2010/main" val="13507241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1" y="273057"/>
            <a:ext cx="7696200" cy="869951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7"/>
            <a:ext cx="3886200" cy="35814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7"/>
            <a:ext cx="3886200" cy="35814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1"/>
            <a:ext cx="3886200" cy="64008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0800000" scaled="0"/>
            <a:tileRect/>
          </a:gradFill>
        </p:spPr>
        <p:txBody>
          <a:bodyPr rtlCol="0" anchor="ctr"/>
          <a:lstStyle>
            <a:lvl1pPr marL="0" indent="0">
              <a:buFontTx/>
              <a:buNone/>
              <a:defRPr sz="19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1"/>
            <a:ext cx="3886200" cy="640080"/>
          </a:xfr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0800000" scaled="0"/>
            <a:tileRect/>
          </a:gradFill>
        </p:spPr>
        <p:txBody>
          <a:bodyPr rtlCol="0" anchor="ctr"/>
          <a:lstStyle>
            <a:lvl1pPr marL="0" indent="0">
              <a:buFontTx/>
              <a:buNone/>
              <a:defRPr sz="19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Saturday, 23 October 2010</a:t>
            </a:r>
            <a:endParaRPr lang="en-GB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5063543-41BC-45C7-B249-FBD5D43471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>
                <a:solidFill>
                  <a:prstClr val="white">
                    <a:lumMod val="50000"/>
                  </a:prstClr>
                </a:solidFill>
              </a:rPr>
              <a:t>* website: www.ieri.org.za * telephone: </a:t>
            </a:r>
            <a:r>
              <a:rPr lang="en-GB" sz="800">
                <a:solidFill>
                  <a:prstClr val="white">
                    <a:lumMod val="50000"/>
                  </a:prstClr>
                </a:solidFill>
              </a:rPr>
              <a:t>+27123823073 * facsimile: +27123823071 </a:t>
            </a:r>
          </a:p>
        </p:txBody>
      </p:sp>
    </p:spTree>
    <p:extLst>
      <p:ext uri="{BB962C8B-B14F-4D97-AF65-F5344CB8AC3E}">
        <p14:creationId xmlns:p14="http://schemas.microsoft.com/office/powerpoint/2010/main" val="8178253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Saturday, 23 October 2010</a:t>
            </a:r>
            <a:endParaRPr lang="en-GB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>
                <a:solidFill>
                  <a:prstClr val="white">
                    <a:lumMod val="50000"/>
                  </a:prstClr>
                </a:solidFill>
              </a:rPr>
              <a:t>* website: www.ieri.org.za * telephone: </a:t>
            </a:r>
            <a:r>
              <a:rPr lang="en-GB" sz="800">
                <a:solidFill>
                  <a:prstClr val="white">
                    <a:lumMod val="50000"/>
                  </a:prstClr>
                </a:solidFill>
              </a:rPr>
              <a:t>+27123823073 * facsimile: +27123823071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079C361-9459-4AA9-BF6F-3126C5E012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8808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7"/>
            <a:ext cx="7772400" cy="869951"/>
          </a:xfrm>
        </p:spPr>
        <p:txBody>
          <a:bodyPr/>
          <a:lstStyle>
            <a:lvl1pPr algn="l">
              <a:buNone/>
              <a:defRPr sz="41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752606"/>
            <a:ext cx="1600200" cy="4343401"/>
          </a:xfrm>
          <a:blipFill>
            <a:blip r:embed="rId2" cstate="print"/>
            <a:tile tx="0" ty="0" sx="100000" sy="100000" flip="none" algn="tl"/>
          </a:blipFill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27357" tIns="169810" rIns="127357" bIns="84905"/>
          <a:lstStyle>
            <a:lvl1pPr marL="0" indent="0">
              <a:spcAft>
                <a:spcPts val="929"/>
              </a:spcAft>
              <a:buNone/>
              <a:defRPr sz="1700"/>
            </a:lvl1pPr>
            <a:lvl2pPr>
              <a:buNone/>
              <a:defRPr sz="1100"/>
            </a:lvl2pPr>
            <a:lvl3pPr>
              <a:buNone/>
              <a:defRPr sz="9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199" y="1752600"/>
            <a:ext cx="6400801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Saturday, 23 October 2010</a:t>
            </a:r>
            <a:endParaRPr lang="en-GB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>
                <a:solidFill>
                  <a:prstClr val="white">
                    <a:lumMod val="50000"/>
                  </a:prstClr>
                </a:solidFill>
              </a:rPr>
              <a:t>* website: www.ieri.org.za * telephone: </a:t>
            </a:r>
            <a:r>
              <a:rPr lang="en-GB" sz="800">
                <a:solidFill>
                  <a:prstClr val="white">
                    <a:lumMod val="50000"/>
                  </a:prstClr>
                </a:solidFill>
              </a:rPr>
              <a:t>+27123823073 * facsimile: +27123823071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1363048-D662-41FD-8A8B-D5F75B86C4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1988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Saturday, 23 October 2010</a:t>
            </a:r>
            <a:endParaRPr lang="en-GB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* website: www.ieri.org.za * telephone: +27123823073 * facsimile: +27123823071 </a:t>
            </a:r>
            <a:endParaRPr lang="en-GB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AF45387-F0A8-4A51-877A-ED3B1FCAD9CF}" type="slidenum">
              <a:rPr lang="en-GB">
                <a:solidFill>
                  <a:srgbClr val="775F55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38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274"/>
            <a:ext cx="9144000" cy="8877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4905" tIns="42452" rIns="84905" bIns="42452" anchor="ctr"/>
          <a:lstStyle/>
          <a:p>
            <a:pPr algn="ctr" defTabSz="849048">
              <a:defRPr/>
            </a:pPr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4094"/>
            <a:ext cx="2249488" cy="71247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shade val="30000"/>
                  <a:satMod val="115000"/>
                </a:schemeClr>
              </a:gs>
              <a:gs pos="50000">
                <a:schemeClr val="tx1">
                  <a:lumMod val="85000"/>
                  <a:shade val="67500"/>
                  <a:satMod val="115000"/>
                </a:schemeClr>
              </a:gs>
              <a:gs pos="100000">
                <a:schemeClr val="tx1">
                  <a:lumMod val="8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4905" tIns="42452" rIns="84905" bIns="42452" anchor="ctr"/>
          <a:lstStyle/>
          <a:p>
            <a:pPr algn="ctr" defTabSz="849048">
              <a:defRPr/>
            </a:pPr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36" y="6044566"/>
            <a:ext cx="6784975" cy="71247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16200000" scaled="0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4905" tIns="42452" rIns="84905" bIns="42452" anchor="ctr"/>
          <a:lstStyle/>
          <a:p>
            <a:pPr algn="ctr" defTabSz="849048">
              <a:defRPr/>
            </a:pPr>
            <a:endParaRPr lang="en-US" sz="1700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750573"/>
            <a:ext cx="6000750" cy="3166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1" y="4038601"/>
            <a:ext cx="6477000" cy="1828800"/>
          </a:xfrm>
        </p:spPr>
        <p:txBody>
          <a:bodyPr anchor="b">
            <a:noAutofit/>
          </a:bodyPr>
          <a:lstStyle>
            <a:lvl1pPr>
              <a:defRPr sz="9600" cap="none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1" y="6050043"/>
            <a:ext cx="6705600" cy="685801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 baseline="0">
                <a:solidFill>
                  <a:srgbClr val="FFFFFF"/>
                </a:solidFill>
              </a:defRPr>
            </a:lvl1pPr>
            <a:lvl2pPr marL="424524" indent="0" algn="ctr">
              <a:buNone/>
            </a:lvl2pPr>
            <a:lvl3pPr marL="849048" indent="0" algn="ctr">
              <a:buNone/>
            </a:lvl3pPr>
            <a:lvl4pPr marL="1273572" indent="0" algn="ctr">
              <a:buNone/>
            </a:lvl4pPr>
            <a:lvl5pPr marL="1698096" indent="0" algn="ctr">
              <a:buNone/>
            </a:lvl5pPr>
            <a:lvl6pPr marL="2122620" indent="0" algn="ctr">
              <a:buNone/>
            </a:lvl6pPr>
            <a:lvl7pPr marL="2547143" indent="0" algn="ctr">
              <a:buNone/>
            </a:lvl7pPr>
            <a:lvl8pPr marL="2971667" indent="0" algn="ctr">
              <a:buNone/>
            </a:lvl8pPr>
            <a:lvl9pPr marL="3396191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330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smtClean="0"/>
              <a:t>Saturday, 23 October 2010</a:t>
            </a:r>
            <a:endParaRPr lang="en-GB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07961" y="236220"/>
            <a:ext cx="7845425" cy="365760"/>
          </a:xfrm>
        </p:spPr>
        <p:txBody>
          <a:bodyPr/>
          <a:lstStyle>
            <a:lvl1pPr algn="r">
              <a:defRPr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GB">
                <a:solidFill>
                  <a:srgbClr val="EBDDC3"/>
                </a:solidFill>
              </a:rPr>
              <a:t>* website: www.ieri.org.za * telephone: +27123823073 * facsimile: +27123823071 </a:t>
            </a:r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584595-C0F3-46A7-B3D1-8AA05CFF0935}" type="slidenum">
              <a:rPr lang="en-GB">
                <a:solidFill>
                  <a:srgbClr val="EBDDC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71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4C3AD-A039-4A4C-900E-D2B7345363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47996-6BEC-43C8-BDE2-F6137F7DF4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985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80F5E-368B-43F2-8CF7-5A6A4A9CB35C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2013/05/29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D5EAE-B476-45C6-9974-ED96B41596F7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7" descr="Powerpoint template 1-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07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76600" y="381000"/>
            <a:ext cx="5562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52600"/>
            <a:ext cx="83058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 i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336699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 i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336699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 i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23B659-70FD-4B94-ACDA-8B0ABA6546E1}" type="slidenum">
              <a:rPr lang="en-US" smtClean="0">
                <a:solidFill>
                  <a:srgbClr val="3366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4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990600" y="2286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4905" tIns="42452" rIns="84905" bIns="4245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4905" tIns="42452" rIns="84905" bIns="424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760"/>
          </a:xfrm>
          <a:prstGeom prst="rect">
            <a:avLst/>
          </a:prstGeom>
        </p:spPr>
        <p:txBody>
          <a:bodyPr vert="horz" lIns="84905" tIns="42452" rIns="84905" bIns="42452" anchor="ctr" anchorCtr="0"/>
          <a:lstStyle>
            <a:lvl1pPr algn="r" defTabSz="849048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Saturday, 23 October 2010</a:t>
            </a:r>
            <a:endParaRPr lang="en-GB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11" y="6248400"/>
            <a:ext cx="5421313" cy="365760"/>
          </a:xfrm>
          <a:prstGeom prst="rect">
            <a:avLst/>
          </a:prstGeom>
        </p:spPr>
        <p:txBody>
          <a:bodyPr vert="horz" lIns="84905" tIns="42452" rIns="84905" bIns="42452" anchor="ctr"/>
          <a:lstStyle>
            <a:lvl1pPr algn="l" defTabSz="849048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* website: www.ieri.org.za * telephone: +27123823073 * facsimile: +27123823071 </a:t>
            </a:r>
            <a:endParaRPr lang="en-GB" sz="10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4905" tIns="42452" rIns="84905" bIns="42452" anchor="ctr"/>
          <a:lstStyle/>
          <a:p>
            <a:pPr algn="ctr" defTabSz="849048">
              <a:defRPr/>
            </a:pPr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 scaled="0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4905" tIns="42452" rIns="84905" bIns="42452" anchor="ctr"/>
          <a:lstStyle/>
          <a:p>
            <a:pPr algn="ctr" defTabSz="849048">
              <a:defRPr/>
            </a:pPr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path path="shape">
              <a:fillToRect l="50000" t="50000" r="50000" b="50000"/>
            </a:path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84905" tIns="42452" rIns="84905" bIns="42452" anchor="ctr"/>
          <a:lstStyle/>
          <a:p>
            <a:pPr algn="ctr" defTabSz="849048">
              <a:defRPr/>
            </a:pPr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540"/>
            <a:ext cx="533400" cy="243840"/>
          </a:xfrm>
          <a:prstGeom prst="rect">
            <a:avLst/>
          </a:prstGeom>
        </p:spPr>
        <p:txBody>
          <a:bodyPr vert="horz" lIns="84905" tIns="42452" rIns="84905" bIns="42452" anchor="ctr" anchorCtr="0">
            <a:normAutofit/>
          </a:bodyPr>
          <a:lstStyle>
            <a:lvl1pPr algn="ctr" defTabSz="849048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E842AD-6B3C-49D3-A3B9-05A899F9748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034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4"/>
            <a:ext cx="871538" cy="126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8712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Tw Cen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Tw Cen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Tw Cen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Tw Cen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Tw Cen MT" pitchFamily="34" charset="0"/>
        </a:defRPr>
      </a:lvl9pPr>
    </p:titleStyle>
    <p:bodyStyle>
      <a:lvl1pPr marL="296863" indent="-296863" algn="l" rtl="0" eaLnBrk="1" fontAlgn="base" hangingPunct="1">
        <a:spcBef>
          <a:spcPts val="650"/>
        </a:spcBef>
        <a:spcAft>
          <a:spcPct val="0"/>
        </a:spcAft>
        <a:buClr>
          <a:srgbClr val="C00000"/>
        </a:buClr>
        <a:buSzPct val="60000"/>
        <a:buFont typeface="Wingdings" pitchFamily="2" charset="2"/>
        <a:buChar char="q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93725" indent="-254000" algn="l" rtl="0" eaLnBrk="1" fontAlgn="base" hangingPunct="1">
        <a:spcBef>
          <a:spcPts val="513"/>
        </a:spcBef>
        <a:spcAft>
          <a:spcPct val="0"/>
        </a:spcAft>
        <a:buClr>
          <a:srgbClr val="C00000"/>
        </a:buClr>
        <a:buSzPct val="70000"/>
        <a:buFont typeface="Wingdings" pitchFamily="2" charset="2"/>
        <a:buChar char="q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47725" indent="-211138" algn="l" rtl="0" eaLnBrk="1" fontAlgn="base" hangingPunct="1">
        <a:spcBef>
          <a:spcPts val="463"/>
        </a:spcBef>
        <a:spcAft>
          <a:spcPct val="0"/>
        </a:spcAft>
        <a:buClr>
          <a:srgbClr val="C00000"/>
        </a:buClr>
        <a:buSzPct val="75000"/>
        <a:buFont typeface="Wingdings" pitchFamily="2" charset="2"/>
        <a:buChar char="q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73175" indent="-211138" algn="l" rtl="0" eaLnBrk="1" fontAlgn="base" hangingPunct="1">
        <a:spcBef>
          <a:spcPts val="375"/>
        </a:spcBef>
        <a:spcAft>
          <a:spcPct val="0"/>
        </a:spcAft>
        <a:buClr>
          <a:srgbClr val="C00000"/>
        </a:buClr>
        <a:buSzPct val="75000"/>
        <a:buFont typeface="Wingdings" pitchFamily="2" charset="2"/>
        <a:buChar char="q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697038" indent="-211138" algn="l" rtl="0" eaLnBrk="1" fontAlgn="base" hangingPunct="1">
        <a:spcBef>
          <a:spcPts val="375"/>
        </a:spcBef>
        <a:spcAft>
          <a:spcPct val="0"/>
        </a:spcAft>
        <a:buClr>
          <a:srgbClr val="C00000"/>
        </a:buClr>
        <a:buSzPct val="65000"/>
        <a:buFont typeface="Wingdings" pitchFamily="2" charset="2"/>
        <a:buChar char="q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952810" indent="-212262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07524" indent="-212262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62239" indent="-212262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16953" indent="-212262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245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490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2735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69809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1226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5471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97166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3961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Picture 7" descr="Powerpoint template 1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7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600" y="2590800"/>
            <a:ext cx="562734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ZA" sz="2800" b="1" dirty="0">
              <a:solidFill>
                <a:prstClr val="black"/>
              </a:solidFill>
            </a:endParaRPr>
          </a:p>
          <a:p>
            <a:endParaRPr lang="en-ZA" sz="1300" u="sng" dirty="0">
              <a:solidFill>
                <a:prstClr val="black"/>
              </a:solidFill>
            </a:endParaRPr>
          </a:p>
          <a:p>
            <a:pPr algn="ctr"/>
            <a:r>
              <a:rPr lang="en-GB" sz="1400" u="sng" dirty="0" smtClean="0"/>
              <a:t>INNOVATION ECOSYSTEMS – FROM LOCAL TO INTERNATIONAL</a:t>
            </a:r>
            <a:r>
              <a:rPr lang="en-GB" sz="1400" u="sng" dirty="0" smtClean="0"/>
              <a:t> </a:t>
            </a:r>
            <a:endParaRPr lang="en-GB" sz="1400" u="sng" dirty="0" smtClean="0"/>
          </a:p>
          <a:p>
            <a:pPr algn="ctr"/>
            <a:endParaRPr lang="en-US" sz="1400" dirty="0"/>
          </a:p>
          <a:p>
            <a:pPr algn="ctr"/>
            <a:r>
              <a:rPr lang="en-GB" sz="1400" u="sng" dirty="0"/>
              <a:t>GLOBAL FORUM ON INNOVATION AND TECHNOLOGY ENTREPRENEURSHIP, </a:t>
            </a:r>
            <a:endParaRPr lang="en-US" sz="1400" dirty="0"/>
          </a:p>
          <a:p>
            <a:pPr algn="ctr"/>
            <a:endParaRPr lang="en-GB" sz="1400" u="sng" dirty="0" smtClean="0"/>
          </a:p>
          <a:p>
            <a:pPr algn="ctr"/>
            <a:r>
              <a:rPr lang="en-GB" sz="1400" u="sng" dirty="0" smtClean="0"/>
              <a:t>EAST </a:t>
            </a:r>
            <a:r>
              <a:rPr lang="en-GB" sz="1400" u="sng" dirty="0"/>
              <a:t>LONDON, </a:t>
            </a:r>
            <a:r>
              <a:rPr lang="en-GB" sz="1400" u="sng" dirty="0" smtClean="0"/>
              <a:t>30 </a:t>
            </a:r>
            <a:r>
              <a:rPr lang="en-GB" sz="1400" u="sng" dirty="0"/>
              <a:t>MAY 2013</a:t>
            </a:r>
            <a:endParaRPr lang="en-US" sz="1400" dirty="0"/>
          </a:p>
          <a:p>
            <a:pPr algn="ctr"/>
            <a:r>
              <a:rPr lang="en-US" sz="1400" dirty="0"/>
              <a:t> </a:t>
            </a:r>
          </a:p>
          <a:p>
            <a:endParaRPr lang="en-ZA" sz="1200" u="sng" dirty="0">
              <a:solidFill>
                <a:prstClr val="black"/>
              </a:solidFill>
            </a:endParaRPr>
          </a:p>
          <a:p>
            <a:endParaRPr lang="en-ZA" sz="1200" u="sng" dirty="0">
              <a:solidFill>
                <a:prstClr val="black"/>
              </a:solidFill>
            </a:endParaRPr>
          </a:p>
          <a:p>
            <a:endParaRPr lang="en-ZA" sz="1200" u="sng" dirty="0">
              <a:solidFill>
                <a:prstClr val="black"/>
              </a:solidFill>
            </a:endParaRPr>
          </a:p>
          <a:p>
            <a:endParaRPr lang="en-ZA" sz="1200" u="sng" dirty="0">
              <a:solidFill>
                <a:prstClr val="black"/>
              </a:solidFill>
            </a:endParaRPr>
          </a:p>
          <a:p>
            <a:endParaRPr lang="en-ZA" sz="3600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61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04800"/>
            <a:ext cx="6934200" cy="533400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Outline </a:t>
            </a:r>
            <a:r>
              <a:rPr lang="en-US" sz="3200" dirty="0" smtClean="0"/>
              <a:t> 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832724"/>
              </p:ext>
            </p:extLst>
          </p:nvPr>
        </p:nvGraphicFramePr>
        <p:xfrm>
          <a:off x="304800" y="990600"/>
          <a:ext cx="8382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0"/>
              </a:tblGrid>
              <a:tr h="5029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7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Introduction and Background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National</a:t>
                      </a:r>
                      <a:r>
                        <a:rPr lang="en-US" sz="3200" b="0" baseline="0" dirty="0" smtClean="0">
                          <a:solidFill>
                            <a:schemeClr val="tx1"/>
                          </a:solidFill>
                        </a:rPr>
                        <a:t> Innovation System </a:t>
                      </a:r>
                      <a:endParaRPr lang="en-US" sz="32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200" b="0" baseline="0" dirty="0" smtClean="0">
                          <a:solidFill>
                            <a:schemeClr val="tx1"/>
                          </a:solidFill>
                        </a:rPr>
                        <a:t>Provincial Innovation Strategy </a:t>
                      </a:r>
                      <a:endParaRPr lang="en-US" sz="32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200" b="0" baseline="0" dirty="0" smtClean="0">
                          <a:solidFill>
                            <a:schemeClr val="tx1"/>
                          </a:solidFill>
                        </a:rPr>
                        <a:t>Ongoing Activities for Technology Transfer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200" b="0" baseline="0" dirty="0" smtClean="0">
                          <a:solidFill>
                            <a:schemeClr val="tx1"/>
                          </a:solidFill>
                        </a:rPr>
                        <a:t>Conclusion </a:t>
                      </a:r>
                      <a:endParaRPr lang="en-US" sz="3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618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Introduction and Background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57188" lvl="0" indent="-357188" fontAlgn="base">
              <a:spcAft>
                <a:spcPct val="0"/>
              </a:spcAft>
              <a:buFontTx/>
              <a:buChar char="•"/>
            </a:pPr>
            <a:r>
              <a:rPr lang="en-US" sz="3100" kern="0" dirty="0" smtClean="0"/>
              <a:t>SA a developing country with various innovation instruments and infrastructure</a:t>
            </a:r>
          </a:p>
          <a:p>
            <a:pPr marL="757238" lvl="1" indent="-357188" fontAlgn="base">
              <a:spcAft>
                <a:spcPct val="0"/>
              </a:spcAft>
              <a:buFontTx/>
              <a:buChar char="•"/>
            </a:pPr>
            <a:r>
              <a:rPr lang="en-US" sz="2700" kern="0" dirty="0" smtClean="0"/>
              <a:t>Apartheid isolation – creativity and self reliance</a:t>
            </a:r>
          </a:p>
          <a:p>
            <a:pPr marL="757238" lvl="1" indent="-357188" fontAlgn="base">
              <a:spcAft>
                <a:spcPct val="0"/>
              </a:spcAft>
              <a:buFontTx/>
              <a:buChar char="•"/>
            </a:pPr>
            <a:r>
              <a:rPr lang="en-US" sz="2700" kern="0" dirty="0" smtClean="0"/>
              <a:t>Technological and research capacity e.g. nuclear science, military, bio-chemicals</a:t>
            </a:r>
          </a:p>
          <a:p>
            <a:pPr marL="400050" lvl="1" indent="0" fontAlgn="base">
              <a:spcAft>
                <a:spcPct val="0"/>
              </a:spcAft>
              <a:buNone/>
            </a:pPr>
            <a:endParaRPr lang="en-US" sz="2700" kern="0" dirty="0" smtClean="0"/>
          </a:p>
          <a:p>
            <a:pPr marL="357188" lvl="0" indent="-357188" fontAlgn="base">
              <a:spcAft>
                <a:spcPct val="0"/>
              </a:spcAft>
              <a:buFontTx/>
              <a:buChar char="•"/>
            </a:pPr>
            <a:r>
              <a:rPr lang="en-US" sz="3100" kern="0" dirty="0" smtClean="0"/>
              <a:t>South </a:t>
            </a:r>
            <a:r>
              <a:rPr lang="en-US" sz="3100" kern="0" dirty="0"/>
              <a:t>African NSI </a:t>
            </a:r>
            <a:r>
              <a:rPr lang="en-US" sz="3100" kern="0" dirty="0" smtClean="0"/>
              <a:t>landscape</a:t>
            </a:r>
          </a:p>
          <a:p>
            <a:pPr marL="757238" lvl="1" indent="-357188" fontAlgn="base">
              <a:spcAft>
                <a:spcPct val="0"/>
              </a:spcAft>
              <a:buFontTx/>
              <a:buChar char="•"/>
            </a:pPr>
            <a:r>
              <a:rPr lang="en-US" sz="2700" kern="0" dirty="0" smtClean="0"/>
              <a:t>DST </a:t>
            </a:r>
            <a:r>
              <a:rPr lang="en-US" sz="2700" kern="0" dirty="0"/>
              <a:t>Ten Year Innovation Plan (TYIP) – </a:t>
            </a:r>
            <a:r>
              <a:rPr lang="en-US" sz="2700" kern="0" dirty="0" smtClean="0"/>
              <a:t>2008-2018</a:t>
            </a:r>
          </a:p>
          <a:p>
            <a:pPr marL="757238" lvl="1" indent="-357188" fontAlgn="base">
              <a:spcAft>
                <a:spcPct val="0"/>
              </a:spcAft>
              <a:buFontTx/>
              <a:buChar char="•"/>
            </a:pPr>
            <a:r>
              <a:rPr lang="en-US" sz="2700" kern="0" dirty="0" smtClean="0"/>
              <a:t>Research, Development and Innovation Strategy</a:t>
            </a:r>
          </a:p>
          <a:p>
            <a:pPr marL="757238" lvl="1" indent="-357188" fontAlgn="base">
              <a:spcAft>
                <a:spcPct val="0"/>
              </a:spcAft>
              <a:buFontTx/>
              <a:buChar char="•"/>
            </a:pPr>
            <a:r>
              <a:rPr lang="en-US" sz="2700" kern="0" dirty="0" smtClean="0"/>
              <a:t>Provincial R,D&amp;I initiatives</a:t>
            </a:r>
            <a:endParaRPr lang="en-US" sz="2700" kern="0" dirty="0"/>
          </a:p>
          <a:p>
            <a:pPr marL="357188" lvl="0" indent="-357188" fontAlgn="base">
              <a:spcAft>
                <a:spcPct val="0"/>
              </a:spcAft>
              <a:buFontTx/>
              <a:buChar char="•"/>
            </a:pPr>
            <a:endParaRPr lang="en-US" sz="3100" kern="0" dirty="0"/>
          </a:p>
          <a:p>
            <a:pPr marL="357188" lvl="0" indent="-357188" fontAlgn="base">
              <a:spcAft>
                <a:spcPct val="0"/>
              </a:spcAft>
              <a:buFontTx/>
              <a:buChar char="•"/>
            </a:pPr>
            <a:r>
              <a:rPr lang="en-US" sz="3100" kern="0" dirty="0"/>
              <a:t>National </a:t>
            </a:r>
            <a:r>
              <a:rPr lang="en-US" sz="3100" kern="0" dirty="0" smtClean="0"/>
              <a:t>Priorities</a:t>
            </a:r>
          </a:p>
          <a:p>
            <a:pPr marL="757238" lvl="1" indent="-357188" fontAlgn="base">
              <a:spcAft>
                <a:spcPct val="0"/>
              </a:spcAft>
              <a:buFontTx/>
              <a:buChar char="•"/>
            </a:pPr>
            <a:r>
              <a:rPr lang="en-US" sz="2700" kern="0" dirty="0" smtClean="0"/>
              <a:t>Economic growth and competitiveness</a:t>
            </a:r>
            <a:endParaRPr lang="en-US" sz="2700" kern="0" dirty="0"/>
          </a:p>
          <a:p>
            <a:pPr marL="757238" lvl="1" indent="-357188" fontAlgn="base">
              <a:spcAft>
                <a:spcPct val="0"/>
              </a:spcAft>
              <a:buFontTx/>
              <a:buChar char="•"/>
            </a:pPr>
            <a:r>
              <a:rPr lang="en-US" sz="2700" kern="0" dirty="0" smtClean="0"/>
              <a:t>Contributing </a:t>
            </a:r>
            <a:r>
              <a:rPr lang="en-US" sz="2700" kern="0" dirty="0"/>
              <a:t>to Africa’s development – supporting the </a:t>
            </a:r>
            <a:r>
              <a:rPr lang="en-US" sz="2700" kern="0" dirty="0" smtClean="0"/>
              <a:t>NEPAD/AU</a:t>
            </a:r>
          </a:p>
          <a:p>
            <a:pPr marL="757238" lvl="1" indent="-357188" fontAlgn="base">
              <a:spcAft>
                <a:spcPct val="0"/>
              </a:spcAft>
              <a:buFontTx/>
              <a:buChar char="•"/>
            </a:pPr>
            <a:r>
              <a:rPr lang="en-US" sz="2700" kern="0" dirty="0" smtClean="0"/>
              <a:t>Dealing with challenges of inequality, poverty and unemployment</a:t>
            </a:r>
            <a:endParaRPr lang="en-US" sz="2700" kern="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05679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86" name="Rectangle 22"/>
          <p:cNvSpPr>
            <a:spLocks noChangeArrowheads="1"/>
          </p:cNvSpPr>
          <p:nvPr/>
        </p:nvSpPr>
        <p:spPr bwMode="auto">
          <a:xfrm>
            <a:off x="3276600" y="381000"/>
            <a:ext cx="5562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3200" i="1" dirty="0" smtClean="0">
                <a:solidFill>
                  <a:srgbClr val="CCFF66"/>
                </a:solidFill>
                <a:latin typeface="Arial Black" pitchFamily="34" charset="0"/>
              </a:rPr>
              <a:t>NSI landscape: Policy</a:t>
            </a:r>
          </a:p>
        </p:txBody>
      </p:sp>
      <p:sp>
        <p:nvSpPr>
          <p:cNvPr id="164887" name="AutoShape 23"/>
          <p:cNvSpPr>
            <a:spLocks noChangeArrowheads="1"/>
          </p:cNvSpPr>
          <p:nvPr/>
        </p:nvSpPr>
        <p:spPr bwMode="auto">
          <a:xfrm>
            <a:off x="1476375" y="4868863"/>
            <a:ext cx="1296988" cy="7921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99"/>
                </a:solidFill>
              </a:rPr>
              <a:t>S&amp;T White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99"/>
                </a:solidFill>
              </a:rPr>
              <a:t>Paper</a:t>
            </a:r>
          </a:p>
        </p:txBody>
      </p:sp>
      <p:sp>
        <p:nvSpPr>
          <p:cNvPr id="164888" name="AutoShape 24"/>
          <p:cNvSpPr>
            <a:spLocks noChangeArrowheads="1"/>
          </p:cNvSpPr>
          <p:nvPr/>
        </p:nvSpPr>
        <p:spPr bwMode="auto">
          <a:xfrm>
            <a:off x="2627313" y="3933825"/>
            <a:ext cx="1800225" cy="8651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99"/>
                </a:solidFill>
              </a:rPr>
              <a:t>R&amp;D Strategy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99"/>
                </a:solidFill>
              </a:rPr>
              <a:t>S&amp;T missions</a:t>
            </a:r>
          </a:p>
        </p:txBody>
      </p:sp>
      <p:sp>
        <p:nvSpPr>
          <p:cNvPr id="164889" name="AutoShape 25"/>
          <p:cNvSpPr>
            <a:spLocks noChangeArrowheads="1"/>
          </p:cNvSpPr>
          <p:nvPr/>
        </p:nvSpPr>
        <p:spPr bwMode="auto">
          <a:xfrm>
            <a:off x="5638800" y="2514600"/>
            <a:ext cx="1800225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336699"/>
                </a:solidFill>
              </a:rPr>
              <a:t>10Yr Innovation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336699"/>
                </a:solidFill>
              </a:rPr>
              <a:t>Plan</a:t>
            </a:r>
          </a:p>
        </p:txBody>
      </p:sp>
      <p:sp>
        <p:nvSpPr>
          <p:cNvPr id="164890" name="AutoShape 26"/>
          <p:cNvSpPr>
            <a:spLocks noChangeArrowheads="1"/>
          </p:cNvSpPr>
          <p:nvPr/>
        </p:nvSpPr>
        <p:spPr bwMode="auto">
          <a:xfrm>
            <a:off x="5867400" y="1600200"/>
            <a:ext cx="1524000" cy="863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99"/>
                </a:solidFill>
              </a:rPr>
              <a:t>OECD Review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99"/>
                </a:solidFill>
              </a:rPr>
              <a:t>of SA NSI</a:t>
            </a:r>
          </a:p>
        </p:txBody>
      </p:sp>
      <p:sp>
        <p:nvSpPr>
          <p:cNvPr id="164891" name="Line 27"/>
          <p:cNvSpPr>
            <a:spLocks noChangeShapeType="1"/>
          </p:cNvSpPr>
          <p:nvPr/>
        </p:nvSpPr>
        <p:spPr bwMode="auto">
          <a:xfrm>
            <a:off x="1331913" y="5949950"/>
            <a:ext cx="6769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 b="1" i="1" smtClean="0">
              <a:solidFill>
                <a:srgbClr val="336699"/>
              </a:solidFill>
            </a:endParaRPr>
          </a:p>
        </p:txBody>
      </p:sp>
      <p:sp>
        <p:nvSpPr>
          <p:cNvPr id="164892" name="Text Box 28"/>
          <p:cNvSpPr txBox="1">
            <a:spLocks noChangeArrowheads="1"/>
          </p:cNvSpPr>
          <p:nvPr/>
        </p:nvSpPr>
        <p:spPr bwMode="auto">
          <a:xfrm>
            <a:off x="1547813" y="6021388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336699"/>
                </a:solidFill>
              </a:rPr>
              <a:t>1996</a:t>
            </a:r>
          </a:p>
        </p:txBody>
      </p:sp>
      <p:sp>
        <p:nvSpPr>
          <p:cNvPr id="164893" name="Text Box 29"/>
          <p:cNvSpPr txBox="1">
            <a:spLocks noChangeArrowheads="1"/>
          </p:cNvSpPr>
          <p:nvPr/>
        </p:nvSpPr>
        <p:spPr bwMode="auto">
          <a:xfrm>
            <a:off x="3276600" y="6021388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99"/>
                </a:solidFill>
              </a:rPr>
              <a:t>2002</a:t>
            </a:r>
          </a:p>
        </p:txBody>
      </p:sp>
      <p:sp>
        <p:nvSpPr>
          <p:cNvPr id="164894" name="Text Box 30"/>
          <p:cNvSpPr txBox="1">
            <a:spLocks noChangeArrowheads="1"/>
          </p:cNvSpPr>
          <p:nvPr/>
        </p:nvSpPr>
        <p:spPr bwMode="auto">
          <a:xfrm>
            <a:off x="4648200" y="60198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99"/>
                </a:solidFill>
              </a:rPr>
              <a:t>2004</a:t>
            </a:r>
          </a:p>
        </p:txBody>
      </p:sp>
      <p:sp>
        <p:nvSpPr>
          <p:cNvPr id="164895" name="Text Box 31"/>
          <p:cNvSpPr txBox="1">
            <a:spLocks noChangeArrowheads="1"/>
          </p:cNvSpPr>
          <p:nvPr/>
        </p:nvSpPr>
        <p:spPr bwMode="auto">
          <a:xfrm>
            <a:off x="6372225" y="6021388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336699"/>
                </a:solidFill>
              </a:rPr>
              <a:t>2007</a:t>
            </a:r>
          </a:p>
        </p:txBody>
      </p:sp>
      <p:sp>
        <p:nvSpPr>
          <p:cNvPr id="164896" name="AutoShape 32"/>
          <p:cNvSpPr>
            <a:spLocks noChangeArrowheads="1"/>
          </p:cNvSpPr>
          <p:nvPr/>
        </p:nvSpPr>
        <p:spPr bwMode="auto">
          <a:xfrm rot="10800000">
            <a:off x="6477000" y="5410200"/>
            <a:ext cx="436563" cy="357188"/>
          </a:xfrm>
          <a:prstGeom prst="downArrow">
            <a:avLst>
              <a:gd name="adj1" fmla="val 49815"/>
              <a:gd name="adj2" fmla="val 54667"/>
            </a:avLst>
          </a:prstGeom>
          <a:solidFill>
            <a:srgbClr val="00FF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 b="1" i="1" smtClean="0">
              <a:solidFill>
                <a:srgbClr val="336699"/>
              </a:solidFill>
            </a:endParaRPr>
          </a:p>
        </p:txBody>
      </p:sp>
      <p:sp>
        <p:nvSpPr>
          <p:cNvPr id="164897" name="AutoShape 33"/>
          <p:cNvSpPr>
            <a:spLocks noChangeArrowheads="1"/>
          </p:cNvSpPr>
          <p:nvPr/>
        </p:nvSpPr>
        <p:spPr bwMode="auto">
          <a:xfrm>
            <a:off x="4038600" y="2971800"/>
            <a:ext cx="1439863" cy="863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336699"/>
                </a:solidFill>
              </a:rPr>
              <a:t>Creation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336699"/>
                </a:solidFill>
              </a:rPr>
              <a:t>of DST</a:t>
            </a:r>
          </a:p>
        </p:txBody>
      </p:sp>
      <p:sp>
        <p:nvSpPr>
          <p:cNvPr id="164898" name="Text Box 34"/>
          <p:cNvSpPr txBox="1">
            <a:spLocks noChangeArrowheads="1"/>
          </p:cNvSpPr>
          <p:nvPr/>
        </p:nvSpPr>
        <p:spPr bwMode="auto">
          <a:xfrm>
            <a:off x="1524000" y="2438400"/>
            <a:ext cx="2362200" cy="106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365125" indent="-185738"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New public S&amp;T missions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Biotechnology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ICT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Advanced manufacturing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Astronomy</a:t>
            </a:r>
          </a:p>
        </p:txBody>
      </p:sp>
      <p:cxnSp>
        <p:nvCxnSpPr>
          <p:cNvPr id="164899" name="AutoShape 35"/>
          <p:cNvCxnSpPr>
            <a:cxnSpLocks noChangeShapeType="1"/>
            <a:stCxn id="164888" idx="0"/>
            <a:endCxn id="164898" idx="2"/>
          </p:cNvCxnSpPr>
          <p:nvPr/>
        </p:nvCxnSpPr>
        <p:spPr bwMode="auto">
          <a:xfrm flipH="1" flipV="1">
            <a:off x="2705100" y="3502025"/>
            <a:ext cx="822325" cy="4318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900" name="Text Box 36"/>
          <p:cNvSpPr txBox="1">
            <a:spLocks noChangeArrowheads="1"/>
          </p:cNvSpPr>
          <p:nvPr/>
        </p:nvSpPr>
        <p:spPr bwMode="auto">
          <a:xfrm>
            <a:off x="5791200" y="4038600"/>
            <a:ext cx="16002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365125" indent="-185738"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Knowledge-based economy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Grand challenges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Human capital development</a:t>
            </a:r>
          </a:p>
        </p:txBody>
      </p:sp>
      <p:cxnSp>
        <p:nvCxnSpPr>
          <p:cNvPr id="164901" name="AutoShape 37"/>
          <p:cNvCxnSpPr>
            <a:cxnSpLocks noChangeShapeType="1"/>
            <a:stCxn id="164900" idx="0"/>
            <a:endCxn id="164889" idx="2"/>
          </p:cNvCxnSpPr>
          <p:nvPr/>
        </p:nvCxnSpPr>
        <p:spPr bwMode="auto">
          <a:xfrm flipH="1" flipV="1">
            <a:off x="6538913" y="3378200"/>
            <a:ext cx="52387" cy="66040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902" name="Text Box 38"/>
          <p:cNvSpPr txBox="1">
            <a:spLocks noChangeArrowheads="1"/>
          </p:cNvSpPr>
          <p:nvPr/>
        </p:nvSpPr>
        <p:spPr bwMode="auto">
          <a:xfrm>
            <a:off x="3810000" y="1600200"/>
            <a:ext cx="160020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365125" indent="-185738"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NSI SWOT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Benchmarked</a:t>
            </a:r>
          </a:p>
        </p:txBody>
      </p:sp>
      <p:cxnSp>
        <p:nvCxnSpPr>
          <p:cNvPr id="164903" name="AutoShape 39"/>
          <p:cNvCxnSpPr>
            <a:cxnSpLocks noChangeShapeType="1"/>
            <a:stCxn id="164902" idx="3"/>
            <a:endCxn id="164890" idx="1"/>
          </p:cNvCxnSpPr>
          <p:nvPr/>
        </p:nvCxnSpPr>
        <p:spPr bwMode="auto">
          <a:xfrm>
            <a:off x="5410200" y="1812925"/>
            <a:ext cx="457200" cy="219075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904" name="AutoShape 40"/>
          <p:cNvCxnSpPr>
            <a:cxnSpLocks noChangeShapeType="1"/>
            <a:endCxn id="164905" idx="2"/>
          </p:cNvCxnSpPr>
          <p:nvPr/>
        </p:nvCxnSpPr>
        <p:spPr bwMode="auto">
          <a:xfrm flipH="1" flipV="1">
            <a:off x="1104900" y="4387850"/>
            <a:ext cx="547688" cy="46355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905" name="Text Box 41"/>
          <p:cNvSpPr txBox="1">
            <a:spLocks noChangeArrowheads="1"/>
          </p:cNvSpPr>
          <p:nvPr/>
        </p:nvSpPr>
        <p:spPr bwMode="auto">
          <a:xfrm>
            <a:off x="381000" y="3962400"/>
            <a:ext cx="144780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365125" indent="-185738"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52538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GB" sz="1400" dirty="0" smtClean="0">
                <a:solidFill>
                  <a:srgbClr val="336699"/>
                </a:solidFill>
                <a:latin typeface="Verdana" pitchFamily="34" charset="0"/>
                <a:cs typeface="Arial" pitchFamily="34" charset="0"/>
              </a:rPr>
              <a:t>Developing the NSI</a:t>
            </a:r>
          </a:p>
        </p:txBody>
      </p:sp>
    </p:spTree>
    <p:extLst>
      <p:ext uri="{BB962C8B-B14F-4D97-AF65-F5344CB8AC3E}">
        <p14:creationId xmlns:p14="http://schemas.microsoft.com/office/powerpoint/2010/main" val="123430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prstClr val="black"/>
                </a:solidFill>
              </a:rPr>
              <a:t>Introduction and Background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lvl="0" indent="-609600" fontAlgn="base">
              <a:lnSpc>
                <a:spcPct val="90000"/>
              </a:lnSpc>
              <a:spcAft>
                <a:spcPct val="0"/>
              </a:spcAft>
              <a:buFontTx/>
              <a:buAutoNum type="arabicPeriod"/>
            </a:pPr>
            <a:r>
              <a:rPr lang="en-US" sz="2600" kern="0" dirty="0" smtClean="0"/>
              <a:t>Transformation </a:t>
            </a:r>
            <a:r>
              <a:rPr lang="en-US" sz="2600" kern="0" dirty="0"/>
              <a:t>towards a knowledge-based economy</a:t>
            </a:r>
          </a:p>
          <a:p>
            <a:pPr marL="919163" lvl="3" indent="-381000" fontAlgn="base">
              <a:lnSpc>
                <a:spcPct val="90000"/>
              </a:lnSpc>
              <a:spcAft>
                <a:spcPct val="0"/>
              </a:spcAft>
              <a:buFontTx/>
              <a:buChar char="–"/>
            </a:pPr>
            <a:r>
              <a:rPr lang="en-US" sz="2200" kern="0" dirty="0"/>
              <a:t>Knowledge as the basic form of capital</a:t>
            </a:r>
          </a:p>
          <a:p>
            <a:pPr marL="919163" lvl="3" indent="-381000" fontAlgn="base">
              <a:lnSpc>
                <a:spcPct val="90000"/>
              </a:lnSpc>
              <a:spcAft>
                <a:spcPct val="0"/>
              </a:spcAft>
              <a:buFontTx/>
              <a:buChar char="–"/>
            </a:pPr>
            <a:r>
              <a:rPr lang="en-US" sz="2200" kern="0" dirty="0"/>
              <a:t>Innovation as the product of knowledge generation, accumulation and </a:t>
            </a:r>
            <a:r>
              <a:rPr lang="en-US" sz="2200" kern="0" dirty="0" smtClean="0"/>
              <a:t>exploitation</a:t>
            </a:r>
          </a:p>
          <a:p>
            <a:pPr marL="919163" lvl="3" indent="-381000" fontAlgn="base">
              <a:lnSpc>
                <a:spcPct val="90000"/>
              </a:lnSpc>
              <a:spcAft>
                <a:spcPct val="0"/>
              </a:spcAft>
              <a:buFontTx/>
              <a:buChar char="–"/>
            </a:pPr>
            <a:endParaRPr lang="en-US" sz="2200" kern="0" dirty="0"/>
          </a:p>
          <a:p>
            <a:pPr marL="609600" indent="-609600" fontAlgn="base">
              <a:lnSpc>
                <a:spcPct val="90000"/>
              </a:lnSpc>
              <a:spcAft>
                <a:spcPct val="0"/>
              </a:spcAft>
              <a:buFontTx/>
              <a:buAutoNum type="arabicPeriod"/>
            </a:pPr>
            <a:r>
              <a:rPr lang="en-US" sz="2600" kern="0" dirty="0"/>
              <a:t>“High-end” human capital (i.e. the PhD) as one of the key drivers for </a:t>
            </a:r>
            <a:r>
              <a:rPr lang="en-US" sz="2600" kern="0" dirty="0" smtClean="0"/>
              <a:t>innovation</a:t>
            </a:r>
          </a:p>
          <a:p>
            <a:pPr marL="1009650" lvl="1" indent="-609600" fontAlgn="base">
              <a:lnSpc>
                <a:spcPct val="90000"/>
              </a:lnSpc>
              <a:spcAft>
                <a:spcPct val="0"/>
              </a:spcAft>
              <a:buFontTx/>
              <a:buAutoNum type="arabicPeriod"/>
            </a:pPr>
            <a:endParaRPr lang="en-US" sz="2200" kern="0" dirty="0"/>
          </a:p>
          <a:p>
            <a:pPr marL="609600" indent="-609600" fontAlgn="base">
              <a:lnSpc>
                <a:spcPct val="90000"/>
              </a:lnSpc>
              <a:spcAft>
                <a:spcPct val="0"/>
              </a:spcAft>
              <a:buFontTx/>
              <a:buAutoNum type="arabicPeriod"/>
            </a:pPr>
            <a:r>
              <a:rPr lang="en-US" sz="2600" kern="0" dirty="0"/>
              <a:t>Institutional and policy enablers to encourage, support and </a:t>
            </a:r>
            <a:r>
              <a:rPr lang="en-US" sz="2600" kern="0" dirty="0" smtClean="0"/>
              <a:t>commercialize </a:t>
            </a:r>
            <a:r>
              <a:rPr lang="en-US" sz="2600" kern="0" dirty="0"/>
              <a:t>local knowledge and innovation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65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Towards a Knowledge Economy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5334000" cy="639762"/>
          </a:xfrm>
        </p:spPr>
        <p:txBody>
          <a:bodyPr>
            <a:normAutofit fontScale="77500" lnSpcReduction="20000"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 smtClean="0">
              <a:solidFill>
                <a:srgbClr val="FF0000"/>
              </a:solidFill>
              <a:latin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 smtClean="0">
              <a:solidFill>
                <a:srgbClr val="FF0000"/>
              </a:solidFill>
              <a:latin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 smtClean="0">
                <a:solidFill>
                  <a:srgbClr val="FF0000"/>
                </a:solidFill>
                <a:latin typeface="Arial"/>
              </a:rPr>
              <a:t>RESOURCE</a:t>
            </a:r>
            <a:r>
              <a:rPr lang="en-US" sz="1800" dirty="0" smtClean="0">
                <a:solidFill>
                  <a:srgbClr val="336699"/>
                </a:solidFill>
                <a:latin typeface="Arial"/>
              </a:rPr>
              <a:t>-BASED </a:t>
            </a:r>
            <a:r>
              <a:rPr lang="en-US" sz="1800" dirty="0">
                <a:solidFill>
                  <a:srgbClr val="336699"/>
                </a:solidFill>
                <a:latin typeface="Arial"/>
              </a:rPr>
              <a:t>ECONOMY</a:t>
            </a:r>
          </a:p>
          <a:p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 smtClean="0">
              <a:solidFill>
                <a:srgbClr val="FF0000"/>
              </a:solidFill>
              <a:latin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F0000"/>
              </a:solidFill>
              <a:latin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 smtClean="0">
                <a:solidFill>
                  <a:srgbClr val="FF0000"/>
                </a:solidFill>
                <a:latin typeface="Arial"/>
              </a:rPr>
              <a:t>KNOWLEDGE</a:t>
            </a:r>
            <a:r>
              <a:rPr lang="en-US" sz="1800" dirty="0" smtClean="0">
                <a:solidFill>
                  <a:srgbClr val="336699"/>
                </a:solidFill>
                <a:latin typeface="Arial"/>
              </a:rPr>
              <a:t>-BASED </a:t>
            </a:r>
            <a:r>
              <a:rPr lang="en-US" sz="1800" dirty="0">
                <a:solidFill>
                  <a:srgbClr val="336699"/>
                </a:solidFill>
                <a:latin typeface="Arial"/>
              </a:rPr>
              <a:t>ECONOMY</a:t>
            </a:r>
          </a:p>
          <a:p>
            <a:endParaRPr lang="en-Z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940" y="2416056"/>
            <a:ext cx="3785944" cy="346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2" y="2525794"/>
            <a:ext cx="3926164" cy="324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Line 100"/>
          <p:cNvSpPr>
            <a:spLocks noChangeShapeType="1"/>
          </p:cNvSpPr>
          <p:nvPr/>
        </p:nvSpPr>
        <p:spPr bwMode="auto">
          <a:xfrm flipV="1">
            <a:off x="4075113" y="3886200"/>
            <a:ext cx="954087" cy="457200"/>
          </a:xfrm>
          <a:prstGeom prst="line">
            <a:avLst/>
          </a:prstGeom>
          <a:noFill/>
          <a:ln w="1682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1" i="1" u="none" strike="noStrike" kern="0" cap="none" spc="0" normalizeH="0" baseline="0" noProof="0" smtClean="0">
              <a:ln>
                <a:noFill/>
              </a:ln>
              <a:solidFill>
                <a:srgbClr val="336699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58734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Grand Challenges – our agenda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Innovation Grand Challenges</a:t>
            </a:r>
          </a:p>
          <a:p>
            <a:pPr marL="1060450" lvl="1" indent="-660400" fontAlgn="base">
              <a:spcAft>
                <a:spcPct val="0"/>
              </a:spcAft>
              <a:buFontTx/>
              <a:buAutoNum type="arabicPeriod"/>
            </a:pPr>
            <a:r>
              <a:rPr lang="en-US" kern="0" dirty="0"/>
              <a:t>“Farmer to </a:t>
            </a:r>
            <a:r>
              <a:rPr lang="en-US" kern="0" dirty="0" err="1"/>
              <a:t>Pharma</a:t>
            </a:r>
            <a:r>
              <a:rPr lang="en-US" kern="0" dirty="0"/>
              <a:t>” (value chain to strengthen the bio-economy);</a:t>
            </a:r>
          </a:p>
          <a:p>
            <a:pPr marL="1060450" lvl="1" indent="-660400" fontAlgn="base">
              <a:spcAft>
                <a:spcPct val="0"/>
              </a:spcAft>
              <a:buFontTx/>
              <a:buAutoNum type="arabicPeriod"/>
            </a:pPr>
            <a:r>
              <a:rPr lang="en-US" kern="0" dirty="0"/>
              <a:t>Space S&amp;T (including ICT</a:t>
            </a:r>
            <a:r>
              <a:rPr lang="en-US" kern="0" dirty="0" smtClean="0"/>
              <a:t>) e.g. the Square Kilometer Array (SKA project)</a:t>
            </a:r>
            <a:endParaRPr lang="en-US" kern="0" dirty="0"/>
          </a:p>
          <a:p>
            <a:pPr marL="1060450" lvl="1" indent="-660400" fontAlgn="base">
              <a:spcAft>
                <a:spcPct val="0"/>
              </a:spcAft>
              <a:buFontTx/>
              <a:buAutoNum type="arabicPeriod"/>
            </a:pPr>
            <a:r>
              <a:rPr lang="en-US" kern="0" dirty="0"/>
              <a:t>Energy </a:t>
            </a:r>
            <a:r>
              <a:rPr lang="en-US" kern="0" dirty="0" smtClean="0"/>
              <a:t>Security – green, nuclear, wind, etc.</a:t>
            </a:r>
            <a:endParaRPr lang="en-US" kern="0" dirty="0"/>
          </a:p>
          <a:p>
            <a:pPr marL="1060450" lvl="1" indent="-660400" fontAlgn="base">
              <a:spcAft>
                <a:spcPct val="0"/>
              </a:spcAft>
              <a:buFontTx/>
              <a:buAutoNum type="arabicPeriod"/>
            </a:pPr>
            <a:r>
              <a:rPr lang="en-US" kern="0" dirty="0"/>
              <a:t>Global Change (incl. climate change</a:t>
            </a:r>
            <a:r>
              <a:rPr lang="en-US" kern="0" dirty="0" smtClean="0"/>
              <a:t>)</a:t>
            </a:r>
            <a:endParaRPr lang="en-US" kern="0" dirty="0"/>
          </a:p>
          <a:p>
            <a:pPr marL="1060450" lvl="1" indent="-660400" fontAlgn="base">
              <a:spcAft>
                <a:spcPct val="0"/>
              </a:spcAft>
              <a:buFontTx/>
              <a:buAutoNum type="arabicPeriod"/>
            </a:pPr>
            <a:r>
              <a:rPr lang="en-US" kern="0" dirty="0"/>
              <a:t>Human and Social </a:t>
            </a:r>
            <a:r>
              <a:rPr lang="en-US" kern="0" dirty="0" smtClean="0"/>
              <a:t>Dynamics (innovation for social development)</a:t>
            </a:r>
            <a:endParaRPr lang="en-US" kern="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65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NSI Vision</a:t>
            </a:r>
            <a:endParaRPr lang="en-Z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8915400" cy="513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665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dirty="0" smtClean="0"/>
              <a:t>Multi-dimensional innovation system</a:t>
            </a:r>
            <a:endParaRPr lang="en-ZA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rgbClr val="00B0F0"/>
          </a:solidFill>
          <a:ln w="19050" cap="flat" cmpd="sng" algn="ctr">
            <a:solidFill>
              <a:srgbClr val="94B6D2">
                <a:shade val="50000"/>
              </a:srgbClr>
            </a:solidFill>
            <a:prstDash val="soli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International &amp; regional Innovation Systems</a:t>
            </a:r>
            <a:endParaRPr kumimoji="0" lang="en-Z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64609" y="2250281"/>
            <a:ext cx="7479329" cy="3693319"/>
          </a:xfrm>
          <a:prstGeom prst="rect">
            <a:avLst/>
          </a:prstGeom>
          <a:solidFill>
            <a:srgbClr val="94B6D2"/>
          </a:solidFill>
          <a:ln w="19050" cap="flat" cmpd="sng" algn="ctr">
            <a:solidFill>
              <a:srgbClr val="94B6D2">
                <a:shade val="50000"/>
              </a:srgbClr>
            </a:solidFill>
            <a:prstDash val="soli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National Innovation System</a:t>
            </a:r>
            <a:endParaRPr kumimoji="0" lang="en-Z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500" y="3214688"/>
            <a:ext cx="3214688" cy="2728912"/>
          </a:xfrm>
          <a:prstGeom prst="rect">
            <a:avLst/>
          </a:prstGeom>
          <a:solidFill>
            <a:srgbClr val="92D050"/>
          </a:solidFill>
          <a:ln w="19050" cap="flat" cmpd="sng" algn="ctr">
            <a:solidFill>
              <a:srgbClr val="94B6D2">
                <a:shade val="50000"/>
              </a:srgbClr>
            </a:solidFill>
            <a:prstDash val="soli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Sectoral Innovation 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System A</a:t>
            </a:r>
            <a:endParaRPr kumimoji="0" lang="en-Z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3276599" y="4429125"/>
            <a:ext cx="5224463" cy="1514475"/>
          </a:xfrm>
          <a:prstGeom prst="ellipse">
            <a:avLst/>
          </a:prstGeom>
          <a:solidFill>
            <a:srgbClr val="FFC000">
              <a:alpha val="59000"/>
            </a:srgbClr>
          </a:solidFill>
          <a:ln w="19050" cap="flat" cmpd="sng" algn="ctr">
            <a:solidFill>
              <a:srgbClr val="94B6D2">
                <a:shade val="50000"/>
              </a:srgbClr>
            </a:solidFill>
            <a:prstDash val="solid"/>
          </a:ln>
          <a:effectLst/>
        </p:spPr>
        <p:txBody>
          <a:bodyPr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Regional Innovation System</a:t>
            </a:r>
            <a:endParaRPr kumimoji="0" lang="en-Z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29188" y="5186362"/>
            <a:ext cx="2786062" cy="757238"/>
          </a:xfrm>
          <a:prstGeom prst="rect">
            <a:avLst/>
          </a:prstGeom>
          <a:solidFill>
            <a:srgbClr val="775F55">
              <a:lumMod val="40000"/>
              <a:lumOff val="60000"/>
              <a:alpha val="71000"/>
            </a:srgbClr>
          </a:solidFill>
          <a:ln w="19050" cap="flat" cmpd="sng" algn="ctr">
            <a:solidFill>
              <a:srgbClr val="94B6D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Local / Regional Sectoral Innovation System C</a:t>
            </a:r>
            <a:endParaRPr kumimoji="0" lang="en-Z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05600" y="1600200"/>
            <a:ext cx="1938338" cy="4343400"/>
          </a:xfrm>
          <a:prstGeom prst="rect">
            <a:avLst/>
          </a:prstGeom>
          <a:solidFill>
            <a:srgbClr val="92D050">
              <a:alpha val="69000"/>
            </a:srgbClr>
          </a:solidFill>
          <a:ln w="19050" cap="flat" cmpd="sng" algn="ctr">
            <a:solidFill>
              <a:srgbClr val="94B6D2">
                <a:shade val="50000"/>
              </a:srgbClr>
            </a:solidFill>
            <a:prstDash val="solid"/>
          </a:ln>
          <a:effectLst/>
        </p:spPr>
        <p:txBody>
          <a:bodyPr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Sectoral Innovation System B</a:t>
            </a:r>
            <a:endParaRPr kumimoji="0" lang="en-Z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46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Our PSI</a:t>
            </a:r>
            <a:endParaRPr lang="en-ZA" dirty="0"/>
          </a:p>
        </p:txBody>
      </p:sp>
      <p:pic>
        <p:nvPicPr>
          <p:cNvPr id="4" name="Content Placeholder 3" descr="D:\Aktuelles\GTZ Südafrika\RALIS Application\RALIS Cape Town\Presentation\LIS Overvie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5333" b="13333"/>
          <a:stretch>
            <a:fillRect/>
          </a:stretch>
        </p:blipFill>
        <p:spPr bwMode="auto">
          <a:xfrm>
            <a:off x="228600" y="1371600"/>
            <a:ext cx="8610600" cy="4754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8502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600" dirty="0" smtClean="0"/>
              <a:t>Provincial Innovation Value Proposition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ZA" sz="1800" dirty="0">
                <a:latin typeface="Arial" pitchFamily="34" charset="0"/>
                <a:cs typeface="Arial" pitchFamily="34" charset="0"/>
              </a:rPr>
              <a:t>The main role of innovation in the province in the next five years would be three  fold as follows</a:t>
            </a:r>
            <a:r>
              <a:rPr lang="en-ZA" sz="20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ZA" sz="1600" b="1" dirty="0">
                <a:latin typeface="Arial" pitchFamily="34" charset="0"/>
                <a:cs typeface="Arial" pitchFamily="34" charset="0"/>
              </a:rPr>
              <a:t>Step 1:  Mobilization of Innovation Inputs 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Profiling and branding the innovation initiative and solutions 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Establishment of a database of innovators and inventors in the province and provide a platform for collaboration and networking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Setting up requisite governance arrangements, capacity, technology, infrastructure, and knowledge systems</a:t>
            </a:r>
          </a:p>
          <a:p>
            <a:pPr marL="457200" lvl="0" indent="-457200" algn="just">
              <a:buFont typeface="+mj-lt"/>
              <a:buAutoNum type="arabicPeriod"/>
            </a:pPr>
            <a:endParaRPr lang="en-ZA" sz="1600" dirty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ZA" sz="1600" b="1" dirty="0">
                <a:latin typeface="Arial" pitchFamily="34" charset="0"/>
                <a:cs typeface="Arial" pitchFamily="34" charset="0"/>
              </a:rPr>
              <a:t>Step 2:  Management of the Innovation Process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Assessing the state of research output and product development by the various innovation players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Fostering collaborative arrangements among innovation players within the province and beyond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Setting up of knowledge/research protection and commercialization arrangements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Identification of critical innovation issues/challenges and sourcing research and funding of innovation solutions to these</a:t>
            </a:r>
          </a:p>
          <a:p>
            <a:pPr lvl="1" algn="just">
              <a:buFont typeface="Courier New" pitchFamily="49" charset="0"/>
              <a:buChar char="o"/>
            </a:pPr>
            <a:endParaRPr lang="en-ZA" sz="1400" dirty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ZA" sz="1600" b="1" dirty="0">
                <a:latin typeface="Arial" pitchFamily="34" charset="0"/>
                <a:cs typeface="Arial" pitchFamily="34" charset="0"/>
              </a:rPr>
              <a:t>Step 3: Fostering of Innovation Outputs 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Mobilization of funding partnerships, pooling and focusing of current resources available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Marketing of innovation products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Collaboration with other entities and structures for incubation, enterprise development, research prototyping, etc. 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Innovation education and advocacy to create innovators and entrepreneurs 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Focus on policy and process innovation to unlock developmental potential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ZA" sz="1200" dirty="0">
                <a:latin typeface="Arial" pitchFamily="34" charset="0"/>
                <a:cs typeface="Arial" pitchFamily="34" charset="0"/>
              </a:rPr>
              <a:t>Focus on innovation enterprises development, skills building and retention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52093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marL="514350" lvl="0" indent="-514350">
              <a:spcBef>
                <a:spcPts val="0"/>
              </a:spcBef>
            </a:pPr>
            <a: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  <a:t>Ongoing </a:t>
            </a:r>
            <a:r>
              <a:rPr lang="en-US" sz="3200" dirty="0">
                <a:solidFill>
                  <a:prstClr val="black"/>
                </a:solidFill>
                <a:ea typeface="+mn-ea"/>
                <a:cs typeface="+mn-cs"/>
              </a:rPr>
              <a:t>Activities for Technology Transfer</a:t>
            </a:r>
            <a:br>
              <a:rPr lang="en-US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1900" dirty="0">
                <a:solidFill>
                  <a:prstClr val="black"/>
                </a:solidFill>
              </a:rPr>
              <a:t>Electrical </a:t>
            </a:r>
            <a:r>
              <a:rPr lang="en-US" sz="1900" u="sng" dirty="0">
                <a:solidFill>
                  <a:prstClr val="black"/>
                </a:solidFill>
              </a:rPr>
              <a:t>machinery</a:t>
            </a:r>
            <a:r>
              <a:rPr lang="en-US" sz="1900" dirty="0">
                <a:solidFill>
                  <a:prstClr val="black"/>
                </a:solidFill>
              </a:rPr>
              <a:t>, apparatus &amp; equipment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Electric cars 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Medical appliances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Wind turbines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1900" dirty="0">
                <a:solidFill>
                  <a:prstClr val="black"/>
                </a:solidFill>
              </a:rPr>
              <a:t>Sustainable Agriculture and Agro-processing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Bio-Fuels  / Renewable Energy 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Aquaculture &amp; Fisheries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u="sng" dirty="0">
                <a:solidFill>
                  <a:prstClr val="black"/>
                </a:solidFill>
              </a:rPr>
              <a:t>Chemicals</a:t>
            </a:r>
            <a:r>
              <a:rPr lang="en-US" sz="1700" dirty="0">
                <a:solidFill>
                  <a:prstClr val="black"/>
                </a:solidFill>
              </a:rPr>
              <a:t> / Pharmaceuticals: </a:t>
            </a:r>
          </a:p>
          <a:p>
            <a:pPr marL="1828800" lvl="4">
              <a:spcBef>
                <a:spcPts val="400"/>
              </a:spcBef>
              <a:buClr>
                <a:srgbClr val="D8B25C"/>
              </a:buClr>
              <a:buSzPct val="6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Botanical and Medicinal (medicinal plants, essential oils, aloe </a:t>
            </a:r>
            <a:r>
              <a:rPr lang="en-US" sz="1700" dirty="0" err="1">
                <a:solidFill>
                  <a:prstClr val="black"/>
                </a:solidFill>
              </a:rPr>
              <a:t>ferox</a:t>
            </a:r>
            <a:r>
              <a:rPr lang="en-US" sz="1700" dirty="0">
                <a:solidFill>
                  <a:prstClr val="black"/>
                </a:solidFill>
              </a:rPr>
              <a:t>) 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Food products (local production)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Timber &amp; wood-products, </a:t>
            </a:r>
            <a:r>
              <a:rPr lang="en-US" sz="1700" u="sng" dirty="0">
                <a:solidFill>
                  <a:prstClr val="black"/>
                </a:solidFill>
              </a:rPr>
              <a:t>Furniture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Niche Textiles – Natural </a:t>
            </a:r>
            <a:r>
              <a:rPr lang="en-US" sz="1700" dirty="0" err="1">
                <a:solidFill>
                  <a:prstClr val="black"/>
                </a:solidFill>
              </a:rPr>
              <a:t>fibres</a:t>
            </a:r>
            <a:r>
              <a:rPr lang="en-US" sz="1700" dirty="0">
                <a:solidFill>
                  <a:prstClr val="black"/>
                </a:solidFill>
              </a:rPr>
              <a:t>: Wool &amp; Mohair, leather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1900" dirty="0">
                <a:solidFill>
                  <a:prstClr val="black"/>
                </a:solidFill>
              </a:rPr>
              <a:t>Transport Equipment 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Automobiles, boats, motorcycles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1900" u="sng" dirty="0">
                <a:solidFill>
                  <a:prstClr val="black"/>
                </a:solidFill>
              </a:rPr>
              <a:t>Metals</a:t>
            </a:r>
            <a:r>
              <a:rPr lang="en-US" sz="1900" dirty="0">
                <a:solidFill>
                  <a:prstClr val="black"/>
                </a:solidFill>
              </a:rPr>
              <a:t> &amp; Minerals (electrolytic manganese dioxide)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1900" dirty="0">
                <a:solidFill>
                  <a:prstClr val="black"/>
                </a:solidFill>
              </a:rPr>
              <a:t>Electronics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Audio/visual</a:t>
            </a:r>
          </a:p>
          <a:p>
            <a:pPr marL="1371600" lvl="3">
              <a:spcBef>
                <a:spcPts val="400"/>
              </a:spcBef>
              <a:buClr>
                <a:srgbClr val="A5AB81"/>
              </a:buClr>
              <a:buSzPct val="75000"/>
              <a:buFont typeface="Wingdings"/>
              <a:buChar char=""/>
            </a:pPr>
            <a:r>
              <a:rPr lang="en-US" sz="1700" dirty="0">
                <a:solidFill>
                  <a:prstClr val="black"/>
                </a:solidFill>
              </a:rPr>
              <a:t>robotics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44984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marL="514350" lvl="0" indent="-514350">
              <a:spcBef>
                <a:spcPts val="0"/>
              </a:spcBef>
            </a:pPr>
            <a: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  <a:t>Ongoing </a:t>
            </a:r>
            <a:r>
              <a:rPr lang="en-US" sz="3200" dirty="0">
                <a:solidFill>
                  <a:prstClr val="black"/>
                </a:solidFill>
                <a:ea typeface="+mn-ea"/>
                <a:cs typeface="+mn-cs"/>
              </a:rPr>
              <a:t>Activities for Technology Transfer</a:t>
            </a:r>
            <a:br>
              <a:rPr lang="en-US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0040" lvl="0" indent="-320040">
              <a:spcBef>
                <a:spcPts val="700"/>
              </a:spcBef>
              <a:buClr>
                <a:srgbClr val="DD8047"/>
              </a:buClr>
              <a:buSzPct val="60000"/>
              <a:buFont typeface="Wingdings"/>
              <a:buChar char=""/>
            </a:pPr>
            <a:r>
              <a:rPr lang="en-US" sz="2900" dirty="0">
                <a:latin typeface="Tw Cen MT"/>
              </a:rPr>
              <a:t>Business Needs</a:t>
            </a:r>
          </a:p>
          <a:p>
            <a:pPr marL="640080" lvl="1" indent="-274320">
              <a:spcBef>
                <a:spcPts val="550"/>
              </a:spcBef>
              <a:buClr>
                <a:srgbClr val="94B6D2"/>
              </a:buClr>
              <a:buSzPct val="70000"/>
              <a:buFont typeface="Wingdings 2"/>
              <a:buChar char=""/>
            </a:pPr>
            <a:r>
              <a:rPr lang="en-US" sz="2600" dirty="0">
                <a:latin typeface="Tw Cen MT"/>
              </a:rPr>
              <a:t>Technology Applications (business model)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latin typeface="Tw Cen MT"/>
              </a:rPr>
              <a:t>Electronics/Software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latin typeface="Tw Cen MT"/>
              </a:rPr>
              <a:t>Electronic control systems – industrial processes </a:t>
            </a:r>
          </a:p>
          <a:p>
            <a:pPr marL="640080" lvl="1" indent="-274320">
              <a:spcBef>
                <a:spcPts val="550"/>
              </a:spcBef>
              <a:buClr>
                <a:srgbClr val="94B6D2"/>
              </a:buClr>
              <a:buSzPct val="70000"/>
              <a:buFont typeface="Wingdings 2"/>
              <a:buChar char=""/>
            </a:pPr>
            <a:r>
              <a:rPr lang="en-US" sz="2600" dirty="0">
                <a:latin typeface="Tw Cen MT"/>
              </a:rPr>
              <a:t>Electronic / Operator Skills</a:t>
            </a:r>
          </a:p>
          <a:p>
            <a:pPr marL="640080" lvl="1" indent="-274320">
              <a:spcBef>
                <a:spcPts val="550"/>
              </a:spcBef>
              <a:buClr>
                <a:srgbClr val="94B6D2"/>
              </a:buClr>
              <a:buSzPct val="70000"/>
              <a:buFont typeface="Wingdings 2"/>
              <a:buChar char=""/>
            </a:pPr>
            <a:r>
              <a:rPr lang="en-US" sz="2600" dirty="0">
                <a:latin typeface="Tw Cen MT"/>
              </a:rPr>
              <a:t>Product Development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latin typeface="Tw Cen MT"/>
              </a:rPr>
              <a:t>Niche markets/products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latin typeface="Tw Cen MT"/>
              </a:rPr>
              <a:t>New applications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latin typeface="Tw Cen MT"/>
              </a:rPr>
              <a:t>New materials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87800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marL="514350" lvl="0" indent="-514350">
              <a:spcBef>
                <a:spcPts val="0"/>
              </a:spcBef>
            </a:pPr>
            <a: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  <a:t>Ongoing </a:t>
            </a:r>
            <a:r>
              <a:rPr lang="en-US" sz="3200" dirty="0">
                <a:solidFill>
                  <a:prstClr val="black"/>
                </a:solidFill>
                <a:ea typeface="+mn-ea"/>
                <a:cs typeface="+mn-cs"/>
              </a:rPr>
              <a:t>Activities for Technology Transfer</a:t>
            </a:r>
            <a:br>
              <a:rPr lang="en-US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320040" lvl="0" indent="-320040">
              <a:spcBef>
                <a:spcPts val="700"/>
              </a:spcBef>
              <a:buClr>
                <a:srgbClr val="DD8047"/>
              </a:buClr>
              <a:buSzPct val="60000"/>
              <a:buFont typeface="Wingdings"/>
              <a:buChar char=""/>
            </a:pPr>
            <a:r>
              <a:rPr lang="en-US" sz="2900" dirty="0">
                <a:solidFill>
                  <a:prstClr val="black"/>
                </a:solidFill>
                <a:latin typeface="Tw Cen MT"/>
              </a:rPr>
              <a:t>Product Development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solidFill>
                  <a:prstClr val="black"/>
                </a:solidFill>
                <a:latin typeface="Tw Cen MT"/>
              </a:rPr>
              <a:t>Applications for new technologies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solidFill>
                  <a:prstClr val="black"/>
                </a:solidFill>
                <a:latin typeface="Tw Cen MT"/>
              </a:rPr>
              <a:t>Production process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solidFill>
                  <a:prstClr val="black"/>
                </a:solidFill>
                <a:latin typeface="Tw Cen MT"/>
              </a:rPr>
              <a:t>Niche products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solidFill>
                  <a:prstClr val="black"/>
                </a:solidFill>
                <a:latin typeface="Tw Cen MT"/>
              </a:rPr>
              <a:t>Sectors: Textiles, food processing, electrical machinery, etc.</a:t>
            </a:r>
          </a:p>
          <a:p>
            <a:pPr marL="320040" lvl="0" indent="-320040">
              <a:spcBef>
                <a:spcPts val="700"/>
              </a:spcBef>
              <a:buClr>
                <a:srgbClr val="DD8047"/>
              </a:buClr>
              <a:buSzPct val="60000"/>
              <a:buFont typeface="Wingdings"/>
              <a:buChar char=""/>
            </a:pPr>
            <a:r>
              <a:rPr lang="en-US" sz="2900" dirty="0">
                <a:solidFill>
                  <a:prstClr val="black"/>
                </a:solidFill>
                <a:latin typeface="Tw Cen MT"/>
              </a:rPr>
              <a:t>Skills Development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solidFill>
                  <a:prstClr val="black"/>
                </a:solidFill>
                <a:latin typeface="Tw Cen MT"/>
              </a:rPr>
              <a:t>Electronics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solidFill>
                  <a:prstClr val="black"/>
                </a:solidFill>
                <a:latin typeface="Tw Cen MT"/>
              </a:rPr>
              <a:t>Electrical equipment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solidFill>
                  <a:prstClr val="black"/>
                </a:solidFill>
                <a:latin typeface="Tw Cen MT"/>
              </a:rPr>
              <a:t>Information technologies (</a:t>
            </a:r>
            <a:r>
              <a:rPr lang="en-US" sz="2300" dirty="0" err="1">
                <a:solidFill>
                  <a:prstClr val="black"/>
                </a:solidFill>
                <a:latin typeface="Tw Cen MT"/>
              </a:rPr>
              <a:t>eSkills</a:t>
            </a:r>
            <a:r>
              <a:rPr lang="en-US" sz="2300" dirty="0">
                <a:solidFill>
                  <a:prstClr val="black"/>
                </a:solidFill>
                <a:latin typeface="Tw Cen MT"/>
              </a:rPr>
              <a:t>)</a:t>
            </a:r>
          </a:p>
          <a:p>
            <a:pPr marL="914400" lvl="2"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sz="2300" dirty="0">
                <a:solidFill>
                  <a:prstClr val="black"/>
                </a:solidFill>
                <a:latin typeface="Tw Cen MT"/>
              </a:rPr>
              <a:t>Sectors: all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87800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marL="514350" lvl="0" indent="-514350">
              <a:spcBef>
                <a:spcPts val="0"/>
              </a:spcBef>
            </a:pPr>
            <a: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3200" dirty="0" smtClean="0">
                <a:solidFill>
                  <a:prstClr val="black"/>
                </a:solidFill>
                <a:ea typeface="+mn-ea"/>
                <a:cs typeface="+mn-cs"/>
              </a:rPr>
              <a:t>Ongoing </a:t>
            </a:r>
            <a:r>
              <a:rPr lang="en-US" sz="3200" dirty="0">
                <a:solidFill>
                  <a:prstClr val="black"/>
                </a:solidFill>
                <a:ea typeface="+mn-ea"/>
                <a:cs typeface="+mn-cs"/>
              </a:rPr>
              <a:t>Activities for Technology Transfer</a:t>
            </a:r>
            <a:br>
              <a:rPr lang="en-US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r>
              <a:rPr lang="en-ZA" dirty="0" smtClean="0"/>
              <a:t>Two Industrial Development Zones</a:t>
            </a:r>
          </a:p>
          <a:p>
            <a:r>
              <a:rPr lang="en-ZA" dirty="0" smtClean="0"/>
              <a:t>Two Science and Technology Parks</a:t>
            </a:r>
          </a:p>
          <a:p>
            <a:r>
              <a:rPr lang="en-ZA" dirty="0" smtClean="0"/>
              <a:t>Research entities – CSIR, ARC, MRC, </a:t>
            </a:r>
            <a:r>
              <a:rPr lang="en-ZA" dirty="0" err="1" smtClean="0"/>
              <a:t>etc</a:t>
            </a:r>
            <a:endParaRPr lang="en-ZA" dirty="0" smtClean="0"/>
          </a:p>
          <a:p>
            <a:r>
              <a:rPr lang="en-ZA" dirty="0" smtClean="0"/>
              <a:t>SKA Research Chair</a:t>
            </a:r>
          </a:p>
          <a:p>
            <a:r>
              <a:rPr lang="en-ZA" dirty="0" smtClean="0"/>
              <a:t>Nano Technology</a:t>
            </a:r>
          </a:p>
          <a:p>
            <a:r>
              <a:rPr lang="en-ZA" dirty="0" smtClean="0"/>
              <a:t>Platinum beneficiation, marine research, shale gas, nuclear science, ICT and others</a:t>
            </a:r>
          </a:p>
          <a:p>
            <a:pPr lvl="1"/>
            <a:r>
              <a:rPr lang="en-ZA" dirty="0" smtClean="0"/>
              <a:t>Multi-helix collaboration – Regional Innovation Forums</a:t>
            </a:r>
          </a:p>
          <a:p>
            <a:pPr lvl="1"/>
            <a:r>
              <a:rPr lang="en-ZA" dirty="0" smtClean="0"/>
              <a:t>Social Innovation platforms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87800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Conclusion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Exciting period of setting up our innovation instruments, systems and partnerships</a:t>
            </a:r>
          </a:p>
          <a:p>
            <a:pPr lvl="1"/>
            <a:r>
              <a:rPr lang="en-ZA" dirty="0" smtClean="0"/>
              <a:t>Participation in innovation platforms and forums nationally and internationally e.g. IASP</a:t>
            </a:r>
          </a:p>
          <a:p>
            <a:pPr lvl="1"/>
            <a:r>
              <a:rPr lang="en-ZA" dirty="0" smtClean="0"/>
              <a:t>After conference legacy  ICT projects</a:t>
            </a:r>
          </a:p>
          <a:p>
            <a:pPr lvl="1"/>
            <a:r>
              <a:rPr lang="en-ZA" dirty="0" smtClean="0"/>
              <a:t>Continental research on fibres under Commonwealth</a:t>
            </a:r>
          </a:p>
          <a:p>
            <a:pPr lvl="1"/>
            <a:r>
              <a:rPr lang="en-ZA" dirty="0" smtClean="0"/>
              <a:t>Collaboration with EU on Renewables and Green technologies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94760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 smtClean="0"/>
          </a:p>
          <a:p>
            <a:pPr marL="0" indent="0" algn="ctr">
              <a:buNone/>
            </a:pPr>
            <a:r>
              <a:rPr lang="en-ZA" dirty="0" smtClean="0"/>
              <a:t>Thanks for the Opportunity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60486573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lue flywheel design template">
  <a:themeElements>
    <a:clrScheme name="Blue flywheel design template 10">
      <a:dk1>
        <a:srgbClr val="336699"/>
      </a:dk1>
      <a:lt1>
        <a:srgbClr val="CCECFF"/>
      </a:lt1>
      <a:dk2>
        <a:srgbClr val="CCFF66"/>
      </a:dk2>
      <a:lt2>
        <a:srgbClr val="336699"/>
      </a:lt2>
      <a:accent1>
        <a:srgbClr val="DFF3FF"/>
      </a:accent1>
      <a:accent2>
        <a:srgbClr val="A6B84A"/>
      </a:accent2>
      <a:accent3>
        <a:srgbClr val="E2F4FF"/>
      </a:accent3>
      <a:accent4>
        <a:srgbClr val="2A5682"/>
      </a:accent4>
      <a:accent5>
        <a:srgbClr val="ECF8FF"/>
      </a:accent5>
      <a:accent6>
        <a:srgbClr val="96A642"/>
      </a:accent6>
      <a:hlink>
        <a:srgbClr val="73B5CF"/>
      </a:hlink>
      <a:folHlink>
        <a:srgbClr val="008080"/>
      </a:folHlink>
    </a:clrScheme>
    <a:fontScheme name="Blue flywheel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lue flywheel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DE9B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BF2D7"/>
        </a:accent5>
        <a:accent6>
          <a:srgbClr val="2D2D8A"/>
        </a:accent6>
        <a:hlink>
          <a:srgbClr val="339966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DEBA"/>
        </a:accent1>
        <a:accent2>
          <a:srgbClr val="F1FFCD"/>
        </a:accent2>
        <a:accent3>
          <a:srgbClr val="FFFFFF"/>
        </a:accent3>
        <a:accent4>
          <a:srgbClr val="000000"/>
        </a:accent4>
        <a:accent5>
          <a:srgbClr val="E7ECD9"/>
        </a:accent5>
        <a:accent6>
          <a:srgbClr val="DAE7BA"/>
        </a:accent6>
        <a:hlink>
          <a:srgbClr val="7B7D37"/>
        </a:hlink>
        <a:folHlink>
          <a:srgbClr val="3A62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3">
        <a:dk1>
          <a:srgbClr val="777777"/>
        </a:dk1>
        <a:lt1>
          <a:srgbClr val="333333"/>
        </a:lt1>
        <a:dk2>
          <a:srgbClr val="000066"/>
        </a:dk2>
        <a:lt2>
          <a:srgbClr val="D1D1CB"/>
        </a:lt2>
        <a:accent1>
          <a:srgbClr val="99998D"/>
        </a:accent1>
        <a:accent2>
          <a:srgbClr val="6292C6"/>
        </a:accent2>
        <a:accent3>
          <a:srgbClr val="AAAAB8"/>
        </a:accent3>
        <a:accent4>
          <a:srgbClr val="2A2A2A"/>
        </a:accent4>
        <a:accent5>
          <a:srgbClr val="CACAC5"/>
        </a:accent5>
        <a:accent6>
          <a:srgbClr val="5884B3"/>
        </a:accent6>
        <a:hlink>
          <a:srgbClr val="FEF4AA"/>
        </a:hlink>
        <a:folHlink>
          <a:srgbClr val="F8F8F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ywheel design template 4">
        <a:dk1>
          <a:srgbClr val="333333"/>
        </a:dk1>
        <a:lt1>
          <a:srgbClr val="FFFFFF"/>
        </a:lt1>
        <a:dk2>
          <a:srgbClr val="D1D1CB"/>
        </a:dk2>
        <a:lt2>
          <a:srgbClr val="777777"/>
        </a:lt2>
        <a:accent1>
          <a:srgbClr val="99998D"/>
        </a:accent1>
        <a:accent2>
          <a:srgbClr val="6292C6"/>
        </a:accent2>
        <a:accent3>
          <a:srgbClr val="FFFFFF"/>
        </a:accent3>
        <a:accent4>
          <a:srgbClr val="2A2A2A"/>
        </a:accent4>
        <a:accent5>
          <a:srgbClr val="CACAC5"/>
        </a:accent5>
        <a:accent6>
          <a:srgbClr val="5884B3"/>
        </a:accent6>
        <a:hlink>
          <a:srgbClr val="FEF4AA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5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ABCF7F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D2E4C0"/>
        </a:accent5>
        <a:accent6>
          <a:srgbClr val="E78A5C"/>
        </a:accent6>
        <a:hlink>
          <a:srgbClr val="EA552C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7">
        <a:dk1>
          <a:srgbClr val="85CADF"/>
        </a:dk1>
        <a:lt1>
          <a:srgbClr val="DBF0FF"/>
        </a:lt1>
        <a:dk2>
          <a:srgbClr val="CCFFFF"/>
        </a:dk2>
        <a:lt2>
          <a:srgbClr val="003366"/>
        </a:lt2>
        <a:accent1>
          <a:srgbClr val="3F709D"/>
        </a:accent1>
        <a:accent2>
          <a:srgbClr val="00B000"/>
        </a:accent2>
        <a:accent3>
          <a:srgbClr val="EAF6FF"/>
        </a:accent3>
        <a:accent4>
          <a:srgbClr val="71ACBE"/>
        </a:accent4>
        <a:accent5>
          <a:srgbClr val="AFBBCC"/>
        </a:accent5>
        <a:accent6>
          <a:srgbClr val="009F00"/>
        </a:accent6>
        <a:hlink>
          <a:srgbClr val="66CCFF"/>
        </a:hlink>
        <a:folHlink>
          <a:srgbClr val="FFF38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8">
        <a:dk1>
          <a:srgbClr val="663300"/>
        </a:dk1>
        <a:lt1>
          <a:srgbClr val="D2BA9E"/>
        </a:lt1>
        <a:dk2>
          <a:srgbClr val="DFC08D"/>
        </a:dk2>
        <a:lt2>
          <a:srgbClr val="2D2015"/>
        </a:lt2>
        <a:accent1>
          <a:srgbClr val="C6DF95"/>
        </a:accent1>
        <a:accent2>
          <a:srgbClr val="8F5F2F"/>
        </a:accent2>
        <a:accent3>
          <a:srgbClr val="E5D9CC"/>
        </a:accent3>
        <a:accent4>
          <a:srgbClr val="562A00"/>
        </a:accent4>
        <a:accent5>
          <a:srgbClr val="DFECC8"/>
        </a:accent5>
        <a:accent6>
          <a:srgbClr val="81552A"/>
        </a:accent6>
        <a:hlink>
          <a:srgbClr val="CCB400"/>
        </a:hlink>
        <a:folHlink>
          <a:srgbClr val="5C6E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9">
        <a:dk1>
          <a:srgbClr val="969696"/>
        </a:dk1>
        <a:lt1>
          <a:srgbClr val="DEF6F1"/>
        </a:lt1>
        <a:dk2>
          <a:srgbClr val="8BCD33"/>
        </a:dk2>
        <a:lt2>
          <a:srgbClr val="969696"/>
        </a:lt2>
        <a:accent1>
          <a:srgbClr val="E8FFCD"/>
        </a:accent1>
        <a:accent2>
          <a:srgbClr val="8DC6FF"/>
        </a:accent2>
        <a:accent3>
          <a:srgbClr val="ECFAF7"/>
        </a:accent3>
        <a:accent4>
          <a:srgbClr val="7F7F7F"/>
        </a:accent4>
        <a:accent5>
          <a:srgbClr val="F2FFE3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10">
        <a:dk1>
          <a:srgbClr val="336699"/>
        </a:dk1>
        <a:lt1>
          <a:srgbClr val="CCECFF"/>
        </a:lt1>
        <a:dk2>
          <a:srgbClr val="CCFF66"/>
        </a:dk2>
        <a:lt2>
          <a:srgbClr val="336699"/>
        </a:lt2>
        <a:accent1>
          <a:srgbClr val="DFF3FF"/>
        </a:accent1>
        <a:accent2>
          <a:srgbClr val="A6B84A"/>
        </a:accent2>
        <a:accent3>
          <a:srgbClr val="E2F4FF"/>
        </a:accent3>
        <a:accent4>
          <a:srgbClr val="2A5682"/>
        </a:accent4>
        <a:accent5>
          <a:srgbClr val="ECF8FF"/>
        </a:accent5>
        <a:accent6>
          <a:srgbClr val="96A642"/>
        </a:accent6>
        <a:hlink>
          <a:srgbClr val="73B5CF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11">
        <a:dk1>
          <a:srgbClr val="000000"/>
        </a:dk1>
        <a:lt1>
          <a:srgbClr val="FFFFD9"/>
        </a:lt1>
        <a:dk2>
          <a:srgbClr val="663300"/>
        </a:dk2>
        <a:lt2>
          <a:srgbClr val="777777"/>
        </a:lt2>
        <a:accent1>
          <a:srgbClr val="F6FDE1"/>
        </a:accent1>
        <a:accent2>
          <a:srgbClr val="BFC39F"/>
        </a:accent2>
        <a:accent3>
          <a:srgbClr val="FFFFE9"/>
        </a:accent3>
        <a:accent4>
          <a:srgbClr val="000000"/>
        </a:accent4>
        <a:accent5>
          <a:srgbClr val="FAFEEE"/>
        </a:accent5>
        <a:accent6>
          <a:srgbClr val="ADB090"/>
        </a:accent6>
        <a:hlink>
          <a:srgbClr val="FE7F52"/>
        </a:hlink>
        <a:folHlink>
          <a:srgbClr val="F836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ywheel design template 12">
        <a:dk1>
          <a:srgbClr val="969696"/>
        </a:dk1>
        <a:lt1>
          <a:srgbClr val="DADAE6"/>
        </a:lt1>
        <a:dk2>
          <a:srgbClr val="FFFFFF"/>
        </a:dk2>
        <a:lt2>
          <a:srgbClr val="3E3E5C"/>
        </a:lt2>
        <a:accent1>
          <a:srgbClr val="C4CFE6"/>
        </a:accent1>
        <a:accent2>
          <a:srgbClr val="9DE719"/>
        </a:accent2>
        <a:accent3>
          <a:srgbClr val="EAEAF0"/>
        </a:accent3>
        <a:accent4>
          <a:srgbClr val="7F7F7F"/>
        </a:accent4>
        <a:accent5>
          <a:srgbClr val="DEE4F0"/>
        </a:accent5>
        <a:accent6>
          <a:srgbClr val="8ED116"/>
        </a:accent6>
        <a:hlink>
          <a:srgbClr val="0066CC"/>
        </a:hlink>
        <a:folHlink>
          <a:srgbClr val="FAFFF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IERI 2010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4242</TotalTime>
  <Words>765</Words>
  <Application>Microsoft Office PowerPoint</Application>
  <PresentationFormat>On-screen Show (4:3)</PresentationFormat>
  <Paragraphs>169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1_Office Theme</vt:lpstr>
      <vt:lpstr>2_Office Theme</vt:lpstr>
      <vt:lpstr>Blue flywheel design template</vt:lpstr>
      <vt:lpstr>IERI 2010</vt:lpstr>
      <vt:lpstr>PowerPoint Presentation</vt:lpstr>
      <vt:lpstr>Outline  </vt:lpstr>
      <vt:lpstr>Introduction and Background</vt:lpstr>
      <vt:lpstr>PowerPoint Presentation</vt:lpstr>
      <vt:lpstr>Introduction and Background</vt:lpstr>
      <vt:lpstr>Towards a Knowledge Economy</vt:lpstr>
      <vt:lpstr>Grand Challenges – our agenda</vt:lpstr>
      <vt:lpstr>NSI Vision</vt:lpstr>
      <vt:lpstr>Multi-dimensional innovation system</vt:lpstr>
      <vt:lpstr>Our PSI</vt:lpstr>
      <vt:lpstr>Provincial Innovation Value Proposition</vt:lpstr>
      <vt:lpstr> Ongoing Activities for Technology Transfer </vt:lpstr>
      <vt:lpstr> Ongoing Activities for Technology Transfer </vt:lpstr>
      <vt:lpstr> Ongoing Activities for Technology Transfer </vt:lpstr>
      <vt:lpstr> Ongoing Activities for Technology Transfer </vt:lpstr>
      <vt:lpstr>Conclusion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Oyama Makalima</dc:creator>
  <cp:lastModifiedBy>Simphiwe Dzengwa</cp:lastModifiedBy>
  <cp:revision>41</cp:revision>
  <dcterms:created xsi:type="dcterms:W3CDTF">2013-04-26T12:06:33Z</dcterms:created>
  <dcterms:modified xsi:type="dcterms:W3CDTF">2013-05-29T08:35:14Z</dcterms:modified>
</cp:coreProperties>
</file>