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5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  <p:sldId id="269" r:id="rId13"/>
    <p:sldId id="259" r:id="rId14"/>
    <p:sldId id="270" r:id="rId15"/>
    <p:sldId id="271" r:id="rId16"/>
    <p:sldId id="273" r:id="rId17"/>
    <p:sldId id="272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33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image" Target="../media/image15.wmf"/><Relationship Id="rId3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4293737-37FA-7844-8EF4-30341578C3B9}" type="datetime1">
              <a:rPr lang="en-US" smtClean="0"/>
              <a:pPr>
                <a:defRPr/>
              </a:pPr>
              <a:t>30/05/13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bk object 16"/>
          <p:cNvSpPr/>
          <p:nvPr userDrawn="1"/>
        </p:nvSpPr>
        <p:spPr>
          <a:xfrm>
            <a:off x="1" y="0"/>
            <a:ext cx="9143999" cy="685799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800" y="0"/>
            <a:ext cx="2362200" cy="13589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71023"/>
            <a:ext cx="2650882" cy="218697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4293737-37FA-7844-8EF4-30341578C3B9}" type="datetime1">
              <a:rPr lang="en-US"/>
              <a:pPr>
                <a:defRPr/>
              </a:pPr>
              <a:t>30/05/13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9EBFCDA-580B-9D45-A232-F818F6B9A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bk object 16"/>
          <p:cNvSpPr/>
          <p:nvPr userDrawn="1"/>
        </p:nvSpPr>
        <p:spPr>
          <a:xfrm>
            <a:off x="1" y="0"/>
            <a:ext cx="9143999" cy="685799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800" y="0"/>
            <a:ext cx="2362200" cy="13589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71023"/>
            <a:ext cx="2650882" cy="218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23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2AE4F14-170A-1346-A78F-A33629B6F792}" type="datetimeFigureOut">
              <a:rPr lang="en-US" smtClean="0"/>
              <a:t>30/05/13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30A29B8-7D10-3843-A5E0-55B4D8007F1F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530" y="6279515"/>
            <a:ext cx="2209800" cy="4419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649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15.wmf"/><Relationship Id="rId7" Type="http://schemas.openxmlformats.org/officeDocument/2006/relationships/image" Target="../media/image17.png"/><Relationship Id="rId8" Type="http://schemas.openxmlformats.org/officeDocument/2006/relationships/oleObject" Target="../embeddings/oleObject3.bin"/><Relationship Id="rId9" Type="http://schemas.openxmlformats.org/officeDocument/2006/relationships/image" Target="../media/image16.png"/><Relationship Id="rId10" Type="http://schemas.openxmlformats.org/officeDocument/2006/relationships/oleObject" Target="../embeddings/oleObject4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openxmlformats.org/officeDocument/2006/relationships/image" Target="../media/image22.png"/><Relationship Id="rId6" Type="http://schemas.openxmlformats.org/officeDocument/2006/relationships/image" Target="../media/image23.jpeg"/><Relationship Id="rId7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17.png"/><Relationship Id="rId6" Type="http://schemas.openxmlformats.org/officeDocument/2006/relationships/oleObject" Target="../embeddings/oleObject5.bin"/><Relationship Id="rId7" Type="http://schemas.openxmlformats.org/officeDocument/2006/relationships/image" Target="../media/image16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jpeg"/><Relationship Id="rId20" Type="http://schemas.openxmlformats.org/officeDocument/2006/relationships/image" Target="../media/image50.png"/><Relationship Id="rId21" Type="http://schemas.openxmlformats.org/officeDocument/2006/relationships/image" Target="../media/image51.png"/><Relationship Id="rId22" Type="http://schemas.openxmlformats.org/officeDocument/2006/relationships/image" Target="../media/image52.png"/><Relationship Id="rId23" Type="http://schemas.openxmlformats.org/officeDocument/2006/relationships/image" Target="../media/image53.png"/><Relationship Id="rId24" Type="http://schemas.openxmlformats.org/officeDocument/2006/relationships/image" Target="../media/image54.png"/><Relationship Id="rId25" Type="http://schemas.openxmlformats.org/officeDocument/2006/relationships/image" Target="../media/image55.png"/><Relationship Id="rId10" Type="http://schemas.openxmlformats.org/officeDocument/2006/relationships/image" Target="../media/image40.jpeg"/><Relationship Id="rId11" Type="http://schemas.openxmlformats.org/officeDocument/2006/relationships/image" Target="../media/image41.png"/><Relationship Id="rId12" Type="http://schemas.openxmlformats.org/officeDocument/2006/relationships/image" Target="../media/image42.png"/><Relationship Id="rId13" Type="http://schemas.openxmlformats.org/officeDocument/2006/relationships/image" Target="../media/image43.png"/><Relationship Id="rId14" Type="http://schemas.openxmlformats.org/officeDocument/2006/relationships/image" Target="../media/image44.png"/><Relationship Id="rId15" Type="http://schemas.openxmlformats.org/officeDocument/2006/relationships/image" Target="../media/image45.png"/><Relationship Id="rId16" Type="http://schemas.openxmlformats.org/officeDocument/2006/relationships/image" Target="../media/image46.png"/><Relationship Id="rId17" Type="http://schemas.openxmlformats.org/officeDocument/2006/relationships/image" Target="../media/image47.jpeg"/><Relationship Id="rId18" Type="http://schemas.openxmlformats.org/officeDocument/2006/relationships/image" Target="../media/image48.png"/><Relationship Id="rId19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pn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jpeg"/><Relationship Id="rId7" Type="http://schemas.openxmlformats.org/officeDocument/2006/relationships/image" Target="../media/image37.jpeg"/><Relationship Id="rId8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45993" y="5056668"/>
            <a:ext cx="4001033" cy="707886"/>
          </a:xfrm>
          <a:prstGeom prst="rect">
            <a:avLst/>
          </a:prstGeom>
          <a:solidFill>
            <a:schemeClr val="bg1">
              <a:lumMod val="50000"/>
              <a:lumOff val="50000"/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Inclusive Growth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2376040" y="6089926"/>
            <a:ext cx="6767960" cy="604214"/>
          </a:xfrm>
          <a:prstGeom prst="rect">
            <a:avLst/>
          </a:prstGeom>
          <a:solidFill>
            <a:srgbClr val="3366FF">
              <a:alpha val="4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r>
              <a:rPr lang="en-US" b="1" dirty="0"/>
              <a:t>INFODEV GLOBAL FORUM – INNOVATION ECOSYSTEMS STREAM F </a:t>
            </a:r>
            <a:endParaRPr lang="en-US" dirty="0"/>
          </a:p>
          <a:p>
            <a:r>
              <a:rPr lang="en-US" b="1" dirty="0"/>
              <a:t>EAST LONDON – SOUTH AFRICA – THURSDAY 30 MAY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39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1177" y="457200"/>
            <a:ext cx="8531225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 smtClean="0"/>
              <a:t>Current Situation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07379" y="2264836"/>
            <a:ext cx="5055221" cy="4381500"/>
          </a:xfrm>
        </p:spPr>
        <p:txBody>
          <a:bodyPr>
            <a:noAutofit/>
          </a:bodyPr>
          <a:lstStyle/>
          <a:p>
            <a:pPr marL="320040" indent="-320040" fontAlgn="auto">
              <a:spcBef>
                <a:spcPts val="100"/>
              </a:spcBef>
              <a:spcAft>
                <a:spcPts val="0"/>
              </a:spcAft>
              <a:buFont typeface="Wingdings"/>
              <a:buChar char=""/>
              <a:defRPr/>
            </a:pPr>
            <a:r>
              <a:rPr lang="en-US" sz="2300" dirty="0" smtClean="0">
                <a:solidFill>
                  <a:srgbClr val="775F55"/>
                </a:solidFill>
                <a:ea typeface="+mn-ea"/>
                <a:cs typeface="+mn-cs"/>
              </a:rPr>
              <a:t>Demographics of rural India:</a:t>
            </a:r>
          </a:p>
          <a:p>
            <a:pPr marL="640080" lvl="1" indent="-274320" fontAlgn="auto">
              <a:spcBef>
                <a:spcPts val="100"/>
              </a:spcBef>
              <a:spcAft>
                <a:spcPts val="0"/>
              </a:spcAft>
              <a:buFont typeface="Wingdings 2"/>
              <a:buChar char=""/>
              <a:defRPr/>
            </a:pPr>
            <a:r>
              <a:rPr lang="en-US" sz="2100" dirty="0" smtClean="0">
                <a:solidFill>
                  <a:srgbClr val="775F55"/>
                </a:solidFill>
                <a:ea typeface="+mn-ea"/>
              </a:rPr>
              <a:t>82% of the population is rural</a:t>
            </a:r>
          </a:p>
          <a:p>
            <a:pPr marL="640080" lvl="1" indent="-274320" fontAlgn="auto">
              <a:spcBef>
                <a:spcPts val="100"/>
              </a:spcBef>
              <a:spcAft>
                <a:spcPts val="0"/>
              </a:spcAft>
              <a:buFont typeface="Wingdings 2"/>
              <a:buChar char=""/>
              <a:defRPr/>
            </a:pPr>
            <a:r>
              <a:rPr lang="en-US" sz="2100" dirty="0" smtClean="0">
                <a:solidFill>
                  <a:srgbClr val="775F55"/>
                </a:solidFill>
                <a:ea typeface="+mn-ea"/>
              </a:rPr>
              <a:t>About 800 million people live in approximately 640,000 villages</a:t>
            </a:r>
          </a:p>
          <a:p>
            <a:pPr marL="640080" lvl="1" indent="-274320" fontAlgn="auto">
              <a:spcBef>
                <a:spcPts val="100"/>
              </a:spcBef>
              <a:spcAft>
                <a:spcPts val="0"/>
              </a:spcAft>
              <a:buFont typeface="Wingdings 2"/>
              <a:buChar char=""/>
              <a:defRPr/>
            </a:pPr>
            <a:r>
              <a:rPr lang="en-US" sz="2100" dirty="0" smtClean="0">
                <a:solidFill>
                  <a:srgbClr val="775F55"/>
                </a:solidFill>
                <a:ea typeface="+mn-ea"/>
              </a:rPr>
              <a:t>75% of the poor are in rural villages</a:t>
            </a:r>
          </a:p>
          <a:p>
            <a:pPr marL="640080" lvl="1" indent="-274320" fontAlgn="auto">
              <a:spcBef>
                <a:spcPts val="100"/>
              </a:spcBef>
              <a:spcAft>
                <a:spcPts val="0"/>
              </a:spcAft>
              <a:buFont typeface="Wingdings 2"/>
              <a:buChar char=""/>
              <a:defRPr/>
            </a:pPr>
            <a:r>
              <a:rPr lang="en-US" sz="2100" dirty="0" smtClean="0">
                <a:solidFill>
                  <a:srgbClr val="775F55"/>
                </a:solidFill>
                <a:ea typeface="+mn-ea"/>
              </a:rPr>
              <a:t>30% live under chronic poverty</a:t>
            </a:r>
          </a:p>
          <a:p>
            <a:pPr marL="319405" indent="-274320" fontAlgn="auto">
              <a:spcBef>
                <a:spcPts val="100"/>
              </a:spcBef>
              <a:spcAft>
                <a:spcPts val="0"/>
              </a:spcAft>
              <a:buFont typeface="Wingdings 2"/>
              <a:buChar char=""/>
              <a:defRPr/>
            </a:pPr>
            <a:r>
              <a:rPr lang="en-US" sz="2300" dirty="0" smtClean="0">
                <a:solidFill>
                  <a:srgbClr val="775F55"/>
                </a:solidFill>
              </a:rPr>
              <a:t>India’s </a:t>
            </a:r>
            <a:r>
              <a:rPr lang="en-US" sz="2300" dirty="0">
                <a:solidFill>
                  <a:srgbClr val="775F55"/>
                </a:solidFill>
              </a:rPr>
              <a:t>GDP grew at over 8% during 2003-10, rural India grew at a meager 2.1</a:t>
            </a:r>
            <a:r>
              <a:rPr lang="en-US" sz="2300" dirty="0" smtClean="0">
                <a:solidFill>
                  <a:srgbClr val="775F55"/>
                </a:solidFill>
              </a:rPr>
              <a:t>%</a:t>
            </a:r>
          </a:p>
          <a:p>
            <a:pPr marL="319405" indent="-274320" fontAlgn="auto">
              <a:spcBef>
                <a:spcPts val="100"/>
              </a:spcBef>
              <a:spcAft>
                <a:spcPts val="0"/>
              </a:spcAft>
              <a:buFont typeface="Wingdings 2"/>
              <a:buChar char=""/>
              <a:defRPr/>
            </a:pPr>
            <a:r>
              <a:rPr lang="en-US" sz="2300" dirty="0">
                <a:solidFill>
                  <a:srgbClr val="775F55"/>
                </a:solidFill>
              </a:rPr>
              <a:t>40% of the total population of India lives on less than $1 a day</a:t>
            </a:r>
          </a:p>
          <a:p>
            <a:pPr marL="319405" indent="-274320" fontAlgn="auto">
              <a:spcBef>
                <a:spcPts val="100"/>
              </a:spcBef>
              <a:spcAft>
                <a:spcPts val="0"/>
              </a:spcAft>
              <a:buFont typeface="Wingdings 2"/>
              <a:buChar char=""/>
              <a:defRPr/>
            </a:pPr>
            <a:endParaRPr lang="en-US" sz="2300" dirty="0">
              <a:solidFill>
                <a:srgbClr val="775F55"/>
              </a:solidFill>
            </a:endParaRPr>
          </a:p>
          <a:p>
            <a:pPr marL="640080" lvl="1" indent="-274320" fontAlgn="auto">
              <a:spcBef>
                <a:spcPts val="100"/>
              </a:spcBef>
              <a:spcAft>
                <a:spcPts val="0"/>
              </a:spcAft>
              <a:buFont typeface="Wingdings 2"/>
              <a:buChar char=""/>
              <a:defRPr/>
            </a:pPr>
            <a:endParaRPr lang="en-US" sz="2100" dirty="0">
              <a:solidFill>
                <a:srgbClr val="775F55"/>
              </a:solidFill>
              <a:ea typeface="+mn-ea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3781997" y="4086800"/>
            <a:ext cx="4344369" cy="723900"/>
          </a:xfrm>
          <a:prstGeom prst="triangle">
            <a:avLst/>
          </a:prstGeom>
          <a:gradFill flip="none" rotWithShape="1">
            <a:gsLst>
              <a:gs pos="51000">
                <a:schemeClr val="accent1">
                  <a:lumMod val="5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63500" dist="50800" dir="18900000">
              <a:srgbClr val="000000">
                <a:alpha val="50000"/>
              </a:srgbClr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6434666" y="3229766"/>
            <a:ext cx="2590800" cy="2302144"/>
            <a:chOff x="6400800" y="2568264"/>
            <a:chExt cx="2590800" cy="2362200"/>
          </a:xfrm>
        </p:grpSpPr>
        <p:sp>
          <p:nvSpPr>
            <p:cNvPr id="8" name="Oval 7"/>
            <p:cNvSpPr/>
            <p:nvPr/>
          </p:nvSpPr>
          <p:spPr>
            <a:xfrm>
              <a:off x="6400800" y="2568264"/>
              <a:ext cx="2590800" cy="2362200"/>
            </a:xfrm>
            <a:prstGeom prst="ellipse">
              <a:avLst/>
            </a:prstGeom>
            <a:gradFill flip="none" rotWithShape="1">
              <a:gsLst>
                <a:gs pos="49000">
                  <a:schemeClr val="accent2">
                    <a:lumMod val="60000"/>
                    <a:lumOff val="40000"/>
                  </a:schemeClr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glow rad="139700">
                <a:schemeClr val="accent2">
                  <a:alpha val="75000"/>
                </a:schemeClr>
              </a:glow>
              <a:innerShdw blurRad="114300">
                <a:srgbClr val="000000"/>
              </a:innerShd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6423342" y="3028264"/>
              <a:ext cx="2514600" cy="142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775F55"/>
                  </a:solidFill>
                  <a:latin typeface="Tw Cen MT" charset="-18"/>
                </a:rPr>
                <a:t>Leading to </a:t>
              </a:r>
            </a:p>
            <a:p>
              <a:pPr algn="ctr"/>
              <a:r>
                <a:rPr lang="en-US" sz="2100" b="1" dirty="0" smtClean="0">
                  <a:solidFill>
                    <a:srgbClr val="775F55"/>
                  </a:solidFill>
                  <a:latin typeface="Tw Cen MT" charset="-18"/>
                </a:rPr>
                <a:t>Increasing Economic</a:t>
              </a:r>
              <a:endParaRPr lang="en-US" sz="2100" b="1" dirty="0">
                <a:solidFill>
                  <a:srgbClr val="775F55"/>
                </a:solidFill>
                <a:latin typeface="Tw Cen MT" charset="-18"/>
              </a:endParaRPr>
            </a:p>
            <a:p>
              <a:pPr algn="ctr"/>
              <a:r>
                <a:rPr lang="en-US" sz="2100" b="1" dirty="0" smtClean="0">
                  <a:solidFill>
                    <a:srgbClr val="775F55"/>
                  </a:solidFill>
                  <a:latin typeface="Tw Cen MT" charset="-18"/>
                </a:rPr>
                <a:t>Unsustainability </a:t>
              </a:r>
              <a:r>
                <a:rPr lang="en-US" sz="2100" b="1" dirty="0">
                  <a:solidFill>
                    <a:srgbClr val="775F55"/>
                  </a:solidFill>
                  <a:latin typeface="Tw Cen MT" charset="-18"/>
                </a:rPr>
                <a:t>of a </a:t>
              </a:r>
            </a:p>
            <a:p>
              <a:pPr algn="ctr"/>
              <a:r>
                <a:rPr lang="en-US" sz="2100" b="1" dirty="0">
                  <a:solidFill>
                    <a:srgbClr val="775F55"/>
                  </a:solidFill>
                  <a:latin typeface="Tw Cen MT" charset="-18"/>
                </a:rPr>
                <a:t>Village Unit</a:t>
              </a:r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 bwMode="auto">
          <a:xfrm>
            <a:off x="76200" y="1371600"/>
            <a:ext cx="8991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500" dirty="0" smtClean="0">
                <a:ea typeface="+mj-ea"/>
                <a:cs typeface="+mj-cs"/>
              </a:rPr>
              <a:t>Indian villages are increasingly becoming economically unsustainable</a:t>
            </a:r>
            <a:endParaRPr lang="en-US" sz="25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56252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3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No Consolidated Market for Rural Products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506319"/>
            <a:ext cx="8153400" cy="489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11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Access to essential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756" y="1702964"/>
            <a:ext cx="2258831" cy="15058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44094" y="3427293"/>
            <a:ext cx="359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Banking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090" y="3872864"/>
            <a:ext cx="2538079" cy="17578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58811" y="5680295"/>
            <a:ext cx="305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Education</a:t>
            </a:r>
            <a:endParaRPr lang="en-US" sz="2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59" y="1843364"/>
            <a:ext cx="3567418" cy="17837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3627073"/>
            <a:ext cx="305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Health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2643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28600" y="2590800"/>
            <a:ext cx="4114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775F55"/>
                </a:solidFill>
              </a:rPr>
              <a:t>By creating a supply chain network that offers distribution to urban product and service companies,  and provides rural micro-enterprise with training, access to capital and channel for selling their product, </a:t>
            </a:r>
            <a:r>
              <a:rPr lang="en-US" sz="2400" dirty="0" smtClean="0"/>
              <a:t>Drishtee supports the three key pillars that are necessary for a village community unit’s sustainability</a:t>
            </a:r>
            <a:endParaRPr lang="en-US" sz="2400" dirty="0">
              <a:ea typeface="+mj-ea"/>
              <a:cs typeface="+mj-cs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457200" y="228600"/>
            <a:ext cx="85312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 smtClean="0"/>
              <a:t>The Drishtee Sustainable Solution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343400" y="2362200"/>
            <a:ext cx="4800600" cy="3733800"/>
            <a:chOff x="1524000" y="2514600"/>
            <a:chExt cx="5486400" cy="4038600"/>
          </a:xfrm>
        </p:grpSpPr>
        <p:grpSp>
          <p:nvGrpSpPr>
            <p:cNvPr id="7" name="Group 20"/>
            <p:cNvGrpSpPr/>
            <p:nvPr/>
          </p:nvGrpSpPr>
          <p:grpSpPr>
            <a:xfrm>
              <a:off x="5667713" y="3810000"/>
              <a:ext cx="792480" cy="2438400"/>
              <a:chOff x="2057400" y="2971800"/>
              <a:chExt cx="609600" cy="2514600"/>
            </a:xfrm>
            <a:blipFill dpi="0" rotWithShape="1">
              <a:blip r:embed="rId2">
                <a:alphaModFix amt="31000"/>
              </a:blip>
              <a:srcRect/>
              <a:tile tx="0" ty="0" sx="100000" sy="100000" flip="none" algn="tl"/>
            </a:blipFill>
            <a:effectLst>
              <a:glow rad="139700">
                <a:schemeClr val="accent6">
                  <a:alpha val="75000"/>
                </a:schemeClr>
              </a:glow>
            </a:effectLst>
          </p:grpSpPr>
          <p:sp>
            <p:nvSpPr>
              <p:cNvPr id="16" name="Can 15"/>
              <p:cNvSpPr/>
              <p:nvPr/>
            </p:nvSpPr>
            <p:spPr>
              <a:xfrm>
                <a:off x="2057400" y="2971800"/>
                <a:ext cx="609600" cy="2514600"/>
              </a:xfrm>
              <a:prstGeom prst="can">
                <a:avLst/>
              </a:prstGeom>
              <a:grpFill/>
              <a:effectLst>
                <a:innerShdw blurRad="114300">
                  <a:srgbClr val="000000"/>
                </a:inn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rot="16200000">
                <a:off x="1214612" y="4027465"/>
                <a:ext cx="2278856" cy="324687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 smtClean="0">
                    <a:ln w="10160">
                      <a:solidFill>
                        <a:schemeClr val="accent1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2000" dir="5400000" algn="tl">
                        <a:srgbClr val="000000">
                          <a:alpha val="3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rPr>
                  <a:t>S  E  R  V  I  C  E  S</a:t>
                </a:r>
                <a:endParaRPr lang="en-US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4"/>
            <p:cNvGrpSpPr/>
            <p:nvPr/>
          </p:nvGrpSpPr>
          <p:grpSpPr>
            <a:xfrm>
              <a:off x="3855721" y="3801532"/>
              <a:ext cx="792480" cy="2300941"/>
              <a:chOff x="2070329" y="2971800"/>
              <a:chExt cx="609600" cy="2514600"/>
            </a:xfrm>
            <a:blipFill dpi="0" rotWithShape="1">
              <a:blip r:embed="rId2">
                <a:alphaModFix amt="31000"/>
              </a:blip>
              <a:srcRect/>
              <a:tile tx="0" ty="0" sx="100000" sy="100000" flip="none" algn="tl"/>
            </a:blipFill>
            <a:effectLst>
              <a:glow rad="139700">
                <a:schemeClr val="accent6">
                  <a:alpha val="75000"/>
                </a:schemeClr>
              </a:glow>
              <a:outerShdw blurRad="50800" dist="38100" dir="2700000">
                <a:srgbClr val="000000">
                  <a:alpha val="43000"/>
                </a:srgbClr>
              </a:outerShdw>
            </a:effectLst>
          </p:grpSpPr>
          <p:sp>
            <p:nvSpPr>
              <p:cNvPr id="14" name="Can 13"/>
              <p:cNvSpPr/>
              <p:nvPr/>
            </p:nvSpPr>
            <p:spPr>
              <a:xfrm>
                <a:off x="2070329" y="2971800"/>
                <a:ext cx="609600" cy="2514600"/>
              </a:xfrm>
              <a:prstGeom prst="can">
                <a:avLst/>
              </a:prstGeom>
              <a:grpFill/>
              <a:effectLst>
                <a:innerShdw blurRad="114300">
                  <a:srgbClr val="000000"/>
                </a:inn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16200000">
                <a:off x="1200426" y="4163368"/>
                <a:ext cx="2307227" cy="324687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 smtClean="0">
                    <a:ln w="10160">
                      <a:solidFill>
                        <a:schemeClr val="accent1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2000" dir="5400000" algn="tl">
                        <a:srgbClr val="000000">
                          <a:alpha val="3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rPr>
                  <a:t>L I V E L I H O O D</a:t>
                </a:r>
                <a:endParaRPr lang="en-US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2018198" y="3581402"/>
              <a:ext cx="853440" cy="2557813"/>
              <a:chOff x="2057400" y="2812486"/>
              <a:chExt cx="609600" cy="2673914"/>
            </a:xfrm>
            <a:blipFill dpi="0" rotWithShape="1">
              <a:blip r:embed="rId2">
                <a:alphaModFix amt="31000"/>
              </a:blip>
              <a:srcRect/>
              <a:tile tx="0" ty="0" sx="100000" sy="100000" flip="none" algn="tl"/>
            </a:blipFill>
            <a:effectLst>
              <a:glow rad="139700">
                <a:schemeClr val="accent6">
                  <a:alpha val="75000"/>
                </a:schemeClr>
              </a:glow>
            </a:effectLst>
          </p:grpSpPr>
          <p:sp>
            <p:nvSpPr>
              <p:cNvPr id="12" name="Can 11"/>
              <p:cNvSpPr/>
              <p:nvPr/>
            </p:nvSpPr>
            <p:spPr>
              <a:xfrm>
                <a:off x="2057400" y="2971800"/>
                <a:ext cx="609600" cy="2514600"/>
              </a:xfrm>
              <a:prstGeom prst="can">
                <a:avLst/>
              </a:prstGeom>
              <a:grpFill/>
              <a:effectLst>
                <a:innerShdw blurRad="114300">
                  <a:srgbClr val="000000"/>
                </a:inn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16200000">
                <a:off x="1107246" y="3910399"/>
                <a:ext cx="2497322" cy="30149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ln w="10160">
                      <a:solidFill>
                        <a:schemeClr val="accent1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2000" dir="5400000" algn="tl">
                        <a:srgbClr val="000000">
                          <a:alpha val="3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rPr>
                  <a:t>INFRASTRUCTURE</a:t>
                </a:r>
              </a:p>
            </p:txBody>
          </p:sp>
        </p:grpSp>
        <p:sp>
          <p:nvSpPr>
            <p:cNvPr id="10" name="Isosceles Triangle 9"/>
            <p:cNvSpPr/>
            <p:nvPr/>
          </p:nvSpPr>
          <p:spPr>
            <a:xfrm>
              <a:off x="1524000" y="2514600"/>
              <a:ext cx="5486400" cy="1447800"/>
            </a:xfrm>
            <a:prstGeom prst="triangle">
              <a:avLst/>
            </a:prstGeom>
            <a:pattFill prst="horzBrick">
              <a:fgClr>
                <a:srgbClr val="D24426"/>
              </a:fgClr>
              <a:bgClr>
                <a:srgbClr val="FF4549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VILLAGE SUSTAINABILITY</a:t>
              </a:r>
              <a:endParaRPr lang="en-US" sz="2000" b="1" dirty="0"/>
            </a:p>
          </p:txBody>
        </p:sp>
        <p:sp>
          <p:nvSpPr>
            <p:cNvPr id="11" name="Snip Same Side Corner Rectangle 10"/>
            <p:cNvSpPr/>
            <p:nvPr/>
          </p:nvSpPr>
          <p:spPr>
            <a:xfrm>
              <a:off x="1676400" y="5990492"/>
              <a:ext cx="5181600" cy="562708"/>
            </a:xfrm>
            <a:prstGeom prst="snip2SameRect">
              <a:avLst/>
            </a:prstGeom>
            <a:blipFill rotWithShape="1">
              <a:blip r:embed="rId3">
                <a:alphaModFix amt="97000"/>
              </a:blip>
              <a:tile tx="0" ty="0" sx="100000" sy="100000" flip="none" algn="tl"/>
            </a:blipFill>
            <a:effectLst>
              <a:innerShdw blurRad="114300">
                <a:srgbClr val="000000"/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 smtClean="0"/>
                <a:t>COMMUNITY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68724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07088"/>
            <a:ext cx="7391400" cy="1143000"/>
          </a:xfrm>
        </p:spPr>
        <p:txBody>
          <a:bodyPr/>
          <a:lstStyle/>
          <a:p>
            <a:r>
              <a:rPr lang="en-US" dirty="0" smtClean="0"/>
              <a:t>Creating Impact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1605" y="1532650"/>
            <a:ext cx="5633751" cy="4525963"/>
          </a:xfrm>
        </p:spPr>
        <p:txBody>
          <a:bodyPr/>
          <a:lstStyle/>
          <a:p>
            <a:r>
              <a:rPr lang="en-US" dirty="0" smtClean="0"/>
              <a:t>Two ways Drishtee creates impact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Creating Savings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Generating Income 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5356" y="1528607"/>
            <a:ext cx="3386737" cy="4670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619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Oval 3"/>
          <p:cNvSpPr>
            <a:spLocks noChangeArrowheads="1"/>
          </p:cNvSpPr>
          <p:nvPr/>
        </p:nvSpPr>
        <p:spPr bwMode="auto">
          <a:xfrm>
            <a:off x="3267009" y="2573805"/>
            <a:ext cx="2973601" cy="1771822"/>
          </a:xfrm>
          <a:prstGeom prst="ellipse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ja-JP" altLang="en-US">
              <a:cs typeface="+mn-cs"/>
            </a:endParaRPr>
          </a:p>
        </p:txBody>
      </p:sp>
      <p:sp>
        <p:nvSpPr>
          <p:cNvPr id="75" name="Line 4"/>
          <p:cNvSpPr>
            <a:spLocks noChangeShapeType="1"/>
          </p:cNvSpPr>
          <p:nvPr/>
        </p:nvSpPr>
        <p:spPr bwMode="auto">
          <a:xfrm>
            <a:off x="2119488" y="3595861"/>
            <a:ext cx="1225522" cy="0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ja-JP" altLang="en-US">
              <a:cs typeface="Arial Unicode MS" charset="0"/>
            </a:endParaRPr>
          </a:p>
        </p:txBody>
      </p:sp>
      <p:sp>
        <p:nvSpPr>
          <p:cNvPr id="76" name="Oval 6"/>
          <p:cNvSpPr>
            <a:spLocks noChangeArrowheads="1"/>
          </p:cNvSpPr>
          <p:nvPr/>
        </p:nvSpPr>
        <p:spPr bwMode="auto">
          <a:xfrm>
            <a:off x="955848" y="3000470"/>
            <a:ext cx="1138080" cy="762000"/>
          </a:xfrm>
          <a:prstGeom prst="ellipse">
            <a:avLst/>
          </a:prstGeom>
          <a:solidFill>
            <a:srgbClr val="00CC9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en-US" altLang="ja-JP" sz="1100" b="1" dirty="0" smtClean="0">
                <a:solidFill>
                  <a:srgbClr val="000000"/>
                </a:solidFill>
                <a:cs typeface="Arial" charset="0"/>
              </a:rPr>
              <a:t>Rural Stakeholders</a:t>
            </a:r>
            <a:endParaRPr lang="en-US" altLang="ja-JP" sz="11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7" name="Oval 7"/>
          <p:cNvSpPr>
            <a:spLocks noChangeArrowheads="1"/>
          </p:cNvSpPr>
          <p:nvPr/>
        </p:nvSpPr>
        <p:spPr bwMode="auto">
          <a:xfrm>
            <a:off x="446208" y="3610070"/>
            <a:ext cx="1020960" cy="650948"/>
          </a:xfrm>
          <a:prstGeom prst="ellipse">
            <a:avLst/>
          </a:prstGeom>
          <a:solidFill>
            <a:srgbClr val="00CC9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en-US" sz="1400" b="1" dirty="0">
                <a:solidFill>
                  <a:srgbClr val="000000"/>
                </a:solidFill>
                <a:cs typeface="Arial" charset="0"/>
              </a:rPr>
              <a:t>Corporate</a:t>
            </a:r>
          </a:p>
        </p:txBody>
      </p:sp>
      <p:sp>
        <p:nvSpPr>
          <p:cNvPr id="78" name="Oval 8"/>
          <p:cNvSpPr>
            <a:spLocks noChangeArrowheads="1"/>
          </p:cNvSpPr>
          <p:nvPr/>
        </p:nvSpPr>
        <p:spPr bwMode="auto">
          <a:xfrm>
            <a:off x="1047048" y="2446396"/>
            <a:ext cx="1046880" cy="650948"/>
          </a:xfrm>
          <a:prstGeom prst="ellipse">
            <a:avLst/>
          </a:prstGeom>
          <a:solidFill>
            <a:srgbClr val="00CC9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en-US" sz="1400" b="1" dirty="0">
                <a:solidFill>
                  <a:srgbClr val="000000"/>
                </a:solidFill>
                <a:cs typeface="Arial" charset="0"/>
              </a:rPr>
              <a:t>Government</a:t>
            </a:r>
          </a:p>
        </p:txBody>
      </p:sp>
      <p:graphicFrame>
        <p:nvGraphicFramePr>
          <p:cNvPr id="7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29090"/>
              </p:ext>
            </p:extLst>
          </p:nvPr>
        </p:nvGraphicFramePr>
        <p:xfrm>
          <a:off x="3573610" y="3103929"/>
          <a:ext cx="709920" cy="555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r:id="rId3" imgW="4226231" imgH="3328091" progId="">
                  <p:embed/>
                </p:oleObj>
              </mc:Choice>
              <mc:Fallback>
                <p:oleObj r:id="rId3" imgW="4226231" imgH="332809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3610" y="3103929"/>
                        <a:ext cx="709920" cy="5558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Text Box 11"/>
          <p:cNvSpPr txBox="1">
            <a:spLocks noChangeArrowheads="1"/>
          </p:cNvSpPr>
          <p:nvPr/>
        </p:nvSpPr>
        <p:spPr bwMode="auto">
          <a:xfrm>
            <a:off x="3345010" y="3618810"/>
            <a:ext cx="1298880" cy="19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2452" rIns="81639" bIns="42452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  <a:defRPr/>
            </a:pPr>
            <a:r>
              <a:rPr lang="en-US" sz="700" b="1" dirty="0">
                <a:solidFill>
                  <a:srgbClr val="000000"/>
                </a:solidFill>
                <a:cs typeface="Arial" charset="0"/>
              </a:rPr>
              <a:t>DRISHTEE</a:t>
            </a:r>
          </a:p>
        </p:txBody>
      </p:sp>
      <p:graphicFrame>
        <p:nvGraphicFramePr>
          <p:cNvPr id="8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765801"/>
              </p:ext>
            </p:extLst>
          </p:nvPr>
        </p:nvGraphicFramePr>
        <p:xfrm>
          <a:off x="5403370" y="3164159"/>
          <a:ext cx="303840" cy="648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r:id="rId5" imgW="4146430" imgH="3639389" progId="">
                  <p:embed/>
                </p:oleObj>
              </mc:Choice>
              <mc:Fallback>
                <p:oleObj r:id="rId5" imgW="4146430" imgH="363938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3370" y="3164159"/>
                        <a:ext cx="303840" cy="6480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Text Box 13"/>
          <p:cNvSpPr txBox="1">
            <a:spLocks noChangeArrowheads="1"/>
          </p:cNvSpPr>
          <p:nvPr/>
        </p:nvSpPr>
        <p:spPr bwMode="auto">
          <a:xfrm>
            <a:off x="4577664" y="3847320"/>
            <a:ext cx="1836000" cy="21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2452" rIns="81639" bIns="42452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  <a:defRPr/>
            </a:pPr>
            <a:r>
              <a:rPr lang="en-US" sz="800" b="1" dirty="0">
                <a:solidFill>
                  <a:srgbClr val="000000"/>
                </a:solidFill>
                <a:cs typeface="Arial" charset="0"/>
              </a:rPr>
              <a:t>Entrepreneurs</a:t>
            </a:r>
          </a:p>
        </p:txBody>
      </p:sp>
      <p:sp>
        <p:nvSpPr>
          <p:cNvPr id="83" name="Text Box 14"/>
          <p:cNvSpPr txBox="1">
            <a:spLocks noChangeArrowheads="1"/>
          </p:cNvSpPr>
          <p:nvPr/>
        </p:nvSpPr>
        <p:spPr bwMode="auto">
          <a:xfrm>
            <a:off x="5240836" y="2771870"/>
            <a:ext cx="1828800" cy="84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639" tIns="42452" rIns="81639" bIns="42452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55000"/>
              </a:lnSpc>
              <a:spcBef>
                <a:spcPts val="794"/>
              </a:spcBef>
              <a:defRPr/>
            </a:pPr>
            <a:r>
              <a:rPr lang="en-US" altLang="ja-JP" sz="8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</a:rPr>
              <a:t>Products </a:t>
            </a:r>
          </a:p>
          <a:p>
            <a:pPr>
              <a:lnSpc>
                <a:spcPct val="55000"/>
              </a:lnSpc>
              <a:spcBef>
                <a:spcPts val="794"/>
              </a:spcBef>
              <a:defRPr/>
            </a:pPr>
            <a:r>
              <a:rPr lang="en-US" altLang="ja-JP" sz="8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</a:rPr>
              <a:t>&amp; </a:t>
            </a:r>
          </a:p>
          <a:p>
            <a:pPr>
              <a:lnSpc>
                <a:spcPct val="55000"/>
              </a:lnSpc>
              <a:spcBef>
                <a:spcPts val="794"/>
              </a:spcBef>
              <a:defRPr/>
            </a:pPr>
            <a:r>
              <a:rPr lang="en-US" altLang="ja-JP" sz="8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</a:rPr>
              <a:t>Services</a:t>
            </a:r>
          </a:p>
          <a:p>
            <a:pPr>
              <a:lnSpc>
                <a:spcPct val="55000"/>
              </a:lnSpc>
              <a:spcBef>
                <a:spcPts val="794"/>
              </a:spcBef>
              <a:defRPr/>
            </a:pPr>
            <a:endParaRPr lang="ja-JP" altLang="en-US" sz="800" b="1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 charset="0"/>
            </a:endParaRPr>
          </a:p>
          <a:p>
            <a:pPr>
              <a:lnSpc>
                <a:spcPct val="55000"/>
              </a:lnSpc>
              <a:spcBef>
                <a:spcPts val="794"/>
              </a:spcBef>
              <a:defRPr/>
            </a:pPr>
            <a:endParaRPr lang="ja-JP" altLang="en-US" sz="800" b="1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 charset="0"/>
            </a:endParaRPr>
          </a:p>
        </p:txBody>
      </p:sp>
      <p:sp>
        <p:nvSpPr>
          <p:cNvPr id="84" name="Line 15"/>
          <p:cNvSpPr>
            <a:spLocks noChangeShapeType="1"/>
          </p:cNvSpPr>
          <p:nvPr/>
        </p:nvSpPr>
        <p:spPr bwMode="auto">
          <a:xfrm flipV="1">
            <a:off x="5918097" y="3610070"/>
            <a:ext cx="1902375" cy="8740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ja-JP" altLang="en-US">
              <a:cs typeface="Arial Unicode MS" charset="0"/>
            </a:endParaRPr>
          </a:p>
        </p:txBody>
      </p:sp>
      <p:sp>
        <p:nvSpPr>
          <p:cNvPr id="85" name="AutoShape 16"/>
          <p:cNvSpPr>
            <a:spLocks noChangeArrowheads="1"/>
          </p:cNvSpPr>
          <p:nvPr/>
        </p:nvSpPr>
        <p:spPr bwMode="auto">
          <a:xfrm rot="21300000">
            <a:off x="7268716" y="1597043"/>
            <a:ext cx="1167245" cy="3413002"/>
          </a:xfrm>
          <a:custGeom>
            <a:avLst/>
            <a:gdLst>
              <a:gd name="T0" fmla="*/ 0 w 2501"/>
              <a:gd name="T1" fmla="*/ 0 h 10001"/>
              <a:gd name="T2" fmla="*/ 0 w 2501"/>
              <a:gd name="T3" fmla="*/ 10000 h 10001"/>
              <a:gd name="T4" fmla="*/ 0 w 2501"/>
              <a:gd name="T5" fmla="*/ 0 h 10001"/>
              <a:gd name="T6" fmla="*/ 2501 w 2501"/>
              <a:gd name="T7" fmla="*/ 10001 h 1000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501" h="10001">
                <a:moveTo>
                  <a:pt x="0" y="0"/>
                </a:moveTo>
                <a:cubicBezTo>
                  <a:pt x="2500" y="5000"/>
                  <a:pt x="0" y="10000"/>
                  <a:pt x="0" y="10000"/>
                </a:cubicBez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ja-JP" altLang="en-US">
              <a:cs typeface="Arial Unicode MS" charset="0"/>
            </a:endParaRPr>
          </a:p>
        </p:txBody>
      </p:sp>
      <p:sp>
        <p:nvSpPr>
          <p:cNvPr id="86" name="Text Box 18"/>
          <p:cNvSpPr txBox="1">
            <a:spLocks noChangeArrowheads="1"/>
          </p:cNvSpPr>
          <p:nvPr/>
        </p:nvSpPr>
        <p:spPr bwMode="auto">
          <a:xfrm>
            <a:off x="6969510" y="3284086"/>
            <a:ext cx="774762" cy="17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altLang="ja-JP" sz="1100" b="1" dirty="0">
                <a:solidFill>
                  <a:srgbClr val="000000"/>
                </a:solidFill>
              </a:rPr>
              <a:t>RURAL</a:t>
            </a:r>
          </a:p>
        </p:txBody>
      </p:sp>
      <p:sp>
        <p:nvSpPr>
          <p:cNvPr id="87" name="Text Box 22"/>
          <p:cNvSpPr txBox="1">
            <a:spLocks noChangeArrowheads="1"/>
          </p:cNvSpPr>
          <p:nvPr/>
        </p:nvSpPr>
        <p:spPr bwMode="auto">
          <a:xfrm>
            <a:off x="6906072" y="3686270"/>
            <a:ext cx="2093760" cy="303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altLang="ja-JP" sz="1000" b="1" dirty="0">
                <a:solidFill>
                  <a:srgbClr val="000000"/>
                </a:solidFill>
              </a:rPr>
              <a:t>COMMUNITY</a:t>
            </a:r>
          </a:p>
        </p:txBody>
      </p:sp>
      <p:pic>
        <p:nvPicPr>
          <p:cNvPr id="88" name="Picture 2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5104" y="2679440"/>
            <a:ext cx="1670400" cy="149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aphicFrame>
        <p:nvGraphicFramePr>
          <p:cNvPr id="8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445524"/>
              </p:ext>
            </p:extLst>
          </p:nvPr>
        </p:nvGraphicFramePr>
        <p:xfrm>
          <a:off x="7857240" y="3956470"/>
          <a:ext cx="1039680" cy="6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r:id="rId8" imgW="895001" imgH="666667" progId="">
                  <p:embed/>
                </p:oleObj>
              </mc:Choice>
              <mc:Fallback>
                <p:oleObj r:id="rId8" imgW="895001" imgH="6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240" y="3956470"/>
                        <a:ext cx="1039680" cy="653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1498205"/>
              </p:ext>
            </p:extLst>
          </p:nvPr>
        </p:nvGraphicFramePr>
        <p:xfrm>
          <a:off x="7857240" y="2420030"/>
          <a:ext cx="1038240" cy="6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r:id="rId10" imgW="895001" imgH="666667" progId="">
                  <p:embed/>
                </p:oleObj>
              </mc:Choice>
              <mc:Fallback>
                <p:oleObj r:id="rId10" imgW="895001" imgH="6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240" y="2420030"/>
                        <a:ext cx="1038240" cy="653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Title 1"/>
          <p:cNvSpPr txBox="1">
            <a:spLocks/>
          </p:cNvSpPr>
          <p:nvPr/>
        </p:nvSpPr>
        <p:spPr>
          <a:xfrm>
            <a:off x="0" y="173040"/>
            <a:ext cx="8999832" cy="1143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Creating Impact by </a:t>
            </a:r>
            <a:r>
              <a:rPr lang="en-US" sz="4000" b="1" dirty="0" smtClean="0"/>
              <a:t>Creating Savings &amp; Income</a:t>
            </a:r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92" name="Line 15"/>
          <p:cNvSpPr>
            <a:spLocks noChangeShapeType="1"/>
          </p:cNvSpPr>
          <p:nvPr/>
        </p:nvSpPr>
        <p:spPr bwMode="auto">
          <a:xfrm>
            <a:off x="4411810" y="3507426"/>
            <a:ext cx="914400" cy="24851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ja-JP" altLang="en-US">
              <a:cs typeface="Arial Unicode MS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52872" y="460067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6" name="Text Box 2"/>
          <p:cNvSpPr txBox="1">
            <a:spLocks noChangeArrowheads="1"/>
          </p:cNvSpPr>
          <p:nvPr/>
        </p:nvSpPr>
        <p:spPr bwMode="auto">
          <a:xfrm>
            <a:off x="193848" y="4448270"/>
            <a:ext cx="2576307" cy="1752600"/>
          </a:xfrm>
          <a:prstGeom prst="rect">
            <a:avLst/>
          </a:prstGeom>
          <a:solidFill>
            <a:srgbClr val="0000FF">
              <a:alpha val="22000"/>
            </a:srgbClr>
          </a:solidFill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200" b="1" dirty="0"/>
              <a:t>New </a:t>
            </a:r>
            <a:r>
              <a:rPr lang="en-US" sz="1200" b="1" dirty="0" smtClean="0"/>
              <a:t>Market &amp; Source</a:t>
            </a:r>
            <a:endParaRPr lang="en-US" sz="1200" b="1" dirty="0"/>
          </a:p>
          <a:p>
            <a:pPr>
              <a:buClrTx/>
              <a:buFontTx/>
              <a:buNone/>
            </a:pPr>
            <a:endParaRPr lang="en-US" sz="1200" b="1" dirty="0"/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 Information on need</a:t>
            </a:r>
          </a:p>
          <a:p>
            <a:pPr>
              <a:buClrTx/>
              <a:buSzPct val="45000"/>
              <a:buFontTx/>
              <a:buNone/>
            </a:pPr>
            <a:endParaRPr lang="en-US" sz="1200" dirty="0"/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Product development/ Innovation</a:t>
            </a:r>
          </a:p>
          <a:p>
            <a:pPr>
              <a:buClrTx/>
              <a:buSzPct val="45000"/>
              <a:buFontTx/>
              <a:buNone/>
            </a:pPr>
            <a:endParaRPr lang="en-US" sz="1200" dirty="0"/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 Aggregated Market</a:t>
            </a:r>
          </a:p>
          <a:p>
            <a:pPr>
              <a:buClrTx/>
              <a:buSzPct val="45000"/>
              <a:buFontTx/>
              <a:buNone/>
            </a:pPr>
            <a:endParaRPr lang="en-US" sz="1200" dirty="0"/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 Market feedback</a:t>
            </a:r>
          </a:p>
        </p:txBody>
      </p:sp>
      <p:sp>
        <p:nvSpPr>
          <p:cNvPr id="107" name="Text Box 5"/>
          <p:cNvSpPr txBox="1">
            <a:spLocks noChangeArrowheads="1"/>
          </p:cNvSpPr>
          <p:nvPr/>
        </p:nvSpPr>
        <p:spPr bwMode="auto">
          <a:xfrm>
            <a:off x="3497411" y="4574227"/>
            <a:ext cx="2286000" cy="1524000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200" b="1" dirty="0"/>
              <a:t>Sustainable Social Business</a:t>
            </a:r>
          </a:p>
          <a:p>
            <a:pPr>
              <a:buClrTx/>
              <a:buSzPct val="45000"/>
              <a:buFontTx/>
              <a:buNone/>
            </a:pPr>
            <a:endParaRPr lang="en-US" sz="1200" dirty="0"/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 Transaction revenue for product and service delivered</a:t>
            </a:r>
          </a:p>
          <a:p>
            <a:pPr>
              <a:buClrTx/>
              <a:buSzPct val="45000"/>
              <a:buFontTx/>
              <a:buNone/>
            </a:pPr>
            <a:endParaRPr lang="en-US" sz="1200" dirty="0"/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 Creation of Local livelihood</a:t>
            </a:r>
          </a:p>
          <a:p>
            <a:pPr>
              <a:buClrTx/>
              <a:buFontTx/>
              <a:buNone/>
            </a:pPr>
            <a:endParaRPr lang="en-US" sz="1200" dirty="0"/>
          </a:p>
        </p:txBody>
      </p:sp>
      <p:sp>
        <p:nvSpPr>
          <p:cNvPr id="108" name="Text Box 6"/>
          <p:cNvSpPr txBox="1">
            <a:spLocks noChangeArrowheads="1"/>
          </p:cNvSpPr>
          <p:nvPr/>
        </p:nvSpPr>
        <p:spPr bwMode="auto">
          <a:xfrm>
            <a:off x="6213586" y="4516500"/>
            <a:ext cx="2722862" cy="1657350"/>
          </a:xfrm>
          <a:prstGeom prst="rect">
            <a:avLst/>
          </a:prstGeom>
          <a:solidFill>
            <a:srgbClr val="33C505">
              <a:alpha val="39000"/>
            </a:srgbClr>
          </a:solidFill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SzPct val="45000"/>
              <a:buFontTx/>
              <a:buNone/>
            </a:pPr>
            <a:r>
              <a:rPr lang="en-US" sz="1200" b="1" dirty="0"/>
              <a:t>Impact</a:t>
            </a:r>
            <a:r>
              <a:rPr lang="en-US" sz="1200" dirty="0"/>
              <a:t> </a:t>
            </a:r>
          </a:p>
          <a:p>
            <a:pPr>
              <a:buClrTx/>
              <a:buSzPct val="45000"/>
              <a:buFontTx/>
              <a:buNone/>
            </a:pPr>
            <a:endParaRPr lang="en-US" sz="1200" dirty="0"/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Access to quality product, services </a:t>
            </a:r>
            <a:r>
              <a:rPr lang="en-US" sz="1200" dirty="0" smtClean="0"/>
              <a:t>&amp; </a:t>
            </a:r>
            <a:r>
              <a:rPr lang="en-US" sz="1200" dirty="0"/>
              <a:t>information.</a:t>
            </a:r>
          </a:p>
          <a:p>
            <a:pPr>
              <a:buClrTx/>
              <a:buSzPct val="45000"/>
              <a:buFontTx/>
              <a:buNone/>
            </a:pPr>
            <a:r>
              <a:rPr lang="en-US" sz="1200" dirty="0"/>
              <a:t> </a:t>
            </a:r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Lowering of opportunity cost.</a:t>
            </a:r>
          </a:p>
          <a:p>
            <a:pPr>
              <a:buClrTx/>
              <a:buSzPct val="45000"/>
              <a:buFontTx/>
              <a:buNone/>
            </a:pPr>
            <a:endParaRPr lang="en-US" sz="1200" dirty="0"/>
          </a:p>
          <a:p>
            <a:pPr>
              <a:buSzPct val="45000"/>
              <a:buFont typeface="Wingdings" charset="0"/>
              <a:buChar char=""/>
            </a:pPr>
            <a:r>
              <a:rPr lang="en-US" sz="1200" dirty="0"/>
              <a:t> New livelihood </a:t>
            </a:r>
            <a:r>
              <a:rPr lang="en-US" sz="1200" dirty="0" smtClean="0"/>
              <a:t>opportunities &amp; Access to new market.</a:t>
            </a:r>
          </a:p>
          <a:p>
            <a:pPr>
              <a:buClrTx/>
              <a:buSzPct val="45000"/>
              <a:buFontTx/>
              <a:buNone/>
            </a:pPr>
            <a:endParaRPr lang="en-US" sz="1200" dirty="0"/>
          </a:p>
        </p:txBody>
      </p:sp>
      <p:sp>
        <p:nvSpPr>
          <p:cNvPr id="109" name="Oval 7"/>
          <p:cNvSpPr>
            <a:spLocks noChangeArrowheads="1"/>
          </p:cNvSpPr>
          <p:nvPr/>
        </p:nvSpPr>
        <p:spPr bwMode="auto">
          <a:xfrm>
            <a:off x="1449864" y="3640880"/>
            <a:ext cx="1020960" cy="650948"/>
          </a:xfrm>
          <a:prstGeom prst="ellipse">
            <a:avLst/>
          </a:prstGeom>
          <a:solidFill>
            <a:srgbClr val="00CC9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en-US" sz="1400" b="1" dirty="0" smtClean="0">
                <a:solidFill>
                  <a:srgbClr val="000000"/>
                </a:solidFill>
                <a:cs typeface="Arial" charset="0"/>
              </a:rPr>
              <a:t>Market</a:t>
            </a:r>
            <a:endParaRPr lang="en-US" sz="1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93848" y="6390217"/>
            <a:ext cx="671222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 cmpd="sng">
            <a:solidFill>
              <a:srgbClr val="008000"/>
            </a:solidFill>
          </a:ln>
          <a:effectLst>
            <a:glow rad="101600">
              <a:schemeClr val="tx1">
                <a:lumMod val="50000"/>
                <a:lumOff val="50000"/>
                <a:alpha val="75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TWO WAY PHYSICAL &amp; VIRTUAL CONNECT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893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24000"/>
            <a:ext cx="9144000" cy="488899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85800" y="5715000"/>
            <a:ext cx="1219200" cy="22860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Semi-Urban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76200"/>
            <a:ext cx="8435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DRISHTEE RURAL SUPPLY CHAIN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72526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One vehicle one day procures from 2 rural enterprise &amp; sells to 20 rural retail, 5 semi-urban retail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114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6912" y="1510490"/>
            <a:ext cx="6363981" cy="4840026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6" y="2107556"/>
            <a:ext cx="1613523" cy="96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5744" y="2107556"/>
            <a:ext cx="1351167" cy="101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5370" b="1145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298" y="3593275"/>
            <a:ext cx="1529820" cy="122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Alternate Process 7"/>
          <p:cNvSpPr/>
          <p:nvPr/>
        </p:nvSpPr>
        <p:spPr>
          <a:xfrm>
            <a:off x="283744" y="1648217"/>
            <a:ext cx="2094304" cy="324239"/>
          </a:xfrm>
          <a:prstGeom prst="flowChartAlternateProcess">
            <a:avLst/>
          </a:prstGeom>
          <a:solidFill>
            <a:srgbClr val="A03337"/>
          </a:solidFill>
          <a:ln>
            <a:solidFill>
              <a:srgbClr val="A03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Services</a:t>
            </a: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3549" y="5201481"/>
            <a:ext cx="1303550" cy="130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323" r="266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201481"/>
            <a:ext cx="1303549" cy="98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Alternate Process 10"/>
          <p:cNvSpPr/>
          <p:nvPr/>
        </p:nvSpPr>
        <p:spPr>
          <a:xfrm>
            <a:off x="356975" y="3124524"/>
            <a:ext cx="2094304" cy="324239"/>
          </a:xfrm>
          <a:prstGeom prst="flowChartAlternateProcess">
            <a:avLst/>
          </a:prstGeom>
          <a:solidFill>
            <a:srgbClr val="A03337"/>
          </a:solidFill>
          <a:ln>
            <a:solidFill>
              <a:srgbClr val="A03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Financial Inclusion</a:t>
            </a:r>
            <a:endParaRPr lang="en-US" sz="1400" dirty="0"/>
          </a:p>
        </p:txBody>
      </p:sp>
      <p:sp>
        <p:nvSpPr>
          <p:cNvPr id="12" name="Alternate Process 11"/>
          <p:cNvSpPr/>
          <p:nvPr/>
        </p:nvSpPr>
        <p:spPr>
          <a:xfrm>
            <a:off x="387767" y="4790044"/>
            <a:ext cx="2094304" cy="324239"/>
          </a:xfrm>
          <a:prstGeom prst="flowChartAlternateProcess">
            <a:avLst/>
          </a:prstGeom>
          <a:solidFill>
            <a:srgbClr val="A03337"/>
          </a:solidFill>
          <a:ln>
            <a:solidFill>
              <a:srgbClr val="A03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Training Capacity Building</a:t>
            </a:r>
            <a:endParaRPr lang="en-US" sz="1400" dirty="0"/>
          </a:p>
        </p:txBody>
      </p:sp>
      <p:sp>
        <p:nvSpPr>
          <p:cNvPr id="13" name="Alternate Process 12"/>
          <p:cNvSpPr/>
          <p:nvPr/>
        </p:nvSpPr>
        <p:spPr>
          <a:xfrm>
            <a:off x="256397" y="6527761"/>
            <a:ext cx="2094304" cy="324239"/>
          </a:xfrm>
          <a:prstGeom prst="flowChartAlternateProcess">
            <a:avLst/>
          </a:prstGeom>
          <a:solidFill>
            <a:srgbClr val="A03337"/>
          </a:solidFill>
          <a:ln>
            <a:solidFill>
              <a:srgbClr val="A03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Health</a:t>
            </a:r>
            <a:endParaRPr lang="en-US" sz="1400" dirty="0"/>
          </a:p>
        </p:txBody>
      </p:sp>
      <p:sp>
        <p:nvSpPr>
          <p:cNvPr id="14" name="Alternate Process 13"/>
          <p:cNvSpPr/>
          <p:nvPr/>
        </p:nvSpPr>
        <p:spPr>
          <a:xfrm>
            <a:off x="2877984" y="1634707"/>
            <a:ext cx="2408842" cy="324239"/>
          </a:xfrm>
          <a:prstGeom prst="flowChartAlternateProcess">
            <a:avLst/>
          </a:prstGeom>
          <a:solidFill>
            <a:srgbClr val="A03337"/>
          </a:solidFill>
          <a:ln>
            <a:solidFill>
              <a:srgbClr val="A03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Products to village</a:t>
            </a:r>
            <a:endParaRPr lang="en-US" dirty="0"/>
          </a:p>
        </p:txBody>
      </p:sp>
      <p:sp>
        <p:nvSpPr>
          <p:cNvPr id="15" name="Alternate Process 14"/>
          <p:cNvSpPr/>
          <p:nvPr/>
        </p:nvSpPr>
        <p:spPr>
          <a:xfrm>
            <a:off x="6735158" y="1648217"/>
            <a:ext cx="2408842" cy="324239"/>
          </a:xfrm>
          <a:prstGeom prst="flowChartAlternateProcess">
            <a:avLst/>
          </a:prstGeom>
          <a:solidFill>
            <a:srgbClr val="A03337"/>
          </a:solidFill>
          <a:ln>
            <a:solidFill>
              <a:srgbClr val="A03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Products from Village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15384" y="215090"/>
            <a:ext cx="8153400" cy="990600"/>
          </a:xfrm>
        </p:spPr>
        <p:txBody>
          <a:bodyPr/>
          <a:lstStyle/>
          <a:p>
            <a:r>
              <a:rPr lang="en-US" dirty="0" smtClean="0"/>
              <a:t>Products and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353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7391400" cy="1143000"/>
          </a:xfrm>
        </p:spPr>
        <p:txBody>
          <a:bodyPr/>
          <a:lstStyle/>
          <a:p>
            <a:r>
              <a:rPr lang="en-US" dirty="0" smtClean="0"/>
              <a:t>Drishtee Presence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900" y="1517830"/>
            <a:ext cx="4610100" cy="53401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" y="1565575"/>
            <a:ext cx="4495800" cy="405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7000"/>
              </a:lnSpc>
              <a:buClrTx/>
              <a:buFontTx/>
              <a:buNone/>
              <a:defRPr/>
            </a:pPr>
            <a:r>
              <a:rPr lang="en-US" altLang="ja-JP" sz="2000" b="1" dirty="0">
                <a:solidFill>
                  <a:srgbClr val="000000"/>
                </a:solidFill>
                <a:latin typeface="TrebuchetMS" charset="0"/>
              </a:rPr>
              <a:t>We are present in:</a:t>
            </a:r>
          </a:p>
          <a:p>
            <a:pPr lvl="1">
              <a:lnSpc>
                <a:spcPct val="97000"/>
              </a:lnSpc>
              <a:buFont typeface="Wingdings" charset="0"/>
              <a:buChar char=""/>
              <a:defRPr/>
            </a:pPr>
            <a:r>
              <a:rPr lang="ja-JP" altLang="en-US" dirty="0">
                <a:solidFill>
                  <a:srgbClr val="000000"/>
                </a:solidFill>
                <a:latin typeface="TrebuchetMS" charset="0"/>
              </a:rPr>
              <a:t> </a:t>
            </a:r>
            <a:r>
              <a:rPr lang="en-US" altLang="ja-JP" dirty="0">
                <a:solidFill>
                  <a:srgbClr val="000000"/>
                </a:solidFill>
                <a:latin typeface="TrebuchetMS" charset="0"/>
              </a:rPr>
              <a:t>10 states</a:t>
            </a:r>
          </a:p>
          <a:p>
            <a:pPr lvl="1">
              <a:lnSpc>
                <a:spcPct val="97000"/>
              </a:lnSpc>
              <a:buFont typeface="Wingdings" charset="0"/>
              <a:buChar char=""/>
              <a:defRPr/>
            </a:pPr>
            <a:r>
              <a:rPr lang="ja-JP" altLang="en-US" dirty="0">
                <a:solidFill>
                  <a:srgbClr val="000000"/>
                </a:solidFill>
                <a:latin typeface="TrebuchetMS" charset="0"/>
              </a:rPr>
              <a:t> </a:t>
            </a:r>
            <a:r>
              <a:rPr lang="en-US" altLang="ja-JP" dirty="0">
                <a:solidFill>
                  <a:srgbClr val="000000"/>
                </a:solidFill>
                <a:latin typeface="TrebuchetMS" charset="0"/>
              </a:rPr>
              <a:t>Focused on Uttar Pradesh, Bihar and Assam (combined = 40% of rural population)</a:t>
            </a:r>
          </a:p>
          <a:p>
            <a:pPr lvl="1">
              <a:lnSpc>
                <a:spcPct val="97000"/>
              </a:lnSpc>
              <a:buFont typeface="Wingdings" charset="0"/>
              <a:buChar char=""/>
              <a:defRPr/>
            </a:pPr>
            <a:r>
              <a:rPr lang="ja-JP" altLang="en-US" dirty="0">
                <a:solidFill>
                  <a:srgbClr val="000000"/>
                </a:solidFill>
                <a:latin typeface="TrebuchetMS" charset="0"/>
              </a:rPr>
              <a:t> </a:t>
            </a:r>
            <a:r>
              <a:rPr lang="en-US" altLang="ja-JP" dirty="0">
                <a:solidFill>
                  <a:srgbClr val="000000"/>
                </a:solidFill>
                <a:latin typeface="TrebuchetMS" charset="0"/>
              </a:rPr>
              <a:t>5000 villages</a:t>
            </a:r>
          </a:p>
          <a:p>
            <a:pPr>
              <a:lnSpc>
                <a:spcPct val="97000"/>
              </a:lnSpc>
              <a:buClrTx/>
              <a:buFontTx/>
              <a:buNone/>
              <a:defRPr/>
            </a:pPr>
            <a:endParaRPr lang="ja-JP" altLang="en-US" sz="2400" dirty="0">
              <a:solidFill>
                <a:srgbClr val="000000"/>
              </a:solidFill>
              <a:latin typeface="TrebuchetMS" charset="0"/>
            </a:endParaRPr>
          </a:p>
          <a:p>
            <a:pPr>
              <a:lnSpc>
                <a:spcPct val="97000"/>
              </a:lnSpc>
              <a:buClrTx/>
              <a:buFontTx/>
              <a:buNone/>
              <a:defRPr/>
            </a:pPr>
            <a:r>
              <a:rPr lang="en-US" altLang="ja-JP" sz="2000" b="1" dirty="0">
                <a:solidFill>
                  <a:srgbClr val="000000"/>
                </a:solidFill>
                <a:latin typeface="TrebuchetMS" charset="0"/>
              </a:rPr>
              <a:t>We’ve supported livelihood for </a:t>
            </a:r>
          </a:p>
          <a:p>
            <a:pPr lvl="1">
              <a:lnSpc>
                <a:spcPct val="97000"/>
              </a:lnSpc>
              <a:buFont typeface="Wingdings" charset="0"/>
              <a:buChar char=""/>
              <a:defRPr/>
            </a:pPr>
            <a:r>
              <a:rPr lang="ja-JP" altLang="en-US" sz="2000" dirty="0">
                <a:solidFill>
                  <a:srgbClr val="000000"/>
                </a:solidFill>
                <a:latin typeface="TrebuchetMS" charset="0"/>
              </a:rPr>
              <a:t> </a:t>
            </a:r>
            <a:r>
              <a:rPr lang="en-US" altLang="ja-JP" sz="2000" dirty="0">
                <a:solidFill>
                  <a:srgbClr val="000000"/>
                </a:solidFill>
                <a:latin typeface="TrebuchetMS" charset="0"/>
              </a:rPr>
              <a:t>15000 rural entrepreneurs </a:t>
            </a:r>
          </a:p>
          <a:p>
            <a:pPr>
              <a:lnSpc>
                <a:spcPct val="97000"/>
              </a:lnSpc>
              <a:buClrTx/>
              <a:buFontTx/>
              <a:buNone/>
              <a:defRPr/>
            </a:pPr>
            <a:endParaRPr lang="ja-JP" altLang="en-US" sz="2400" dirty="0">
              <a:solidFill>
                <a:srgbClr val="000000"/>
              </a:solidFill>
              <a:latin typeface="TrebuchetMS" charset="0"/>
            </a:endParaRPr>
          </a:p>
          <a:p>
            <a:pPr>
              <a:lnSpc>
                <a:spcPct val="96000"/>
              </a:lnSpc>
              <a:buClrTx/>
              <a:buFontTx/>
              <a:buNone/>
              <a:defRPr/>
            </a:pPr>
            <a:r>
              <a:rPr lang="en-US" altLang="ja-JP" sz="2000" b="1" dirty="0">
                <a:solidFill>
                  <a:srgbClr val="000000"/>
                </a:solidFill>
                <a:latin typeface="TrebuchetMS" charset="0"/>
              </a:rPr>
              <a:t>Since our inception, we’ve served:</a:t>
            </a:r>
          </a:p>
          <a:p>
            <a:pPr>
              <a:lnSpc>
                <a:spcPct val="96000"/>
              </a:lnSpc>
              <a:buClrTx/>
              <a:buFontTx/>
              <a:buNone/>
              <a:defRPr/>
            </a:pPr>
            <a:r>
              <a:rPr lang="ja-JP" altLang="en-US" sz="2400" dirty="0">
                <a:solidFill>
                  <a:srgbClr val="000000"/>
                </a:solidFill>
                <a:latin typeface="TrebuchetMS" charset="0"/>
              </a:rPr>
              <a:t> </a:t>
            </a:r>
            <a:r>
              <a:rPr lang="en-US" altLang="ja-JP" sz="2000" dirty="0">
                <a:solidFill>
                  <a:srgbClr val="000000"/>
                </a:solidFill>
                <a:latin typeface="TrebuchetMS" charset="0"/>
              </a:rPr>
              <a:t>More than 1,000,000 families  </a:t>
            </a:r>
          </a:p>
          <a:p>
            <a:pPr>
              <a:lnSpc>
                <a:spcPct val="96000"/>
              </a:lnSpc>
              <a:buClrTx/>
              <a:buFontTx/>
              <a:buNone/>
              <a:defRPr/>
            </a:pPr>
            <a:endParaRPr lang="ja-JP" altLang="en-US" sz="2400" dirty="0">
              <a:solidFill>
                <a:srgbClr val="000000"/>
              </a:solidFill>
              <a:latin typeface="Trebuchet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734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/>
        </p:nvSpPr>
        <p:spPr>
          <a:xfrm>
            <a:off x="477311" y="5334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Drishtee – Historical Account</a:t>
            </a:r>
            <a:endParaRPr lang="en-US" dirty="0" smtClean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"/>
          </p:nvPr>
        </p:nvSpPr>
        <p:spPr>
          <a:xfrm>
            <a:off x="485776" y="1481666"/>
            <a:ext cx="8658224" cy="236220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 smtClean="0">
                <a:solidFill>
                  <a:srgbClr val="775F55"/>
                </a:solidFill>
              </a:rPr>
              <a:t>Drishtee Business Evolution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rgbClr val="775F55"/>
                </a:solidFill>
              </a:rPr>
              <a:t>Drishtee’s business evolved from a pure </a:t>
            </a:r>
            <a:r>
              <a:rPr lang="en-US" sz="2100" dirty="0" smtClean="0">
                <a:solidFill>
                  <a:srgbClr val="775F55"/>
                </a:solidFill>
              </a:rPr>
              <a:t>ICT (Information, Communications and Technology) </a:t>
            </a:r>
            <a:r>
              <a:rPr lang="en-US" sz="2100" dirty="0">
                <a:solidFill>
                  <a:srgbClr val="775F55"/>
                </a:solidFill>
              </a:rPr>
              <a:t>kiosk operations in </a:t>
            </a:r>
            <a:r>
              <a:rPr lang="en-US" sz="2100" dirty="0" smtClean="0">
                <a:solidFill>
                  <a:srgbClr val="775F55"/>
                </a:solidFill>
              </a:rPr>
              <a:t>the year 2000 </a:t>
            </a:r>
            <a:r>
              <a:rPr lang="en-US" sz="2100" dirty="0">
                <a:solidFill>
                  <a:srgbClr val="775F55"/>
                </a:solidFill>
              </a:rPr>
              <a:t>to a full fledged rural</a:t>
            </a:r>
            <a:r>
              <a:rPr lang="en-US" sz="2100" dirty="0" smtClean="0">
                <a:solidFill>
                  <a:srgbClr val="775F55"/>
                </a:solidFill>
              </a:rPr>
              <a:t>-distribution </a:t>
            </a:r>
            <a:r>
              <a:rPr lang="en-US" sz="2100" dirty="0">
                <a:solidFill>
                  <a:srgbClr val="775F55"/>
                </a:solidFill>
              </a:rPr>
              <a:t>platform that provides the last mile to an urban producer for their rural outreach and first-mile and last-mile for rural producers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55596" y="2438400"/>
            <a:ext cx="8407404" cy="3936996"/>
            <a:chOff x="338666" y="2616204"/>
            <a:chExt cx="8407404" cy="3936996"/>
          </a:xfrm>
        </p:grpSpPr>
        <p:sp>
          <p:nvSpPr>
            <p:cNvPr id="23" name="Cube 22"/>
            <p:cNvSpPr/>
            <p:nvPr/>
          </p:nvSpPr>
          <p:spPr>
            <a:xfrm>
              <a:off x="474136" y="5198533"/>
              <a:ext cx="1440180" cy="1219200"/>
            </a:xfrm>
            <a:prstGeom prst="cub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536256" y="5242560"/>
              <a:ext cx="1244711" cy="243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137160" rIns="90000" bIns="13716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 hangingPunct="1">
                <a:lnSpc>
                  <a:spcPct val="70000"/>
                </a:lnSpc>
                <a:spcBef>
                  <a:spcPts val="300"/>
                </a:spcBef>
                <a:spcAft>
                  <a:spcPts val="300"/>
                </a:spcAft>
                <a:buClrTx/>
                <a:buFontTx/>
                <a:buNone/>
              </a:pPr>
              <a:r>
                <a:rPr lang="en-GB" sz="1700" b="1" u="sng" dirty="0" smtClean="0">
                  <a:solidFill>
                    <a:schemeClr val="tx1"/>
                  </a:solidFill>
                  <a:latin typeface="Tw Cen MT"/>
                </a:rPr>
                <a:t>FY01</a:t>
              </a:r>
              <a:endParaRPr lang="en-GB" sz="1700" b="1" u="sng" dirty="0">
                <a:solidFill>
                  <a:schemeClr val="tx1"/>
                </a:solidFill>
                <a:latin typeface="Tw Cen MT"/>
              </a:endParaRPr>
            </a:p>
          </p:txBody>
        </p:sp>
        <p:sp>
          <p:nvSpPr>
            <p:cNvPr id="25" name="Cube 24"/>
            <p:cNvSpPr/>
            <p:nvPr/>
          </p:nvSpPr>
          <p:spPr>
            <a:xfrm>
              <a:off x="1718737" y="4682632"/>
              <a:ext cx="1600200" cy="1752033"/>
            </a:xfrm>
            <a:prstGeom prst="cub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1803423" y="4695726"/>
              <a:ext cx="1383012" cy="350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137160" rIns="90000" bIns="13716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 hangingPunct="1">
                <a:lnSpc>
                  <a:spcPct val="70000"/>
                </a:lnSpc>
                <a:spcBef>
                  <a:spcPts val="300"/>
                </a:spcBef>
                <a:spcAft>
                  <a:spcPts val="300"/>
                </a:spcAft>
                <a:buClrTx/>
                <a:buFontTx/>
                <a:buNone/>
              </a:pPr>
              <a:r>
                <a:rPr lang="en-GB" sz="1700" b="1" u="sng" dirty="0" smtClean="0">
                  <a:solidFill>
                    <a:schemeClr val="tx1"/>
                  </a:solidFill>
                  <a:latin typeface="Tw Cen MT"/>
                </a:rPr>
                <a:t>FY04</a:t>
              </a:r>
              <a:endParaRPr lang="en-GB" sz="1700" b="1" u="sng" dirty="0">
                <a:solidFill>
                  <a:schemeClr val="tx1"/>
                </a:solidFill>
                <a:latin typeface="Tw Cen MT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3056471" y="4140201"/>
              <a:ext cx="1600200" cy="2302366"/>
              <a:chOff x="533400" y="4510971"/>
              <a:chExt cx="1371600" cy="1966029"/>
            </a:xfrm>
          </p:grpSpPr>
          <p:sp>
            <p:nvSpPr>
              <p:cNvPr id="49" name="Cube 48"/>
              <p:cNvSpPr/>
              <p:nvPr/>
            </p:nvSpPr>
            <p:spPr>
              <a:xfrm>
                <a:off x="533400" y="4572000"/>
                <a:ext cx="1371600" cy="1905000"/>
              </a:xfrm>
              <a:prstGeom prst="cube">
                <a:avLst/>
              </a:prstGeom>
              <a:solidFill>
                <a:srgbClr val="6BD307"/>
              </a:solidFill>
              <a:ln>
                <a:solidFill>
                  <a:srgbClr val="6BD30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Text Box 8"/>
              <p:cNvSpPr txBox="1">
                <a:spLocks noChangeArrowheads="1"/>
              </p:cNvSpPr>
              <p:nvPr/>
            </p:nvSpPr>
            <p:spPr bwMode="auto">
              <a:xfrm>
                <a:off x="620502" y="4510971"/>
                <a:ext cx="1185439" cy="381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0000" tIns="137160" rIns="90000" bIns="137160" anchor="ctr"/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5146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9718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4290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8862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 algn="ctr" hangingPunct="1">
                  <a:lnSpc>
                    <a:spcPct val="7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FontTx/>
                  <a:buNone/>
                </a:pPr>
                <a:r>
                  <a:rPr lang="en-GB" sz="1700" b="1" u="sng" dirty="0" smtClean="0">
                    <a:solidFill>
                      <a:schemeClr val="tx1"/>
                    </a:solidFill>
                    <a:latin typeface="Tw Cen MT"/>
                  </a:rPr>
                  <a:t>FY06</a:t>
                </a:r>
                <a:endParaRPr lang="en-GB" sz="1700" b="1" u="sng" dirty="0">
                  <a:solidFill>
                    <a:schemeClr val="tx1"/>
                  </a:solidFill>
                  <a:latin typeface="Tw Cen MT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4402674" y="3615269"/>
              <a:ext cx="1600200" cy="2836333"/>
              <a:chOff x="533400" y="4510971"/>
              <a:chExt cx="1371600" cy="1966029"/>
            </a:xfrm>
          </p:grpSpPr>
          <p:sp>
            <p:nvSpPr>
              <p:cNvPr id="47" name="Cube 46"/>
              <p:cNvSpPr/>
              <p:nvPr/>
            </p:nvSpPr>
            <p:spPr>
              <a:xfrm>
                <a:off x="533400" y="4572000"/>
                <a:ext cx="1371600" cy="1905000"/>
              </a:xfrm>
              <a:prstGeom prst="cub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Text Box 8"/>
              <p:cNvSpPr txBox="1">
                <a:spLocks noChangeArrowheads="1"/>
              </p:cNvSpPr>
              <p:nvPr/>
            </p:nvSpPr>
            <p:spPr bwMode="auto">
              <a:xfrm>
                <a:off x="620502" y="4510971"/>
                <a:ext cx="1185439" cy="381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0000" tIns="137160" rIns="90000" bIns="137160" anchor="ctr"/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5146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9718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4290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8862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 algn="ctr" hangingPunct="1">
                  <a:lnSpc>
                    <a:spcPct val="7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FontTx/>
                  <a:buNone/>
                </a:pPr>
                <a:r>
                  <a:rPr lang="en-GB" sz="1700" b="1" u="sng" dirty="0" smtClean="0">
                    <a:solidFill>
                      <a:schemeClr val="tx1"/>
                    </a:solidFill>
                    <a:latin typeface="Tw Cen MT"/>
                  </a:rPr>
                  <a:t>FY08</a:t>
                </a:r>
                <a:endParaRPr lang="en-GB" sz="1700" b="1" u="sng" dirty="0">
                  <a:solidFill>
                    <a:schemeClr val="tx1"/>
                  </a:solidFill>
                  <a:latin typeface="Tw Cen MT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5774270" y="3124200"/>
              <a:ext cx="1600200" cy="3318934"/>
              <a:chOff x="533400" y="4510971"/>
              <a:chExt cx="1371600" cy="1966029"/>
            </a:xfrm>
          </p:grpSpPr>
          <p:sp>
            <p:nvSpPr>
              <p:cNvPr id="45" name="Cube 44"/>
              <p:cNvSpPr/>
              <p:nvPr/>
            </p:nvSpPr>
            <p:spPr>
              <a:xfrm>
                <a:off x="533400" y="4572000"/>
                <a:ext cx="1371600" cy="1905000"/>
              </a:xfrm>
              <a:prstGeom prst="cub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 Box 8"/>
              <p:cNvSpPr txBox="1">
                <a:spLocks noChangeArrowheads="1"/>
              </p:cNvSpPr>
              <p:nvPr/>
            </p:nvSpPr>
            <p:spPr bwMode="auto">
              <a:xfrm>
                <a:off x="620502" y="4510971"/>
                <a:ext cx="1185439" cy="381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0000" tIns="137160" rIns="90000" bIns="137160" anchor="ctr"/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5146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9718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4290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8862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 algn="ctr" hangingPunct="1">
                  <a:lnSpc>
                    <a:spcPct val="7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FontTx/>
                  <a:buNone/>
                </a:pPr>
                <a:r>
                  <a:rPr lang="en-GB" sz="1700" b="1" u="sng" dirty="0" smtClean="0">
                    <a:solidFill>
                      <a:schemeClr val="tx1"/>
                    </a:solidFill>
                    <a:latin typeface="Tw Cen MT"/>
                  </a:rPr>
                  <a:t>FY09</a:t>
                </a:r>
                <a:endParaRPr lang="en-GB" sz="1700" b="1" u="sng" dirty="0">
                  <a:solidFill>
                    <a:schemeClr val="tx1"/>
                  </a:solidFill>
                  <a:latin typeface="Tw Cen MT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7145870" y="2616204"/>
              <a:ext cx="1600200" cy="3826933"/>
              <a:chOff x="533400" y="4484523"/>
              <a:chExt cx="1371600" cy="1992477"/>
            </a:xfrm>
          </p:grpSpPr>
          <p:sp>
            <p:nvSpPr>
              <p:cNvPr id="43" name="Cube 42"/>
              <p:cNvSpPr/>
              <p:nvPr/>
            </p:nvSpPr>
            <p:spPr>
              <a:xfrm>
                <a:off x="533400" y="4572000"/>
                <a:ext cx="1371600" cy="1905000"/>
              </a:xfrm>
              <a:prstGeom prst="cube">
                <a:avLst/>
              </a:prstGeom>
              <a:solidFill>
                <a:srgbClr val="6BD307"/>
              </a:solidFill>
              <a:ln>
                <a:solidFill>
                  <a:srgbClr val="6BD30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Text Box 8"/>
              <p:cNvSpPr txBox="1">
                <a:spLocks noChangeArrowheads="1"/>
              </p:cNvSpPr>
              <p:nvPr/>
            </p:nvSpPr>
            <p:spPr bwMode="auto">
              <a:xfrm>
                <a:off x="620502" y="4484523"/>
                <a:ext cx="1185439" cy="381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0000" tIns="137160" rIns="90000" bIns="137160" anchor="ctr"/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5146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9718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4290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886200" indent="-228600" defTabSz="449263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 algn="ctr" hangingPunct="1">
                  <a:lnSpc>
                    <a:spcPct val="7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FontTx/>
                  <a:buNone/>
                </a:pPr>
                <a:r>
                  <a:rPr lang="en-GB" sz="1700" b="1" u="sng" dirty="0" smtClean="0">
                    <a:solidFill>
                      <a:schemeClr val="tx1"/>
                    </a:solidFill>
                    <a:latin typeface="Tw Cen MT"/>
                  </a:rPr>
                  <a:t>FY12</a:t>
                </a:r>
                <a:endParaRPr lang="en-GB" sz="1700" b="1" u="sng" dirty="0">
                  <a:solidFill>
                    <a:schemeClr val="tx1"/>
                  </a:solidFill>
                  <a:latin typeface="Tw Cen MT"/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465666" y="5511802"/>
              <a:ext cx="1126067" cy="907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 Box 8"/>
            <p:cNvSpPr txBox="1">
              <a:spLocks noChangeArrowheads="1"/>
            </p:cNvSpPr>
            <p:nvPr/>
          </p:nvSpPr>
          <p:spPr bwMode="auto">
            <a:xfrm>
              <a:off x="338666" y="5334000"/>
              <a:ext cx="1360170" cy="1219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137160" rIns="90000" bIns="13716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 hangingPunct="1">
                <a:spcBef>
                  <a:spcPts val="300"/>
                </a:spcBef>
                <a:spcAft>
                  <a:spcPts val="300"/>
                </a:spcAft>
                <a:buClrTx/>
                <a:buFontTx/>
                <a:buNone/>
              </a:pPr>
              <a:r>
                <a:rPr lang="en-GB" sz="1400" dirty="0" smtClean="0">
                  <a:solidFill>
                    <a:schemeClr val="tx1"/>
                  </a:solidFill>
                  <a:latin typeface="Tw Cen MT"/>
                </a:rPr>
                <a:t>Started </a:t>
              </a:r>
              <a:r>
                <a:rPr lang="en-GB" sz="1400" dirty="0">
                  <a:solidFill>
                    <a:schemeClr val="tx1"/>
                  </a:solidFill>
                  <a:latin typeface="Tw Cen MT"/>
                </a:rPr>
                <a:t>government services in villages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720300" y="5092700"/>
              <a:ext cx="1188000" cy="13428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051970" y="4629150"/>
              <a:ext cx="1198800" cy="181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00550" y="4114800"/>
              <a:ext cx="1198800" cy="23368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778500" y="3649132"/>
              <a:ext cx="1198800" cy="280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145867" y="3217334"/>
              <a:ext cx="1198800" cy="324273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 Box 9"/>
            <p:cNvSpPr txBox="1">
              <a:spLocks noChangeArrowheads="1"/>
            </p:cNvSpPr>
            <p:nvPr/>
          </p:nvSpPr>
          <p:spPr bwMode="auto">
            <a:xfrm>
              <a:off x="1659467" y="4986866"/>
              <a:ext cx="1371600" cy="1464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137160" rIns="90000" bIns="137160" anchor="ctr"/>
            <a:lstStyle>
              <a:defPPr>
                <a:defRPr lang="en-US"/>
              </a:defPPr>
              <a:lvl1pPr algn="ctr" hangingPunct="1">
                <a:lnSpc>
                  <a:spcPct val="70000"/>
                </a:lnSpc>
                <a:spcBef>
                  <a:spcPts val="300"/>
                </a:spcBef>
                <a:spcAft>
                  <a:spcPts val="300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700" b="1" u="sng">
                  <a:solidFill>
                    <a:srgbClr val="FF3300"/>
                  </a:solidFill>
                  <a:latin typeface="Tw Cen MT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n-GB" sz="1400" b="0" u="none" dirty="0" err="1" smtClean="0">
                  <a:solidFill>
                    <a:schemeClr val="tx1"/>
                  </a:solidFill>
                </a:rPr>
                <a:t>eGovernance</a:t>
              </a:r>
              <a:r>
                <a:rPr lang="en-GB" sz="1400" b="0" u="none" dirty="0" smtClean="0">
                  <a:solidFill>
                    <a:schemeClr val="tx1"/>
                  </a:solidFill>
                </a:rPr>
                <a:t> </a:t>
              </a:r>
              <a:r>
                <a:rPr lang="en-GB" sz="1400" b="0" u="none" dirty="0">
                  <a:solidFill>
                    <a:schemeClr val="tx1"/>
                  </a:solidFill>
                </a:rPr>
                <a:t>model </a:t>
              </a:r>
              <a:r>
                <a:rPr lang="en-GB" sz="1400" b="0" u="none" dirty="0" smtClean="0">
                  <a:solidFill>
                    <a:schemeClr val="tx1"/>
                  </a:solidFill>
                </a:rPr>
                <a:t>seen as unsustainable. Started </a:t>
              </a:r>
              <a:r>
                <a:rPr lang="en-GB" sz="1400" b="0" u="none" dirty="0">
                  <a:solidFill>
                    <a:schemeClr val="tx1"/>
                  </a:solidFill>
                </a:rPr>
                <a:t>other services </a:t>
              </a:r>
              <a:r>
                <a:rPr lang="en-GB" sz="1400" b="0" u="none" dirty="0" smtClean="0">
                  <a:solidFill>
                    <a:schemeClr val="tx1"/>
                  </a:solidFill>
                </a:rPr>
                <a:t>such as IT </a:t>
              </a:r>
              <a:r>
                <a:rPr lang="en-GB" sz="1400" b="0" u="none" dirty="0">
                  <a:solidFill>
                    <a:schemeClr val="tx1"/>
                  </a:solidFill>
                </a:rPr>
                <a:t>education and digital photography</a:t>
              </a:r>
            </a:p>
          </p:txBody>
        </p:sp>
        <p:sp>
          <p:nvSpPr>
            <p:cNvPr id="39" name="Text Box 10"/>
            <p:cNvSpPr txBox="1">
              <a:spLocks noChangeArrowheads="1"/>
            </p:cNvSpPr>
            <p:nvPr/>
          </p:nvSpPr>
          <p:spPr bwMode="auto">
            <a:xfrm>
              <a:off x="3108893" y="5097462"/>
              <a:ext cx="1082876" cy="922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137160" rIns="90000" bIns="137160" anchor="ctr"/>
            <a:lstStyle>
              <a:defPPr>
                <a:defRPr lang="en-US"/>
              </a:defPPr>
              <a:lvl1pPr algn="ctr" hangingPunct="1">
                <a:lnSpc>
                  <a:spcPct val="70000"/>
                </a:lnSpc>
                <a:spcBef>
                  <a:spcPts val="300"/>
                </a:spcBef>
                <a:spcAft>
                  <a:spcPts val="300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700" b="1" u="sng">
                  <a:solidFill>
                    <a:srgbClr val="FF3300"/>
                  </a:solidFill>
                  <a:latin typeface="Tw Cen MT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1400" b="0" u="none" dirty="0" smtClean="0">
                  <a:solidFill>
                    <a:schemeClr val="tx1"/>
                  </a:solidFill>
                </a:rPr>
                <a:t>We </a:t>
              </a:r>
              <a:r>
                <a:rPr lang="en-GB" sz="1400" b="0" u="none" dirty="0">
                  <a:solidFill>
                    <a:schemeClr val="tx1"/>
                  </a:solidFill>
                </a:rPr>
                <a:t>broke even</a:t>
              </a:r>
            </a:p>
          </p:txBody>
        </p:sp>
        <p:sp>
          <p:nvSpPr>
            <p:cNvPr id="40" name="Text Box 11"/>
            <p:cNvSpPr txBox="1">
              <a:spLocks noChangeArrowheads="1"/>
            </p:cNvSpPr>
            <p:nvPr/>
          </p:nvSpPr>
          <p:spPr bwMode="auto">
            <a:xfrm>
              <a:off x="4326471" y="4216401"/>
              <a:ext cx="1311912" cy="228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137160" rIns="90000" bIns="137160" anchor="ctr"/>
            <a:lstStyle>
              <a:defPPr>
                <a:defRPr lang="en-US"/>
              </a:defPPr>
              <a:lvl1pPr algn="ctr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700" b="1" u="sng">
                  <a:solidFill>
                    <a:srgbClr val="008000"/>
                  </a:solidFill>
                  <a:latin typeface="Tw Cen MT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GB" sz="1400" b="0" u="none" dirty="0" smtClean="0">
                  <a:solidFill>
                    <a:schemeClr val="tx1"/>
                  </a:solidFill>
                </a:rPr>
                <a:t>Conscious </a:t>
              </a:r>
              <a:r>
                <a:rPr lang="en-GB" sz="1400" b="0" u="none" dirty="0">
                  <a:solidFill>
                    <a:schemeClr val="tx1"/>
                  </a:solidFill>
                </a:rPr>
                <a:t>change for long-term sustainability. Started developing services on financial inclusion, health and livelihood</a:t>
              </a:r>
            </a:p>
            <a:p>
              <a:pPr>
                <a:spcBef>
                  <a:spcPts val="100"/>
                </a:spcBef>
                <a:spcAft>
                  <a:spcPts val="100"/>
                </a:spcAft>
              </a:pPr>
              <a:endParaRPr lang="en-GB" sz="1400" b="0" u="none" dirty="0">
                <a:solidFill>
                  <a:schemeClr val="tx1"/>
                </a:solidFill>
              </a:endParaRPr>
            </a:p>
          </p:txBody>
        </p:sp>
        <p:sp>
          <p:nvSpPr>
            <p:cNvPr id="41" name="Text Box 12"/>
            <p:cNvSpPr txBox="1">
              <a:spLocks noChangeArrowheads="1"/>
            </p:cNvSpPr>
            <p:nvPr/>
          </p:nvSpPr>
          <p:spPr bwMode="auto">
            <a:xfrm>
              <a:off x="5816604" y="4047065"/>
              <a:ext cx="1143000" cy="19456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137160" rIns="90000" bIns="137160" anchor="ctr"/>
            <a:lstStyle>
              <a:defPPr>
                <a:defRPr lang="en-US"/>
              </a:defPPr>
              <a:lvl1pPr algn="ctr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700" b="1" u="sng">
                  <a:solidFill>
                    <a:srgbClr val="008000"/>
                  </a:solidFill>
                  <a:latin typeface="Tw Cen MT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GB" sz="1200" u="none" dirty="0" smtClean="0">
                  <a:solidFill>
                    <a:schemeClr val="tx1"/>
                  </a:solidFill>
                </a:rPr>
                <a:t> </a:t>
              </a:r>
              <a:r>
                <a:rPr lang="en-GB" sz="1400" b="0" u="none" dirty="0">
                  <a:solidFill>
                    <a:schemeClr val="tx1"/>
                  </a:solidFill>
                </a:rPr>
                <a:t>Developed a  distribution network for efficient delivery of product and services in the villages</a:t>
              </a:r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auto">
            <a:xfrm>
              <a:off x="7112004" y="3810000"/>
              <a:ext cx="1219200" cy="1905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137160" rIns="90000" bIns="137160" anchor="ctr"/>
            <a:lstStyle>
              <a:defPPr>
                <a:defRPr lang="en-US"/>
              </a:defPPr>
              <a:lvl1pPr algn="ctr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700" b="1" u="sng">
                  <a:solidFill>
                    <a:srgbClr val="008000"/>
                  </a:solidFill>
                  <a:latin typeface="Tw Cen MT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GB" sz="1400" b="0" u="none" dirty="0" smtClean="0">
                  <a:solidFill>
                    <a:schemeClr val="tx1"/>
                  </a:solidFill>
                </a:rPr>
                <a:t> </a:t>
              </a:r>
              <a:endParaRPr lang="en-GB" sz="1400" b="0" u="none" dirty="0">
                <a:solidFill>
                  <a:schemeClr val="tx1"/>
                </a:solidFill>
              </a:endParaRPr>
            </a:p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GB" sz="1400" b="0" u="none" dirty="0">
                  <a:solidFill>
                    <a:schemeClr val="tx1"/>
                  </a:solidFill>
                </a:rPr>
                <a:t>Piloted </a:t>
              </a:r>
              <a:r>
                <a:rPr lang="en-GB" sz="1400" b="0" u="none" dirty="0" smtClean="0">
                  <a:solidFill>
                    <a:schemeClr val="tx1"/>
                  </a:solidFill>
                </a:rPr>
                <a:t>Rural Enterprise with capacity, capital channel support </a:t>
              </a:r>
              <a:r>
                <a:rPr lang="en-GB" sz="1400" b="0" u="none" dirty="0">
                  <a:solidFill>
                    <a:schemeClr val="tx1"/>
                  </a:solidFill>
                </a:rPr>
                <a:t>– A sustainable rural community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6057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662022" y="2190360"/>
            <a:ext cx="3994622" cy="1176866"/>
          </a:xfrm>
          <a:prstGeom prst="homePlate">
            <a:avLst/>
          </a:prstGeom>
          <a:solidFill>
            <a:srgbClr val="90CAFF"/>
          </a:solidFill>
          <a:ln>
            <a:noFill/>
          </a:ln>
          <a:effectLst>
            <a:glow rad="101600">
              <a:srgbClr val="90CAFF">
                <a:alpha val="75000"/>
              </a:srgbClr>
            </a:glow>
            <a:outerShdw blurRad="38100" dist="30000" dir="5400000" rotWithShape="0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4335" y="330750"/>
            <a:ext cx="8153400" cy="5473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75F55"/>
                </a:solidFill>
              </a:rPr>
              <a:t>Rural Markets: Drishtee </a:t>
            </a:r>
            <a:r>
              <a:rPr lang="en-US" b="1" dirty="0" smtClean="0">
                <a:solidFill>
                  <a:srgbClr val="775F55"/>
                </a:solidFill>
              </a:rPr>
              <a:t>Learning</a:t>
            </a:r>
            <a:endParaRPr lang="en-US" dirty="0" smtClean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512800" y="1468155"/>
            <a:ext cx="8505824" cy="1032934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 err="1" smtClean="0">
                <a:solidFill>
                  <a:srgbClr val="775F55"/>
                </a:solidFill>
              </a:rPr>
              <a:t>Drishtee’s</a:t>
            </a:r>
            <a:r>
              <a:rPr lang="en-US" sz="2100" dirty="0" smtClean="0">
                <a:solidFill>
                  <a:srgbClr val="775F55"/>
                </a:solidFill>
              </a:rPr>
              <a:t> learning of rural markets over a decade has shaped the rural distribution platform we have built</a:t>
            </a:r>
            <a:endParaRPr lang="en-US" sz="2100" dirty="0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2022" y="2799960"/>
            <a:ext cx="4013202" cy="3301998"/>
          </a:xfrm>
          <a:prstGeom prst="rect">
            <a:avLst/>
          </a:prstGeom>
          <a:solidFill>
            <a:srgbClr val="F3D52A"/>
          </a:solidFill>
          <a:ln>
            <a:noFill/>
          </a:ln>
          <a:effectLst>
            <a:glow rad="101600">
              <a:srgbClr val="F3D52A">
                <a:alpha val="75000"/>
              </a:srgbClr>
            </a:glow>
            <a:outerShdw blurRad="38100" dist="29972" dir="54000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78323" y="2274396"/>
            <a:ext cx="24539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 smtClean="0">
                <a:solidFill>
                  <a:srgbClr val="775F55"/>
                </a:solidFill>
                <a:latin typeface="Tw Cen MT" charset="-18"/>
              </a:rPr>
              <a:t>MILESTONES</a:t>
            </a:r>
            <a:endParaRPr lang="en-US" sz="2100" b="1" dirty="0">
              <a:solidFill>
                <a:srgbClr val="775F55"/>
              </a:solidFill>
              <a:latin typeface="Tw Cen MT" charset="-1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3556" y="2833197"/>
            <a:ext cx="3666065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indent="-185738">
              <a:spcBef>
                <a:spcPts val="500"/>
              </a:spcBef>
              <a:spcAft>
                <a:spcPts val="500"/>
              </a:spcAft>
              <a:buFont typeface="Wingdings" charset="2"/>
              <a:buChar char="Ø"/>
              <a:tabLst>
                <a:tab pos="185738" algn="l"/>
              </a:tabLst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2000-03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:</a:t>
            </a: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 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Worked with government on e-governance services</a:t>
            </a:r>
          </a:p>
          <a:p>
            <a:pPr marL="185738" indent="-185738">
              <a:spcBef>
                <a:spcPts val="500"/>
              </a:spcBef>
              <a:spcAft>
                <a:spcPts val="500"/>
              </a:spcAft>
              <a:buFont typeface="Wingdings" charset="2"/>
              <a:buChar char="Ø"/>
              <a:tabLst>
                <a:tab pos="185738" algn="l"/>
              </a:tabLst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2003-06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: Focused on developing rural entrepreneurs</a:t>
            </a:r>
          </a:p>
          <a:p>
            <a:pPr marL="185738" indent="-185738">
              <a:spcBef>
                <a:spcPts val="500"/>
              </a:spcBef>
              <a:spcAft>
                <a:spcPts val="500"/>
              </a:spcAft>
              <a:buFont typeface="Wingdings" charset="2"/>
              <a:buChar char="Ø"/>
              <a:tabLst>
                <a:tab pos="185738" algn="l"/>
              </a:tabLst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2006-10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: Focused on developing the rural distribution network</a:t>
            </a:r>
          </a:p>
          <a:p>
            <a:pPr marL="185738" indent="-185738">
              <a:spcBef>
                <a:spcPts val="500"/>
              </a:spcBef>
              <a:spcAft>
                <a:spcPts val="500"/>
              </a:spcAft>
              <a:buFont typeface="Wingdings" charset="2"/>
              <a:buChar char="Ø"/>
              <a:tabLst>
                <a:tab pos="185738" algn="l"/>
              </a:tabLst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2010-till date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: Focus on Rural Micro Enterprise development for leveraging the distribution network for creating a sustainable village.</a:t>
            </a:r>
            <a:endParaRPr lang="en-US" sz="1700" dirty="0">
              <a:solidFill>
                <a:srgbClr val="775F55"/>
              </a:solidFill>
              <a:latin typeface="+mn-lt"/>
            </a:endParaRPr>
          </a:p>
        </p:txBody>
      </p:sp>
      <p:sp>
        <p:nvSpPr>
          <p:cNvPr id="10" name="Pentagon 9"/>
          <p:cNvSpPr/>
          <p:nvPr/>
        </p:nvSpPr>
        <p:spPr>
          <a:xfrm rot="10800000">
            <a:off x="4883842" y="2190360"/>
            <a:ext cx="4050000" cy="1176866"/>
          </a:xfrm>
          <a:prstGeom prst="homePlate">
            <a:avLst/>
          </a:prstGeom>
          <a:solidFill>
            <a:srgbClr val="90CAFF"/>
          </a:solidFill>
          <a:ln>
            <a:noFill/>
          </a:ln>
          <a:effectLst>
            <a:glow rad="101600">
              <a:srgbClr val="90CAFF">
                <a:alpha val="75000"/>
              </a:srgbClr>
            </a:glow>
            <a:outerShdw blurRad="38100" dist="30000" dir="5400000" rotWithShape="0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61487" y="2799960"/>
            <a:ext cx="4086000" cy="3301998"/>
          </a:xfrm>
          <a:prstGeom prst="rect">
            <a:avLst/>
          </a:prstGeom>
          <a:solidFill>
            <a:srgbClr val="F3D52A"/>
          </a:solidFill>
          <a:ln>
            <a:noFill/>
          </a:ln>
          <a:effectLst>
            <a:glow rad="101600">
              <a:srgbClr val="F3D52A">
                <a:alpha val="75000"/>
              </a:srgbClr>
            </a:glow>
            <a:outerShdw blurRad="38100" dist="29972" dir="54000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768857" y="2274396"/>
            <a:ext cx="24539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 smtClean="0">
                <a:solidFill>
                  <a:srgbClr val="775F55"/>
                </a:solidFill>
                <a:latin typeface="Tw Cen MT" charset="-18"/>
              </a:rPr>
              <a:t>LEARNINGS</a:t>
            </a:r>
            <a:endParaRPr lang="en-US" sz="2100" b="1" dirty="0">
              <a:solidFill>
                <a:srgbClr val="775F55"/>
              </a:solidFill>
              <a:latin typeface="Tw Cen MT" charset="-1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36091" y="2766094"/>
            <a:ext cx="4013200" cy="3328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940"/>
              </a:lnSpc>
              <a:buFont typeface="Wingdings" charset="2"/>
              <a:buChar char="q"/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Technology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 </a:t>
            </a:r>
            <a:r>
              <a:rPr lang="en-US" sz="1700" b="1" dirty="0">
                <a:solidFill>
                  <a:srgbClr val="775F55"/>
                </a:solidFill>
                <a:latin typeface="+mn-lt"/>
              </a:rPr>
              <a:t>is a tool</a:t>
            </a:r>
            <a:r>
              <a:rPr lang="en-US" sz="1700" dirty="0">
                <a:solidFill>
                  <a:srgbClr val="775F55"/>
                </a:solidFill>
                <a:latin typeface="+mn-lt"/>
              </a:rPr>
              <a:t> and not an end for a rural focused business.</a:t>
            </a:r>
          </a:p>
          <a:p>
            <a:pPr marL="285750" indent="-285750">
              <a:lnSpc>
                <a:spcPts val="1940"/>
              </a:lnSpc>
              <a:buFont typeface="Wingdings" charset="2"/>
              <a:buChar char="q"/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Partnership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 </a:t>
            </a:r>
            <a:r>
              <a:rPr lang="en-US" sz="1700" b="1" dirty="0">
                <a:solidFill>
                  <a:srgbClr val="775F55"/>
                </a:solidFill>
                <a:latin typeface="+mn-lt"/>
              </a:rPr>
              <a:t>with a local </a:t>
            </a: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entrepreneur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 </a:t>
            </a:r>
            <a:r>
              <a:rPr lang="en-US" sz="1700" dirty="0">
                <a:solidFill>
                  <a:srgbClr val="775F55"/>
                </a:solidFill>
                <a:latin typeface="+mn-lt"/>
              </a:rPr>
              <a:t>is the key to success for doing business in rural India</a:t>
            </a:r>
          </a:p>
          <a:p>
            <a:pPr marL="285750" indent="-285750">
              <a:lnSpc>
                <a:spcPts val="1940"/>
              </a:lnSpc>
              <a:buFont typeface="Wingdings" charset="2"/>
              <a:buChar char="q"/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Diversification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 </a:t>
            </a:r>
            <a:r>
              <a:rPr lang="en-US" sz="1700" b="1" dirty="0">
                <a:solidFill>
                  <a:srgbClr val="775F55"/>
                </a:solidFill>
                <a:latin typeface="+mn-lt"/>
              </a:rPr>
              <a:t>of services</a:t>
            </a:r>
            <a:r>
              <a:rPr lang="en-US" sz="1700" dirty="0">
                <a:solidFill>
                  <a:srgbClr val="775F55"/>
                </a:solidFill>
                <a:latin typeface="+mn-lt"/>
              </a:rPr>
              <a:t> is 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required </a:t>
            </a:r>
            <a:r>
              <a:rPr lang="en-US" sz="1700" dirty="0">
                <a:solidFill>
                  <a:srgbClr val="775F55"/>
                </a:solidFill>
                <a:latin typeface="+mn-lt"/>
              </a:rPr>
              <a:t>to spread 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risk and to have a significant value offering for the rural community</a:t>
            </a:r>
          </a:p>
          <a:p>
            <a:pPr marL="285750" indent="-285750">
              <a:lnSpc>
                <a:spcPts val="1940"/>
              </a:lnSpc>
              <a:buFont typeface="Wingdings" charset="2"/>
              <a:buChar char="q"/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Villages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 </a:t>
            </a: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have similar needs bu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t </a:t>
            </a: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different priorities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 which need to be looked into</a:t>
            </a:r>
          </a:p>
          <a:p>
            <a:pPr marL="285750" indent="-285750">
              <a:lnSpc>
                <a:spcPts val="1940"/>
              </a:lnSpc>
              <a:buFont typeface="Wingdings" charset="2"/>
              <a:buChar char="q"/>
            </a:pP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Drishtee’s</a:t>
            </a:r>
            <a:r>
              <a:rPr lang="en-US" sz="1700" dirty="0" smtClean="0">
                <a:solidFill>
                  <a:srgbClr val="775F55"/>
                </a:solidFill>
                <a:latin typeface="+mn-lt"/>
              </a:rPr>
              <a:t> </a:t>
            </a:r>
            <a:r>
              <a:rPr lang="en-US" sz="1700" b="1" dirty="0">
                <a:solidFill>
                  <a:srgbClr val="775F55"/>
                </a:solidFill>
                <a:latin typeface="+mn-lt"/>
              </a:rPr>
              <a:t>sustainability is directly linked to the sustainability of </a:t>
            </a:r>
            <a:r>
              <a:rPr lang="en-US" sz="1700" b="1" dirty="0" smtClean="0">
                <a:solidFill>
                  <a:srgbClr val="775F55"/>
                </a:solidFill>
                <a:latin typeface="+mn-lt"/>
              </a:rPr>
              <a:t>villages</a:t>
            </a:r>
            <a:endParaRPr lang="en-GB" sz="1700" b="1" dirty="0">
              <a:solidFill>
                <a:srgbClr val="775F5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06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2771951" y="3251255"/>
            <a:ext cx="3075084" cy="115534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371967" y="3429000"/>
            <a:ext cx="21000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Services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996957" y="2095912"/>
            <a:ext cx="0" cy="1421961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171934" y="762823"/>
            <a:ext cx="2250062" cy="369332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Top Down</a:t>
            </a: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5390953" y="4188323"/>
            <a:ext cx="0" cy="10940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490928" y="5278232"/>
            <a:ext cx="2175059" cy="369332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Bottom up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071959" y="2142832"/>
            <a:ext cx="25500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Govt. info service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840883" y="4436426"/>
            <a:ext cx="25500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</a:rPr>
              <a:t>Digital Photo studio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071959" y="2498322"/>
            <a:ext cx="25500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</a:rPr>
              <a:t>Insurance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915885" y="4762292"/>
            <a:ext cx="25500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Rural </a:t>
            </a:r>
            <a:r>
              <a:rPr lang="en-US" sz="20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Livelihood</a:t>
            </a:r>
            <a:endParaRPr lang="en-US" sz="20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271910" y="51843"/>
            <a:ext cx="6375174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Service Identification Process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896899" y="1628111"/>
            <a:ext cx="5550152" cy="40011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</a:rPr>
              <a:t>Service Provider/ Government/Drishtee HO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990887" y="5724710"/>
            <a:ext cx="4800131" cy="40011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Villager</a:t>
            </a:r>
            <a:r>
              <a:rPr lang="en-US" sz="20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/Entrepreneur/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Drishtee field level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3071959" y="2853812"/>
            <a:ext cx="25500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</a:rPr>
              <a:t>E-Commerce</a:t>
            </a:r>
          </a:p>
        </p:txBody>
      </p:sp>
    </p:spTree>
    <p:extLst>
      <p:ext uri="{BB962C8B-B14F-4D97-AF65-F5344CB8AC3E}">
        <p14:creationId xmlns:p14="http://schemas.microsoft.com/office/powerpoint/2010/main" val="4050041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616" y="1529308"/>
            <a:ext cx="8085259" cy="5342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530" y="6279515"/>
            <a:ext cx="2209800" cy="44196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685" y="508265"/>
            <a:ext cx="8153400" cy="54739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75F55"/>
                </a:solidFill>
              </a:rPr>
              <a:t>Impact Business Creation Toolkit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5019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Financial Inclusion – Inclusive Innovation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1913" y="3208820"/>
            <a:ext cx="2071972" cy="1242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666" y="1798398"/>
            <a:ext cx="1214514" cy="12145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30974" y="2958292"/>
            <a:ext cx="233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Central Bank in India</a:t>
            </a:r>
            <a:endParaRPr lang="en-US" dirty="0"/>
          </a:p>
        </p:txBody>
      </p:sp>
      <p:sp>
        <p:nvSpPr>
          <p:cNvPr id="9" name="Left Arrow 8"/>
          <p:cNvSpPr/>
          <p:nvPr/>
        </p:nvSpPr>
        <p:spPr>
          <a:xfrm rot="20356043">
            <a:off x="5393885" y="2553402"/>
            <a:ext cx="1269952" cy="77422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Policy</a:t>
            </a:r>
            <a:endParaRPr lang="en-US" dirty="0"/>
          </a:p>
        </p:txBody>
      </p:sp>
      <p:pic>
        <p:nvPicPr>
          <p:cNvPr id="10" name="Picture 2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648" y="2025611"/>
            <a:ext cx="1670400" cy="149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aphicFrame>
        <p:nvGraphicFramePr>
          <p:cNvPr id="11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2822689"/>
              </p:ext>
            </p:extLst>
          </p:nvPr>
        </p:nvGraphicFramePr>
        <p:xfrm>
          <a:off x="784784" y="1766201"/>
          <a:ext cx="1038240" cy="6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r:id="rId6" imgW="895001" imgH="666667" progId="">
                  <p:embed/>
                </p:oleObj>
              </mc:Choice>
              <mc:Fallback>
                <p:oleObj r:id="rId6" imgW="895001" imgH="6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784" y="1766201"/>
                        <a:ext cx="1038240" cy="653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ight Arrow 11"/>
          <p:cNvSpPr/>
          <p:nvPr/>
        </p:nvSpPr>
        <p:spPr>
          <a:xfrm rot="1340264">
            <a:off x="2096440" y="2832063"/>
            <a:ext cx="1074278" cy="5284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Need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5041" y="3327624"/>
            <a:ext cx="1829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Community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0974" y="4113426"/>
            <a:ext cx="2147367" cy="1608452"/>
          </a:xfrm>
          <a:prstGeom prst="rect">
            <a:avLst/>
          </a:prstGeom>
        </p:spPr>
      </p:pic>
      <p:sp>
        <p:nvSpPr>
          <p:cNvPr id="15" name="Left Arrow 14"/>
          <p:cNvSpPr/>
          <p:nvPr/>
        </p:nvSpPr>
        <p:spPr>
          <a:xfrm rot="1549675">
            <a:off x="5391867" y="4388140"/>
            <a:ext cx="1283683" cy="682727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Product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5021" y="5905567"/>
            <a:ext cx="1976051" cy="916169"/>
          </a:xfrm>
          <a:prstGeom prst="rect">
            <a:avLst/>
          </a:prstGeom>
        </p:spPr>
      </p:pic>
      <p:sp>
        <p:nvSpPr>
          <p:cNvPr id="17" name="Up Arrow 16"/>
          <p:cNvSpPr/>
          <p:nvPr/>
        </p:nvSpPr>
        <p:spPr>
          <a:xfrm>
            <a:off x="4274141" y="4615239"/>
            <a:ext cx="464284" cy="1106639"/>
          </a:xfrm>
          <a:prstGeom prst="upArrow">
            <a:avLst>
              <a:gd name="adj1" fmla="val 50000"/>
              <a:gd name="adj2" fmla="val 4808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TECH</a:t>
            </a:r>
            <a:endParaRPr lang="en-US" sz="14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619" y="5120446"/>
            <a:ext cx="1256016" cy="1256016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 rot="19484866">
            <a:off x="1795577" y="4683502"/>
            <a:ext cx="1188121" cy="5693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Reach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" y="6280877"/>
            <a:ext cx="2485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With more than 1000 entrepreneurs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411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775F55"/>
                </a:solidFill>
              </a:rPr>
              <a:t>Awards &amp; </a:t>
            </a:r>
            <a:r>
              <a:rPr lang="en-US" b="1" dirty="0" smtClean="0">
                <a:solidFill>
                  <a:srgbClr val="775F55"/>
                </a:solidFill>
              </a:rPr>
              <a:t>Recognition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519642" y="1481666"/>
            <a:ext cx="8505824" cy="5029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800" dirty="0" smtClean="0">
              <a:solidFill>
                <a:srgbClr val="775F55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 smtClean="0">
                <a:solidFill>
                  <a:srgbClr val="775F55"/>
                </a:solidFill>
              </a:rPr>
              <a:t>2011</a:t>
            </a:r>
            <a:r>
              <a:rPr lang="en-US" sz="1700" b="1" dirty="0">
                <a:solidFill>
                  <a:srgbClr val="775F55"/>
                </a:solidFill>
              </a:rPr>
              <a:t>	</a:t>
            </a:r>
            <a:r>
              <a:rPr lang="en-US" sz="1700" b="1" dirty="0" smtClean="0">
                <a:solidFill>
                  <a:srgbClr val="775F55"/>
                </a:solidFill>
              </a:rPr>
              <a:t>	</a:t>
            </a:r>
            <a:r>
              <a:rPr lang="en-US" sz="1700" dirty="0" smtClean="0">
                <a:solidFill>
                  <a:srgbClr val="775F55"/>
                </a:solidFill>
              </a:rPr>
              <a:t>IBM </a:t>
            </a:r>
            <a:r>
              <a:rPr lang="en-US" sz="1700" dirty="0">
                <a:solidFill>
                  <a:srgbClr val="775F55"/>
                </a:solidFill>
              </a:rPr>
              <a:t>Centennial Grant </a:t>
            </a:r>
            <a:r>
              <a:rPr lang="en-US" sz="1700" dirty="0" smtClean="0">
                <a:solidFill>
                  <a:srgbClr val="775F55"/>
                </a:solidFill>
              </a:rPr>
              <a:t>Winner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 smtClean="0">
                <a:solidFill>
                  <a:srgbClr val="775F55"/>
                </a:solidFill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 smtClean="0">
                <a:solidFill>
                  <a:srgbClr val="775F55"/>
                </a:solidFill>
              </a:rPr>
              <a:t>2010 		</a:t>
            </a:r>
            <a:r>
              <a:rPr lang="en-US" sz="1700" dirty="0" err="1" smtClean="0">
                <a:solidFill>
                  <a:srgbClr val="775F55"/>
                </a:solidFill>
              </a:rPr>
              <a:t>Ashoka</a:t>
            </a:r>
            <a:r>
              <a:rPr lang="en-US" sz="1700" dirty="0" smtClean="0">
                <a:solidFill>
                  <a:srgbClr val="775F55"/>
                </a:solidFill>
              </a:rPr>
              <a:t> </a:t>
            </a:r>
            <a:r>
              <a:rPr lang="en-US" sz="1700" dirty="0" err="1">
                <a:solidFill>
                  <a:srgbClr val="775F55"/>
                </a:solidFill>
              </a:rPr>
              <a:t>Changemakers</a:t>
            </a:r>
            <a:r>
              <a:rPr lang="en-US" sz="1700" dirty="0">
                <a:solidFill>
                  <a:srgbClr val="775F55"/>
                </a:solidFill>
              </a:rPr>
              <a:t> Award </a:t>
            </a:r>
            <a:endParaRPr lang="en-US" sz="1700" dirty="0" smtClean="0">
              <a:solidFill>
                <a:srgbClr val="775F55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 smtClean="0">
                <a:solidFill>
                  <a:srgbClr val="775F55"/>
                </a:solidFill>
              </a:rPr>
              <a:t>		</a:t>
            </a:r>
            <a:r>
              <a:rPr lang="en-US" sz="800" dirty="0" smtClean="0">
                <a:solidFill>
                  <a:srgbClr val="775F55"/>
                </a:solidFill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 smtClean="0">
                <a:solidFill>
                  <a:srgbClr val="775F55"/>
                </a:solidFill>
              </a:rPr>
              <a:t>2008 </a:t>
            </a:r>
            <a:r>
              <a:rPr lang="en-US" sz="1700" b="1" dirty="0">
                <a:solidFill>
                  <a:srgbClr val="775F55"/>
                </a:solidFill>
              </a:rPr>
              <a:t>	</a:t>
            </a:r>
            <a:r>
              <a:rPr lang="en-US" sz="1700" b="1" dirty="0" smtClean="0">
                <a:solidFill>
                  <a:srgbClr val="775F55"/>
                </a:solidFill>
              </a:rPr>
              <a:t>	</a:t>
            </a:r>
            <a:r>
              <a:rPr lang="en-US" sz="1700" dirty="0" smtClean="0">
                <a:solidFill>
                  <a:srgbClr val="775F55"/>
                </a:solidFill>
              </a:rPr>
              <a:t>Invitee </a:t>
            </a:r>
            <a:r>
              <a:rPr lang="en-US" sz="1700" dirty="0">
                <a:solidFill>
                  <a:srgbClr val="775F55"/>
                </a:solidFill>
              </a:rPr>
              <a:t>Clinton Global Initiative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775F55"/>
                </a:solidFill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 smtClean="0">
                <a:solidFill>
                  <a:srgbClr val="775F55"/>
                </a:solidFill>
              </a:rPr>
              <a:t>2007 		</a:t>
            </a:r>
            <a:r>
              <a:rPr lang="en-US" sz="1700" dirty="0" smtClean="0">
                <a:solidFill>
                  <a:srgbClr val="775F55"/>
                </a:solidFill>
              </a:rPr>
              <a:t>Technology </a:t>
            </a:r>
            <a:r>
              <a:rPr lang="en-US" sz="1700" dirty="0">
                <a:solidFill>
                  <a:srgbClr val="775F55"/>
                </a:solidFill>
              </a:rPr>
              <a:t>Pioneers- World Economic Forum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775F55"/>
                </a:solidFill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775F55"/>
                </a:solidFill>
              </a:rPr>
              <a:t>2006 </a:t>
            </a:r>
            <a:r>
              <a:rPr lang="en-US" sz="1700" b="1" dirty="0" smtClean="0">
                <a:solidFill>
                  <a:srgbClr val="775F55"/>
                </a:solidFill>
              </a:rPr>
              <a:t>		</a:t>
            </a:r>
            <a:r>
              <a:rPr lang="en-US" sz="1700" dirty="0" smtClean="0">
                <a:solidFill>
                  <a:srgbClr val="775F55"/>
                </a:solidFill>
              </a:rPr>
              <a:t>Red </a:t>
            </a:r>
            <a:r>
              <a:rPr lang="en-US" sz="1700" dirty="0">
                <a:solidFill>
                  <a:srgbClr val="775F55"/>
                </a:solidFill>
              </a:rPr>
              <a:t>Herring  “100 Asia Award”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 smtClean="0">
                <a:solidFill>
                  <a:srgbClr val="775F55"/>
                </a:solidFill>
              </a:rPr>
              <a:t>		</a:t>
            </a:r>
            <a:r>
              <a:rPr lang="en-US" sz="1700" dirty="0" err="1" smtClean="0">
                <a:solidFill>
                  <a:srgbClr val="775F55"/>
                </a:solidFill>
              </a:rPr>
              <a:t>Zdnet</a:t>
            </a:r>
            <a:r>
              <a:rPr lang="en-US" sz="1700" dirty="0" smtClean="0">
                <a:solidFill>
                  <a:srgbClr val="775F55"/>
                </a:solidFill>
              </a:rPr>
              <a:t> </a:t>
            </a:r>
            <a:r>
              <a:rPr lang="en-US" sz="1700" dirty="0">
                <a:solidFill>
                  <a:srgbClr val="775F55"/>
                </a:solidFill>
              </a:rPr>
              <a:t>“</a:t>
            </a:r>
            <a:r>
              <a:rPr lang="en-US" sz="1700" dirty="0" err="1">
                <a:solidFill>
                  <a:srgbClr val="775F55"/>
                </a:solidFill>
              </a:rPr>
              <a:t>Technopreneur</a:t>
            </a:r>
            <a:r>
              <a:rPr lang="en-US" sz="1700" dirty="0">
                <a:solidFill>
                  <a:srgbClr val="775F55"/>
                </a:solidFill>
              </a:rPr>
              <a:t> of the year Award”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 smtClean="0">
                <a:solidFill>
                  <a:srgbClr val="775F55"/>
                </a:solidFill>
              </a:rPr>
              <a:t>		Deloitte </a:t>
            </a:r>
            <a:r>
              <a:rPr lang="en-US" sz="1700" dirty="0">
                <a:solidFill>
                  <a:srgbClr val="775F55"/>
                </a:solidFill>
              </a:rPr>
              <a:t>Winner, Top 50 Companies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 smtClean="0">
              <a:solidFill>
                <a:srgbClr val="775F55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 smtClean="0">
                <a:solidFill>
                  <a:srgbClr val="775F55"/>
                </a:solidFill>
              </a:rPr>
              <a:t>2005 		</a:t>
            </a:r>
            <a:r>
              <a:rPr lang="en-US" sz="1700" dirty="0" smtClean="0">
                <a:solidFill>
                  <a:srgbClr val="775F55"/>
                </a:solidFill>
              </a:rPr>
              <a:t>Schwab </a:t>
            </a:r>
            <a:r>
              <a:rPr lang="en-US" sz="1700" dirty="0">
                <a:solidFill>
                  <a:srgbClr val="775F55"/>
                </a:solidFill>
              </a:rPr>
              <a:t>Foundation- “Social Entrepreneur of the Year Award”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775F55"/>
                </a:solidFill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775F55"/>
                </a:solidFill>
              </a:rPr>
              <a:t>2004 </a:t>
            </a:r>
            <a:r>
              <a:rPr lang="en-US" sz="1700" b="1" dirty="0" smtClean="0">
                <a:solidFill>
                  <a:srgbClr val="775F55"/>
                </a:solidFill>
              </a:rPr>
              <a:t>		</a:t>
            </a:r>
            <a:r>
              <a:rPr lang="en-US" sz="1700" dirty="0" err="1" smtClean="0">
                <a:solidFill>
                  <a:srgbClr val="775F55"/>
                </a:solidFill>
              </a:rPr>
              <a:t>Ashoka</a:t>
            </a:r>
            <a:r>
              <a:rPr lang="en-US" sz="1700" dirty="0" smtClean="0">
                <a:solidFill>
                  <a:srgbClr val="775F55"/>
                </a:solidFill>
              </a:rPr>
              <a:t> </a:t>
            </a:r>
            <a:r>
              <a:rPr lang="en-US" sz="1700" dirty="0">
                <a:solidFill>
                  <a:srgbClr val="775F55"/>
                </a:solidFill>
              </a:rPr>
              <a:t>– Fellowship for Social Entrepreneurship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775F55"/>
                </a:solidFill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775F55"/>
                </a:solidFill>
              </a:rPr>
              <a:t>2003 </a:t>
            </a:r>
            <a:r>
              <a:rPr lang="en-US" sz="1700" b="1" dirty="0" smtClean="0">
                <a:solidFill>
                  <a:srgbClr val="775F55"/>
                </a:solidFill>
              </a:rPr>
              <a:t>		</a:t>
            </a:r>
            <a:r>
              <a:rPr lang="en-US" sz="1700" dirty="0" smtClean="0">
                <a:solidFill>
                  <a:srgbClr val="775F55"/>
                </a:solidFill>
              </a:rPr>
              <a:t>World </a:t>
            </a:r>
            <a:r>
              <a:rPr lang="en-US" sz="1700" dirty="0">
                <a:solidFill>
                  <a:srgbClr val="775F55"/>
                </a:solidFill>
              </a:rPr>
              <a:t>Bank” Development Market Place Award”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775F55"/>
                </a:solidFill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775F55"/>
                </a:solidFill>
              </a:rPr>
              <a:t>2002 </a:t>
            </a:r>
            <a:r>
              <a:rPr lang="en-US" sz="1700" b="1" dirty="0" smtClean="0">
                <a:solidFill>
                  <a:srgbClr val="775F55"/>
                </a:solidFill>
              </a:rPr>
              <a:t>		</a:t>
            </a:r>
            <a:r>
              <a:rPr lang="en-US" sz="1700" dirty="0" smtClean="0">
                <a:solidFill>
                  <a:srgbClr val="775F55"/>
                </a:solidFill>
              </a:rPr>
              <a:t>Digital </a:t>
            </a:r>
            <a:r>
              <a:rPr lang="en-US" sz="1700" dirty="0">
                <a:solidFill>
                  <a:srgbClr val="775F55"/>
                </a:solidFill>
              </a:rPr>
              <a:t>Partners  “Most Promising Social Enterprise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775F55"/>
                </a:solidFill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775F55"/>
                </a:solidFill>
              </a:rPr>
              <a:t>2001 </a:t>
            </a:r>
            <a:r>
              <a:rPr lang="en-US" sz="1700" b="1" dirty="0" smtClean="0">
                <a:solidFill>
                  <a:srgbClr val="775F55"/>
                </a:solidFill>
              </a:rPr>
              <a:t>		</a:t>
            </a:r>
            <a:r>
              <a:rPr lang="en-US" sz="1700" dirty="0" smtClean="0">
                <a:solidFill>
                  <a:srgbClr val="775F55"/>
                </a:solidFill>
              </a:rPr>
              <a:t>World </a:t>
            </a:r>
            <a:r>
              <a:rPr lang="en-US" sz="1700" dirty="0">
                <a:solidFill>
                  <a:srgbClr val="775F55"/>
                </a:solidFill>
              </a:rPr>
              <a:t>Bank </a:t>
            </a:r>
            <a:r>
              <a:rPr lang="en-US" sz="1700" dirty="0" err="1">
                <a:solidFill>
                  <a:srgbClr val="775F55"/>
                </a:solidFill>
              </a:rPr>
              <a:t>Infodev’s</a:t>
            </a:r>
            <a:r>
              <a:rPr lang="en-US" sz="1700" dirty="0">
                <a:solidFill>
                  <a:srgbClr val="775F55"/>
                </a:solidFill>
              </a:rPr>
              <a:t> “Best ICT Stories”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775F55"/>
                </a:solidFill>
              </a:rPr>
              <a:t> </a:t>
            </a:r>
            <a:endParaRPr lang="en-US" sz="1700" dirty="0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08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9564" y="1508486"/>
            <a:ext cx="2234782" cy="157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77" y="2926525"/>
            <a:ext cx="1370880" cy="1228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6865" y="5926762"/>
            <a:ext cx="1618560" cy="32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2028" y="3154884"/>
            <a:ext cx="1843200" cy="698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3892" y="2652357"/>
            <a:ext cx="1248480" cy="1244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6574" y="3154884"/>
            <a:ext cx="1370665" cy="87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5670" y="6218673"/>
            <a:ext cx="957600" cy="40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0478" y="5764068"/>
            <a:ext cx="1080000" cy="102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3278" y="4287208"/>
            <a:ext cx="1153440" cy="58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1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4323" y="4282054"/>
            <a:ext cx="1460160" cy="691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665" y="4219377"/>
            <a:ext cx="1958730" cy="666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7077" y="4309416"/>
            <a:ext cx="1301760" cy="68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" name="Picture 19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510" y="5759855"/>
            <a:ext cx="1206720" cy="105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7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911" y="1835114"/>
            <a:ext cx="2233144" cy="868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" name="Picture 21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6057" y="5318258"/>
            <a:ext cx="1851840" cy="43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2942" y="3055870"/>
            <a:ext cx="2093760" cy="930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911" y="5302494"/>
            <a:ext cx="2800759" cy="31727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07625" y="5362628"/>
            <a:ext cx="1846732" cy="5142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94752" y="1511423"/>
            <a:ext cx="917254" cy="135350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3735" y="6035390"/>
            <a:ext cx="1417921" cy="66609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528" y="5232729"/>
            <a:ext cx="1340857" cy="62093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9598" y="6116654"/>
            <a:ext cx="1628306" cy="5810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25648" y="4218844"/>
            <a:ext cx="2137342" cy="792010"/>
          </a:xfrm>
          <a:prstGeom prst="rect">
            <a:avLst/>
          </a:prstGeom>
        </p:spPr>
      </p:pic>
      <p:sp>
        <p:nvSpPr>
          <p:cNvPr id="27" name="Text Box 22"/>
          <p:cNvSpPr txBox="1">
            <a:spLocks noChangeArrowheads="1"/>
          </p:cNvSpPr>
          <p:nvPr/>
        </p:nvSpPr>
        <p:spPr bwMode="auto">
          <a:xfrm>
            <a:off x="122400" y="81930"/>
            <a:ext cx="9021599" cy="1098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4400">
                <a:solidFill>
                  <a:schemeClr val="tx2"/>
                </a:solidFill>
                <a:latin typeface="Tw Cen MT" charset="-18"/>
              </a:defRPr>
            </a:lvl2pPr>
            <a:lvl3pPr>
              <a:defRPr sz="4400">
                <a:solidFill>
                  <a:schemeClr val="tx2"/>
                </a:solidFill>
                <a:latin typeface="Tw Cen MT" charset="-18"/>
              </a:defRPr>
            </a:lvl3pPr>
            <a:lvl4pPr>
              <a:defRPr sz="4400">
                <a:solidFill>
                  <a:schemeClr val="tx2"/>
                </a:solidFill>
                <a:latin typeface="Tw Cen MT" charset="-18"/>
              </a:defRPr>
            </a:lvl4pPr>
            <a:lvl5pPr>
              <a:defRPr sz="4400">
                <a:solidFill>
                  <a:schemeClr val="tx2"/>
                </a:solidFill>
                <a:latin typeface="Tw Cen MT" charset="-1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charset="-18"/>
              </a:defRPr>
            </a:lvl9pPr>
          </a:lstStyle>
          <a:p>
            <a:r>
              <a:rPr lang="en-GB" sz="3000" dirty="0"/>
              <a:t>Strong, Lasting Partnerships </a:t>
            </a:r>
            <a:r>
              <a:rPr lang="en-GB" sz="3000" dirty="0" smtClean="0"/>
              <a:t>With </a:t>
            </a:r>
            <a:r>
              <a:rPr lang="en-GB" sz="3000" dirty="0"/>
              <a:t>Leading Organisations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05600" y="1628850"/>
            <a:ext cx="2006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38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640" y="1569956"/>
            <a:ext cx="7917239" cy="469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68801" y="6170456"/>
            <a:ext cx="5551200" cy="69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sz="3600" b="1" dirty="0" err="1" smtClean="0">
                <a:solidFill>
                  <a:schemeClr val="tx1"/>
                </a:solidFill>
              </a:rPr>
              <a:t>nitin@drishtee.com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04502"/>
            <a:ext cx="9144000" cy="776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 sz="4900" b="1" dirty="0">
                <a:solidFill>
                  <a:srgbClr val="0000FF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12938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222</TotalTime>
  <Words>757</Words>
  <Application>Microsoft Macintosh PowerPoint</Application>
  <PresentationFormat>On-screen Show (4:3)</PresentationFormat>
  <Paragraphs>166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Median</vt:lpstr>
      <vt:lpstr>PowerPoint Presentation</vt:lpstr>
      <vt:lpstr>Current Situation</vt:lpstr>
      <vt:lpstr>No Consolidated Market for Rural Products</vt:lpstr>
      <vt:lpstr>No Access to essential services</vt:lpstr>
      <vt:lpstr>PowerPoint Presentation</vt:lpstr>
      <vt:lpstr>Creating Impact</vt:lpstr>
      <vt:lpstr>PowerPoint Presentation</vt:lpstr>
      <vt:lpstr>PowerPoint Presentation</vt:lpstr>
      <vt:lpstr>Products and Services</vt:lpstr>
      <vt:lpstr>Drishtee Presence</vt:lpstr>
      <vt:lpstr>PowerPoint Presentation</vt:lpstr>
      <vt:lpstr>Rural Markets: Drishtee Learning</vt:lpstr>
      <vt:lpstr>PowerPoint Presentation</vt:lpstr>
      <vt:lpstr>Impact Business Creation Toolkit</vt:lpstr>
      <vt:lpstr>Financial Inclusion – Inclusive Innovation</vt:lpstr>
      <vt:lpstr>Awards &amp; Recognition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Nitin</dc:creator>
  <cp:lastModifiedBy>Nitin</cp:lastModifiedBy>
  <cp:revision>17</cp:revision>
  <dcterms:created xsi:type="dcterms:W3CDTF">2013-05-26T13:08:57Z</dcterms:created>
  <dcterms:modified xsi:type="dcterms:W3CDTF">2013-05-29T19:19:19Z</dcterms:modified>
</cp:coreProperties>
</file>