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27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Default Extension="wdp" ContentType="image/vnd.ms-photo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42"/>
  </p:notesMasterIdLst>
  <p:sldIdLst>
    <p:sldId id="296" r:id="rId2"/>
    <p:sldId id="358" r:id="rId3"/>
    <p:sldId id="307" r:id="rId4"/>
    <p:sldId id="320" r:id="rId5"/>
    <p:sldId id="338" r:id="rId6"/>
    <p:sldId id="339" r:id="rId7"/>
    <p:sldId id="340" r:id="rId8"/>
    <p:sldId id="336" r:id="rId9"/>
    <p:sldId id="322" r:id="rId10"/>
    <p:sldId id="342" r:id="rId11"/>
    <p:sldId id="359" r:id="rId12"/>
    <p:sldId id="360" r:id="rId13"/>
    <p:sldId id="343" r:id="rId14"/>
    <p:sldId id="345" r:id="rId15"/>
    <p:sldId id="361" r:id="rId16"/>
    <p:sldId id="324" r:id="rId17"/>
    <p:sldId id="325" r:id="rId18"/>
    <p:sldId id="362" r:id="rId19"/>
    <p:sldId id="363" r:id="rId20"/>
    <p:sldId id="364" r:id="rId21"/>
    <p:sldId id="365" r:id="rId22"/>
    <p:sldId id="331" r:id="rId23"/>
    <p:sldId id="346" r:id="rId24"/>
    <p:sldId id="367" r:id="rId25"/>
    <p:sldId id="355" r:id="rId26"/>
    <p:sldId id="366" r:id="rId27"/>
    <p:sldId id="329" r:id="rId28"/>
    <p:sldId id="326" r:id="rId29"/>
    <p:sldId id="368" r:id="rId30"/>
    <p:sldId id="348" r:id="rId31"/>
    <p:sldId id="356" r:id="rId32"/>
    <p:sldId id="370" r:id="rId33"/>
    <p:sldId id="369" r:id="rId34"/>
    <p:sldId id="341" r:id="rId35"/>
    <p:sldId id="350" r:id="rId36"/>
    <p:sldId id="351" r:id="rId37"/>
    <p:sldId id="352" r:id="rId38"/>
    <p:sldId id="353" r:id="rId39"/>
    <p:sldId id="354" r:id="rId40"/>
    <p:sldId id="37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DAF01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903" autoAdjust="0"/>
  </p:normalViewPr>
  <p:slideViewPr>
    <p:cSldViewPr>
      <p:cViewPr>
        <p:scale>
          <a:sx n="70" d="100"/>
          <a:sy n="70" d="100"/>
        </p:scale>
        <p:origin x="-1448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61DB3-EBFB-4AC0-BABD-9232B7BC56B2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84C25-A165-4346-8F07-9B55AB84D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9579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Relationship Id="rId3" Type="http://schemas.openxmlformats.org/officeDocument/2006/relationships/hyperlink" Target="http://www.jeffbullas.com/2011/09/02/20-stunning-social-media-statistics/" TargetMode="Externa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asked us to talk about how ICTs can strengthen GPE supported projects and we have come</a:t>
            </a:r>
            <a:r>
              <a:rPr lang="en-US" baseline="0" dirty="0" smtClean="0"/>
              <a:t> to do that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Africa avoid failures of innovation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Moore’s law is driving exponential</a:t>
            </a:r>
            <a:r>
              <a:rPr lang="en-US" sz="1200" baseline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 growth in sectors that harness digital technologies: communications, computer processing, data storage, information services, location services, nanotechnology, digital medicine, 3D printing…</a:t>
            </a:r>
          </a:p>
          <a:p>
            <a:pPr algn="l"/>
            <a:endParaRPr lang="en-US" sz="1200" baseline="0" dirty="0" smtClean="0">
              <a:solidFill>
                <a:schemeClr val="tx2">
                  <a:lumMod val="60000"/>
                  <a:lumOff val="40000"/>
                </a:schemeClr>
              </a:solidFill>
              <a:latin typeface="Gill Sans Light"/>
              <a:cs typeface="Gill Sans Light"/>
            </a:endParaRPr>
          </a:p>
          <a:p>
            <a:pPr algn="l"/>
            <a:r>
              <a:rPr lang="en-US" sz="1200" baseline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Effective optimization requires constant adaptation to changes in tech and human behavior as the realm of possibilities is constantly changes</a:t>
            </a:r>
          </a:p>
          <a:p>
            <a:pPr algn="l"/>
            <a:endParaRPr lang="en-US" sz="1200" baseline="0" dirty="0" smtClean="0">
              <a:solidFill>
                <a:schemeClr val="tx2">
                  <a:lumMod val="60000"/>
                  <a:lumOff val="40000"/>
                </a:schemeClr>
              </a:solidFill>
              <a:latin typeface="Gill Sans Light"/>
              <a:cs typeface="Gill Sans Light"/>
            </a:endParaRPr>
          </a:p>
          <a:p>
            <a:pPr algn="l"/>
            <a:r>
              <a:rPr lang="en-US" sz="1200" baseline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Government does not operate in an environment of continuous change</a:t>
            </a:r>
          </a:p>
          <a:p>
            <a:pPr algn="l"/>
            <a:endParaRPr lang="en-US" sz="1200" baseline="0" dirty="0" smtClean="0">
              <a:solidFill>
                <a:schemeClr val="tx2">
                  <a:lumMod val="60000"/>
                  <a:lumOff val="40000"/>
                </a:schemeClr>
              </a:solidFill>
              <a:latin typeface="Gill Sans Light"/>
              <a:cs typeface="Gill Sans Light"/>
            </a:endParaRPr>
          </a:p>
          <a:p>
            <a:pPr algn="l"/>
            <a:r>
              <a:rPr lang="en-US" sz="1200" baseline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Proximity to the blue curve implies </a:t>
            </a:r>
            <a:r>
              <a:rPr lang="en-US" sz="1200" baseline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optimsed</a:t>
            </a:r>
            <a:r>
              <a:rPr lang="en-US" sz="1200" baseline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 harnessing of technologies that ride </a:t>
            </a:r>
            <a:r>
              <a:rPr lang="en-US" sz="1200" baseline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moore’s</a:t>
            </a:r>
            <a:r>
              <a:rPr lang="en-US" sz="1200" baseline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 law</a:t>
            </a:r>
            <a:endParaRPr lang="en-US" sz="1200" dirty="0" smtClean="0">
              <a:solidFill>
                <a:schemeClr val="tx2">
                  <a:lumMod val="60000"/>
                  <a:lumOff val="40000"/>
                </a:schemeClr>
              </a:solidFill>
              <a:latin typeface="Gill Sans Light"/>
              <a:cs typeface="Gill Sans Light"/>
            </a:endParaRPr>
          </a:p>
          <a:p>
            <a:pPr algn="l"/>
            <a:endParaRPr lang="en-US" sz="1200" dirty="0" smtClean="0">
              <a:solidFill>
                <a:schemeClr val="tx2">
                  <a:lumMod val="60000"/>
                  <a:lumOff val="40000"/>
                </a:schemeClr>
              </a:solidFill>
              <a:latin typeface="Gill Sans Light"/>
              <a:cs typeface="Gill Sans Light"/>
            </a:endParaRPr>
          </a:p>
          <a:p>
            <a:pPr algn="l"/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“Civic technology – the use of digital technologies and social media for service provision, civic engagement and data analysis – has the potential </a:t>
            </a:r>
          </a:p>
          <a:p>
            <a:pPr algn="l"/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to transform cities and the lives of low income residents.”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C543C-BCAC-4B90-9F62-FB9A73F9BA9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5403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C543C-BCAC-4B90-9F62-FB9A73F9BA9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5403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example:</a:t>
            </a:r>
          </a:p>
          <a:p>
            <a:endParaRPr lang="en-US" dirty="0" smtClean="0"/>
          </a:p>
          <a:p>
            <a:r>
              <a:rPr lang="en-US" dirty="0" smtClean="0"/>
              <a:t>Story 1: often ICT in education is characterized by getting computers into schools and providing the electricity to run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asked us to talk about how ICTs can strengthen GPE supported projects and we have come</a:t>
            </a:r>
            <a:r>
              <a:rPr lang="en-US" baseline="0" dirty="0" smtClean="0"/>
              <a:t> to do that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good is that they produce for free because you are creating the community.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C543C-BCAC-4B90-9F62-FB9A73F9BA9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5403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C543C-BCAC-4B90-9F62-FB9A73F9BA9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5403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39046-0AA9-49D7-A6BC-610F2A485DC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http://www.jeffbullas.com/2011/09/02/20-stunning-social-media-statistics/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C543C-BCAC-4B90-9F62-FB9A73F9BA9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5403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main program is the fellowship program. We have just begun</a:t>
            </a:r>
            <a:r>
              <a:rPr lang="en-US" baseline="0" dirty="0" smtClean="0"/>
              <a:t> our third year of the program and have 28 fellows in teams of three or four working with nine cities for the next 10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7229F-56F7-5340-98CB-B8560BB9B502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68416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example:</a:t>
            </a:r>
          </a:p>
          <a:p>
            <a:endParaRPr lang="en-US" dirty="0" smtClean="0"/>
          </a:p>
          <a:p>
            <a:r>
              <a:rPr lang="en-US" dirty="0" smtClean="0"/>
              <a:t>Story 1: often ICT in education is characterized by getting computers into schools and providing the electricity to run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</a:t>
            </a:r>
            <a:r>
              <a:rPr lang="en-US" baseline="0" dirty="0" smtClean="0"/>
              <a:t> </a:t>
            </a:r>
            <a:r>
              <a:rPr lang="en-US" dirty="0" smtClean="0"/>
              <a:t>School buildings in Afghanistan – EQUIP Project 2004 –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0F9E9-2F61-455E-8FCB-F192B592CB2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84C25-A165-4346-8F07-9B55AB84D26F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DFBAE-A4C0-4C1A-A31F-549A92F5E008}" type="datetimeFigureOut">
              <a:rPr lang="en-US" smtClean="0"/>
              <a:pPr/>
              <a:t>5/30/13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4F8EC-4247-4296-8530-2F0E0FA8C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rketplace.civiccommons.org/" TargetMode="External"/><Relationship Id="rId3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935" y="381000"/>
            <a:ext cx="9048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DAF01"/>
                </a:solidFill>
                <a:latin typeface="Gill Sans Light"/>
                <a:cs typeface="Gill Sans"/>
              </a:rPr>
              <a:t>Code for Africa</a:t>
            </a:r>
            <a:endParaRPr lang="en-US" sz="3600" dirty="0">
              <a:solidFill>
                <a:srgbClr val="0DAF01"/>
              </a:solidFill>
              <a:latin typeface="Gill Sans Light"/>
              <a:cs typeface="Gill Sans"/>
            </a:endParaRPr>
          </a:p>
        </p:txBody>
      </p:sp>
      <p:pic>
        <p:nvPicPr>
          <p:cNvPr id="6" name="Picture 4" descr="Picture 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29109" b="20751"/>
          <a:stretch/>
        </p:blipFill>
        <p:spPr bwMode="auto">
          <a:xfrm>
            <a:off x="76200" y="5839051"/>
            <a:ext cx="2438400" cy="884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208935" y="2057400"/>
            <a:ext cx="8477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potho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133600"/>
            <a:ext cx="5689600" cy="3733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590800" y="6019800"/>
            <a:ext cx="5175864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May 29</a:t>
            </a:r>
            <a:r>
              <a:rPr lang="en-US" sz="2300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th</a:t>
            </a:r>
            <a:r>
              <a:rPr lang="en-US" sz="2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, 2013 – East London, South Africa</a:t>
            </a:r>
            <a:endParaRPr lang="en-US" sz="2300" dirty="0"/>
          </a:p>
        </p:txBody>
      </p:sp>
      <p:sp>
        <p:nvSpPr>
          <p:cNvPr id="8" name="Rounded Rectangle 7"/>
          <p:cNvSpPr/>
          <p:nvPr/>
        </p:nvSpPr>
        <p:spPr>
          <a:xfrm>
            <a:off x="-152400" y="1157264"/>
            <a:ext cx="7239000" cy="671535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Gill Sans light"/>
              </a:rPr>
              <a:t>Sharing Technology for the Public Good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302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Lagging Innovation Curve</a:t>
            </a:r>
          </a:p>
          <a:p>
            <a:r>
              <a:rPr lang="en-US" dirty="0" smtClean="0"/>
              <a:t>Rising Needs</a:t>
            </a:r>
          </a:p>
          <a:p>
            <a:r>
              <a:rPr lang="en-US" dirty="0" smtClean="0"/>
              <a:t>Rising Costs</a:t>
            </a:r>
          </a:p>
          <a:p>
            <a:r>
              <a:rPr lang="en-US" dirty="0" smtClean="0"/>
              <a:t>Limited Reuse</a:t>
            </a:r>
          </a:p>
          <a:p>
            <a:r>
              <a:rPr lang="en-US" dirty="0" smtClean="0"/>
              <a:t>How can we leapfrog?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4287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nov 2.jpg"/>
          <p:cNvPicPr>
            <a:picLocks noChangeAspect="1"/>
          </p:cNvPicPr>
          <p:nvPr/>
        </p:nvPicPr>
        <p:blipFill rotWithShape="1">
          <a:blip r:embed="rId3"/>
          <a:srcRect l="15652" b="7536"/>
          <a:stretch/>
        </p:blipFill>
        <p:spPr>
          <a:xfrm>
            <a:off x="609600" y="1075824"/>
            <a:ext cx="8474765" cy="47816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35060" y="629548"/>
            <a:ext cx="4257897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300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G</a:t>
            </a:r>
            <a:r>
              <a:rPr lang="en-US" sz="2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etting on the innovation curve</a:t>
            </a:r>
          </a:p>
        </p:txBody>
      </p:sp>
      <p:sp>
        <p:nvSpPr>
          <p:cNvPr id="8" name="Rectangle 7"/>
          <p:cNvSpPr/>
          <p:nvPr/>
        </p:nvSpPr>
        <p:spPr>
          <a:xfrm>
            <a:off x="7535982" y="403860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Gill Sans Light"/>
                <a:cs typeface="Gill Sans Light"/>
              </a:rPr>
              <a:t>Governments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7530055" y="1371600"/>
            <a:ext cx="1766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Gill Sans Light"/>
                <a:cs typeface="Gill Sans Light"/>
              </a:rPr>
              <a:t>Rest of the World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6520190"/>
            <a:ext cx="845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Catherine </a:t>
            </a:r>
            <a:r>
              <a:rPr lang="en-US" sz="1100" dirty="0" err="1" smtClean="0"/>
              <a:t>Bracy</a:t>
            </a:r>
            <a:r>
              <a:rPr lang="en-US" sz="1100" dirty="0" smtClean="0"/>
              <a:t>, 2013, Code for America</a:t>
            </a:r>
            <a:endParaRPr lang="en-US" sz="1100" dirty="0"/>
          </a:p>
        </p:txBody>
      </p:sp>
      <p:sp>
        <p:nvSpPr>
          <p:cNvPr id="11" name="Rounded Rectangle 10"/>
          <p:cNvSpPr/>
          <p:nvPr/>
        </p:nvSpPr>
        <p:spPr>
          <a:xfrm>
            <a:off x="-152400" y="533400"/>
            <a:ext cx="2209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Gill Sans light"/>
              </a:rPr>
              <a:t>The Problem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302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-152400" y="533400"/>
            <a:ext cx="23622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Gill Sans light"/>
              </a:rPr>
              <a:t>Rising Needs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10620471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ratestogo.com/blog/wp-content/uploads/2008/06/pop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26774"/>
            <a:ext cx="9144000" cy="6884773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6629400" y="165226"/>
            <a:ext cx="26670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Transport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4262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earthobserver.org/image.axd?picture=2010%2f3%2f06_vapi2a_128k%5b1%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-18536" y="-1"/>
            <a:ext cx="9162536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6629400" y="165226"/>
            <a:ext cx="26670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Waste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8832" y="6596390"/>
            <a:ext cx="2209259" cy="261610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Image: </a:t>
            </a:r>
            <a:r>
              <a:rPr lang="en-US" sz="1100" dirty="0" err="1" smtClean="0">
                <a:solidFill>
                  <a:schemeClr val="bg1"/>
                </a:solidFill>
              </a:rPr>
              <a:t>Vapi</a:t>
            </a:r>
            <a:r>
              <a:rPr lang="en-US" sz="1100" dirty="0" smtClean="0">
                <a:solidFill>
                  <a:schemeClr val="bg1"/>
                </a:solidFill>
              </a:rPr>
              <a:t>, Credit: Earth Observer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6012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theeastafrican.co.ke/image/view/-/1728892/medRes/481050/-/maxw/600/-/bs9p76z/-/maj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155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6629400" y="165226"/>
            <a:ext cx="26670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Water Supply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490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00x200 ICT Uni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623687" y="6019800"/>
            <a:ext cx="1276965" cy="63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0" y="304800"/>
            <a:ext cx="2209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Gill Sans light"/>
              </a:rPr>
              <a:t>Rising Costs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3622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graph on increasing ICT expenditure in Africa by WB</a:t>
            </a:r>
            <a:endParaRPr lang="en-US" dirty="0"/>
          </a:p>
        </p:txBody>
      </p:sp>
      <p:pic>
        <p:nvPicPr>
          <p:cNvPr id="7" name="Picture 6" descr="investm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74469"/>
            <a:ext cx="9144000" cy="5309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775231" y="1257419"/>
            <a:ext cx="639379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World Bank projects with legacy ICT systems</a:t>
            </a:r>
            <a:endParaRPr lang="en-US" sz="2300" dirty="0"/>
          </a:p>
        </p:txBody>
      </p:sp>
      <p:grpSp>
        <p:nvGrpSpPr>
          <p:cNvPr id="6" name="Group 5"/>
          <p:cNvGrpSpPr/>
          <p:nvPr/>
        </p:nvGrpSpPr>
        <p:grpSpPr>
          <a:xfrm>
            <a:off x="609600" y="2091690"/>
            <a:ext cx="7886955" cy="3813810"/>
            <a:chOff x="228600" y="1295400"/>
            <a:chExt cx="6812280" cy="5257800"/>
          </a:xfrm>
        </p:grpSpPr>
        <p:sp>
          <p:nvSpPr>
            <p:cNvPr id="7" name="Rectangle 6"/>
            <p:cNvSpPr/>
            <p:nvPr/>
          </p:nvSpPr>
          <p:spPr>
            <a:xfrm>
              <a:off x="2743200" y="1295400"/>
              <a:ext cx="3581400" cy="28678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4 projects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743200" y="6266411"/>
              <a:ext cx="2029460" cy="28678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94 projects</a:t>
              </a:r>
              <a:endParaRPr lang="en-US" sz="11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743200" y="5884025"/>
              <a:ext cx="2089150" cy="28678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24 projects</a:t>
              </a:r>
              <a:endParaRPr lang="en-US" sz="11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743200" y="5501640"/>
              <a:ext cx="2089150" cy="28678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77 projects</a:t>
              </a:r>
              <a:endParaRPr lang="en-US" sz="11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743200" y="5119255"/>
              <a:ext cx="2327910" cy="28678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144 projects</a:t>
              </a:r>
              <a:endParaRPr lang="en-US" sz="1100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43200" y="4736869"/>
              <a:ext cx="2506980" cy="2867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96 projects</a:t>
              </a:r>
              <a:endParaRPr lang="en-US" sz="1100" b="1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743200" y="4354484"/>
              <a:ext cx="2566670" cy="2867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35 projects</a:t>
              </a:r>
              <a:endParaRPr lang="en-US" sz="11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743200" y="3972098"/>
              <a:ext cx="2566670" cy="2867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75 projects</a:t>
              </a:r>
              <a:endParaRPr lang="en-US" sz="11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743200" y="3589713"/>
              <a:ext cx="2805430" cy="2867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144 projects</a:t>
              </a:r>
              <a:endParaRPr lang="en-US" sz="11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43200" y="3207327"/>
              <a:ext cx="2805430" cy="2867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83 projects</a:t>
              </a:r>
              <a:endParaRPr lang="en-US" sz="1100" b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43200" y="2824942"/>
              <a:ext cx="2924810" cy="2867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258 projects</a:t>
              </a:r>
              <a:endParaRPr lang="en-US" sz="11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743200" y="2442556"/>
              <a:ext cx="3044190" cy="2867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140 projects</a:t>
              </a:r>
              <a:endParaRPr lang="en-US" sz="11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743200" y="2060171"/>
              <a:ext cx="3163570" cy="2867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17 projects</a:t>
              </a:r>
              <a:endParaRPr lang="en-US" sz="1100" b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743200" y="1677785"/>
              <a:ext cx="3462020" cy="28678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/>
                <a:t>106 projects</a:t>
              </a:r>
              <a:endParaRPr lang="en-US" sz="1100" b="1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8600" y="1295400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Financial Management, Procurement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28600" y="6266411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Energy and Mining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28600" y="5884025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Social Development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28600" y="5501640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Water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28600" y="5119255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Transport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28600" y="4736869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Urban Development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28600" y="4354484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Environment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28600" y="3972098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Social Protection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28600" y="3589713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Health, Nutrition and Population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8600" y="3207327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Financial, Private Sector Development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28600" y="2824942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Agriculture and Rural Development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28600" y="2442556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Education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28600" y="2060171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Economic Policy, Poverty Reduction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28600" y="1677785"/>
              <a:ext cx="2468880" cy="286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 smtClean="0">
                  <a:solidFill>
                    <a:sysClr val="windowText" lastClr="000000"/>
                  </a:solidFill>
                </a:rPr>
                <a:t>Public Sector Governance</a:t>
              </a:r>
              <a:endParaRPr lang="en-US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400800" y="1295400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100%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400800" y="6266411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56.3%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400800" y="5884025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58.5%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400800" y="5501640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58.8%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400800" y="5119255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64.9%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400800" y="4736869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70.1%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400800" y="4354484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71.4%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400800" y="3972098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72.1%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00800" y="3589713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78.3%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00800" y="3207327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78.3%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400800" y="2824942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81.4%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400800" y="2442556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85.9%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400800" y="2060171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89.5%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400800" y="1677785"/>
              <a:ext cx="640080" cy="2867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b="1" dirty="0" smtClean="0">
                  <a:solidFill>
                    <a:sysClr val="windowText" lastClr="000000"/>
                  </a:solidFill>
                </a:rPr>
                <a:t>98.1%</a:t>
              </a:r>
              <a:endParaRPr lang="en-US" sz="11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2" name="Rounded Rectangle 51"/>
          <p:cNvSpPr/>
          <p:nvPr/>
        </p:nvSpPr>
        <p:spPr>
          <a:xfrm>
            <a:off x="6629400" y="165226"/>
            <a:ext cx="26670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Complexity + Legacy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302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64602" y="1600200"/>
            <a:ext cx="4375711" cy="76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Urban Management Systems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82803" y="6096000"/>
            <a:ext cx="8393577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Source: “World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eID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Seminar,”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Samia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Melham, 20-21 September 2011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7990" y="2667000"/>
            <a:ext cx="4375711" cy="76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Property</a:t>
            </a:r>
          </a:p>
          <a:p>
            <a:pPr algn="ctr"/>
            <a:r>
              <a:rPr lang="en-US" sz="2400" dirty="0" smtClean="0"/>
              <a:t>Management Systems</a:t>
            </a:r>
            <a:endParaRPr lang="en-US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164601" y="3810000"/>
            <a:ext cx="4375711" cy="76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Urban Planning Systems</a:t>
            </a:r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4600670" y="1600200"/>
            <a:ext cx="4375711" cy="76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Community-Based Information Systems and Services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4624058" y="2667000"/>
            <a:ext cx="4375711" cy="76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Land Titling, </a:t>
            </a:r>
            <a:r>
              <a:rPr lang="en-US" sz="2400" smtClean="0"/>
              <a:t>Registries,</a:t>
            </a:r>
          </a:p>
          <a:p>
            <a:pPr algn="ctr"/>
            <a:r>
              <a:rPr lang="en-US" sz="2400" smtClean="0"/>
              <a:t>Cadastral </a:t>
            </a:r>
            <a:r>
              <a:rPr lang="en-US" sz="2400" dirty="0" smtClean="0"/>
              <a:t>Systems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600669" y="3810000"/>
            <a:ext cx="4375711" cy="76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Transport Information Systems and GPS Applications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5943600" y="165226"/>
            <a:ext cx="3352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Limited Reuse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6016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Mobile reach</a:t>
            </a:r>
          </a:p>
          <a:p>
            <a:r>
              <a:rPr lang="en-US" dirty="0" smtClean="0"/>
              <a:t>Mass Participation</a:t>
            </a:r>
          </a:p>
          <a:p>
            <a:r>
              <a:rPr lang="en-US" dirty="0"/>
              <a:t>P</a:t>
            </a:r>
            <a:r>
              <a:rPr lang="en-US" dirty="0" smtClean="0"/>
              <a:t>eer production models</a:t>
            </a:r>
          </a:p>
          <a:p>
            <a:r>
              <a:rPr lang="en-US" dirty="0" smtClean="0"/>
              <a:t>A Commons for digital goods</a:t>
            </a:r>
          </a:p>
          <a:p>
            <a:r>
              <a:rPr lang="en-US" dirty="0" smtClean="0"/>
              <a:t>Civic Tech: Software as a public good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5299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b="2695"/>
          <a:stretch/>
        </p:blipFill>
        <p:spPr bwMode="auto">
          <a:xfrm>
            <a:off x="457200" y="1185054"/>
            <a:ext cx="8534400" cy="5297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43000" y="1219200"/>
            <a:ext cx="3023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accent3"/>
                </a:solidFill>
              </a:rPr>
              <a:t>6.8 billion</a:t>
            </a:r>
            <a:endParaRPr lang="en-US" sz="5400" b="1" dirty="0">
              <a:solidFill>
                <a:schemeClr val="accent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71849" y="1926030"/>
            <a:ext cx="27658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3"/>
                </a:solidFill>
              </a:rPr>
              <a:t>m</a:t>
            </a:r>
            <a:r>
              <a:rPr lang="en-US" sz="2400" dirty="0" smtClean="0">
                <a:solidFill>
                  <a:schemeClr val="accent3"/>
                </a:solidFill>
              </a:rPr>
              <a:t>obile subscriptions</a:t>
            </a:r>
          </a:p>
          <a:p>
            <a:pPr algn="ctr"/>
            <a:r>
              <a:rPr lang="en-US" sz="2400" dirty="0" smtClean="0">
                <a:solidFill>
                  <a:schemeClr val="accent3"/>
                </a:solidFill>
              </a:rPr>
              <a:t>worldwide</a:t>
            </a:r>
            <a:endParaRPr lang="en-US" sz="2400" dirty="0">
              <a:solidFill>
                <a:schemeClr val="accent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0141" y="6596390"/>
            <a:ext cx="7735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Mobile </a:t>
            </a:r>
            <a:r>
              <a:rPr lang="en-US" sz="1100" dirty="0"/>
              <a:t>Cellular Subscriptions in Selected </a:t>
            </a:r>
            <a:r>
              <a:rPr lang="en-US" sz="1100" dirty="0" smtClean="0"/>
              <a:t>Countries </a:t>
            </a:r>
            <a:r>
              <a:rPr lang="en-US" sz="1100" dirty="0"/>
              <a:t>per 100 </a:t>
            </a:r>
            <a:r>
              <a:rPr lang="en-US" sz="1100" dirty="0" smtClean="0"/>
              <a:t>population; Source: ITU (2013) </a:t>
            </a:r>
            <a:endParaRPr lang="en-US" sz="1100" dirty="0"/>
          </a:p>
        </p:txBody>
      </p:sp>
      <p:sp>
        <p:nvSpPr>
          <p:cNvPr id="10" name="Rounded Rectangle 9"/>
          <p:cNvSpPr/>
          <p:nvPr/>
        </p:nvSpPr>
        <p:spPr>
          <a:xfrm>
            <a:off x="-152400" y="533400"/>
            <a:ext cx="2209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Gill Sans light"/>
              </a:rPr>
              <a:t>Opportunity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2650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61113" y="3505200"/>
            <a:ext cx="12634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 smtClean="0">
                <a:solidFill>
                  <a:schemeClr val="accent3"/>
                </a:solidFill>
              </a:rPr>
              <a:t>1</a:t>
            </a:r>
            <a:endParaRPr lang="en-US" sz="13800" b="1" dirty="0">
              <a:solidFill>
                <a:schemeClr val="accent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2200" y="4038600"/>
            <a:ext cx="288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3"/>
                </a:solidFill>
              </a:rPr>
              <a:t>million times cheaper</a:t>
            </a:r>
            <a:endParaRPr lang="en-US" sz="2400" dirty="0">
              <a:solidFill>
                <a:schemeClr val="accent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4731603"/>
            <a:ext cx="2125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3"/>
                </a:solidFill>
              </a:rPr>
              <a:t>thousand times</a:t>
            </a:r>
          </a:p>
          <a:p>
            <a:r>
              <a:rPr lang="en-US" sz="2400" dirty="0">
                <a:solidFill>
                  <a:schemeClr val="accent3"/>
                </a:solidFill>
              </a:rPr>
              <a:t>m</a:t>
            </a:r>
            <a:r>
              <a:rPr lang="en-US" sz="2400" dirty="0" smtClean="0">
                <a:solidFill>
                  <a:schemeClr val="accent3"/>
                </a:solidFill>
              </a:rPr>
              <a:t>ore powerful</a:t>
            </a:r>
            <a:endParaRPr lang="en-US" sz="2400" dirty="0">
              <a:solidFill>
                <a:schemeClr val="accent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78219" y="3657600"/>
            <a:ext cx="3173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3"/>
                </a:solidFill>
              </a:rPr>
              <a:t>The average mobile device is</a:t>
            </a:r>
            <a:endParaRPr lang="en-US" sz="2000" dirty="0">
              <a:solidFill>
                <a:schemeClr val="accent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42803" y="5641971"/>
            <a:ext cx="4439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/>
                </a:solidFill>
              </a:rPr>
              <a:t>than the first computer </a:t>
            </a:r>
            <a:r>
              <a:rPr lang="en-US" dirty="0">
                <a:solidFill>
                  <a:schemeClr val="accent3"/>
                </a:solidFill>
              </a:rPr>
              <a:t>i</a:t>
            </a:r>
            <a:r>
              <a:rPr lang="en-US" dirty="0" smtClean="0">
                <a:solidFill>
                  <a:schemeClr val="accent3"/>
                </a:solidFill>
              </a:rPr>
              <a:t>n 1946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019800" y="165226"/>
            <a:ext cx="32766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Easy, Cheap, Ubiquitous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514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Content Placeholder 3" descr="firefox_log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9604" y="22098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2125882"/>
            <a:ext cx="2081559" cy="21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24906" y="4648200"/>
            <a:ext cx="39339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19 </a:t>
            </a:r>
            <a:r>
              <a:rPr lang="en-US" dirty="0"/>
              <a:t>million articles in approximately 270 </a:t>
            </a:r>
            <a:r>
              <a:rPr lang="en-US" dirty="0" smtClean="0"/>
              <a:t>languages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English Wikipedia </a:t>
            </a:r>
            <a:r>
              <a:rPr lang="en-US" dirty="0" smtClean="0"/>
              <a:t>over </a:t>
            </a:r>
            <a:r>
              <a:rPr lang="en-US" dirty="0"/>
              <a:t>50 times </a:t>
            </a:r>
            <a:r>
              <a:rPr lang="en-US" dirty="0" smtClean="0"/>
              <a:t>larger than Encyclopedia Britannica</a:t>
            </a:r>
          </a:p>
        </p:txBody>
      </p:sp>
      <p:sp>
        <p:nvSpPr>
          <p:cNvPr id="8" name="Rectangle 7"/>
          <p:cNvSpPr/>
          <p:nvPr/>
        </p:nvSpPr>
        <p:spPr>
          <a:xfrm>
            <a:off x="5017395" y="4824484"/>
            <a:ext cx="3933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Over 1 million contributors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86200" y="165226"/>
            <a:ext cx="54102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Commons based Peer Production models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23822" y="1075824"/>
            <a:ext cx="6513323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3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How would a government procure </a:t>
            </a:r>
            <a:r>
              <a:rPr lang="en-US" sz="23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wikipedia</a:t>
            </a:r>
            <a:r>
              <a:rPr lang="en-US" sz="23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/>
                <a:cs typeface="Gill Sans Light"/>
              </a:rPr>
              <a:t>?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1085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Data is the fuel for digital goods and service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2135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MG_259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705600" y="165226"/>
            <a:ext cx="2971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From raw material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7396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MG_258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0"/>
            <a:ext cx="9163334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77000" y="215268"/>
            <a:ext cx="2971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To real life applications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124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>
            <a:lum bright="-14000" contrast="-6000"/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09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7239000" y="342668"/>
            <a:ext cx="20574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Open Data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88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4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7391400" y="457200"/>
            <a:ext cx="20574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Applications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2731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2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7239000" y="387413"/>
            <a:ext cx="20574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Value Added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79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39755" t="7593" r="1856" b="2492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-304800" y="387413"/>
            <a:ext cx="20574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Services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596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2-10-28 at 5.54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0"/>
            <a:ext cx="9144000" cy="678879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248400" y="387413"/>
            <a:ext cx="3106572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Find My School in Kenya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3288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5105400" y="165226"/>
            <a:ext cx="41910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Civic Tech: Software as a Public Good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4367986"/>
            <a:ext cx="7848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“Civic Technology – the use of digital technologies and social media for service provision, civic engagement, and data analysis – has the potential to transform cities and the lives of their low-income residents”</a:t>
            </a:r>
          </a:p>
          <a:p>
            <a:pPr algn="ctr"/>
            <a:r>
              <a:rPr lang="en-US" sz="2400" dirty="0" smtClean="0"/>
              <a:t> </a:t>
            </a:r>
          </a:p>
          <a:p>
            <a:pPr algn="ctr"/>
            <a:r>
              <a:rPr lang="en-US" sz="1600" dirty="0" smtClean="0"/>
              <a:t>(Filed Scan of Civic Technology, Prepared for Living Cities by Open Plan, November 2012)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" y="1838325"/>
            <a:ext cx="2259228" cy="13716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Quality &amp; Accountability of Public Services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477000" y="1828800"/>
            <a:ext cx="2259228" cy="13716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Participatory Decision Making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57600" y="1828800"/>
            <a:ext cx="2259228" cy="13716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Facilitating Citizen Driven Works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3817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for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African Civic Stack</a:t>
            </a:r>
          </a:p>
          <a:p>
            <a:r>
              <a:rPr lang="en-US" dirty="0" smtClean="0"/>
              <a:t>Design Principles</a:t>
            </a:r>
          </a:p>
          <a:p>
            <a:r>
              <a:rPr lang="en-US" dirty="0" smtClean="0"/>
              <a:t>Networked Code</a:t>
            </a:r>
          </a:p>
          <a:p>
            <a:r>
              <a:rPr lang="en-US" dirty="0" smtClean="0"/>
              <a:t>Networked Human Capital</a:t>
            </a:r>
          </a:p>
          <a:p>
            <a:r>
              <a:rPr lang="en-US" dirty="0" smtClean="0"/>
              <a:t>Civic Marketplace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2136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572000" y="76200"/>
            <a:ext cx="4572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Code Projects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5318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943600" y="165226"/>
            <a:ext cx="3352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Code for America Projects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7646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2212"/>
          <a:stretch/>
        </p:blipFill>
        <p:spPr bwMode="auto">
          <a:xfrm>
            <a:off x="537411" y="990600"/>
            <a:ext cx="8301789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572000" y="387413"/>
            <a:ext cx="47625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Where Does My Money Go in Cameroon?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8802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2-11-21 at 6.13.1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096000" y="698626"/>
            <a:ext cx="32385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Register to Vote in Kenya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250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ntyScoreCard-funn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4282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10"/>
          <p:cNvGrpSpPr>
            <a:grpSpLocks/>
          </p:cNvGrpSpPr>
          <p:nvPr/>
        </p:nvGrpSpPr>
        <p:grpSpPr bwMode="auto">
          <a:xfrm rot="10800000">
            <a:off x="5816410" y="5567012"/>
            <a:ext cx="2575912" cy="528987"/>
            <a:chOff x="0" y="0"/>
            <a:chExt cx="2308" cy="473"/>
          </a:xfrm>
        </p:grpSpPr>
        <p:sp>
          <p:nvSpPr>
            <p:cNvPr id="67" name="AutoShape 11"/>
            <p:cNvSpPr>
              <a:spLocks/>
            </p:cNvSpPr>
            <p:nvPr/>
          </p:nvSpPr>
          <p:spPr bwMode="auto">
            <a:xfrm>
              <a:off x="0" y="0"/>
              <a:ext cx="2308" cy="473"/>
            </a:xfrm>
            <a:custGeom>
              <a:avLst/>
              <a:gdLst>
                <a:gd name="T0" fmla="*/ 13 w 21600"/>
                <a:gd name="T1" fmla="*/ 0 h 21600"/>
                <a:gd name="T2" fmla="*/ 0 60000 65536"/>
                <a:gd name="T3" fmla="*/ 0 w 21600"/>
                <a:gd name="T4" fmla="*/ 0 h 21600"/>
                <a:gd name="T5" fmla="*/ 21600 w 21600"/>
                <a:gd name="T6" fmla="*/ 21600 h 21600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21600" h="21600">
                  <a:moveTo>
                    <a:pt x="0" y="0"/>
                  </a:moveTo>
                  <a:lnTo>
                    <a:pt x="4725" y="21600"/>
                  </a:lnTo>
                  <a:lnTo>
                    <a:pt x="16875" y="21600"/>
                  </a:lnTo>
                  <a:lnTo>
                    <a:pt x="2160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FFCC00">
                <a:alpha val="49803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  <p:sp>
          <p:nvSpPr>
            <p:cNvPr id="68" name="Rectangle 12"/>
            <p:cNvSpPr>
              <a:spLocks/>
            </p:cNvSpPr>
            <p:nvPr/>
          </p:nvSpPr>
          <p:spPr bwMode="auto">
            <a:xfrm>
              <a:off x="445" y="92"/>
              <a:ext cx="1418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</p:grpSp>
      <p:sp>
        <p:nvSpPr>
          <p:cNvPr id="1331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995362" y="6356350"/>
            <a:ext cx="2133600" cy="365125"/>
          </a:xfrm>
          <a:noFill/>
        </p:spPr>
        <p:txBody>
          <a:bodyPr/>
          <a:lstStyle/>
          <a:p>
            <a:fld id="{42447AC4-2381-4D46-911C-72A51AF4413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3339" name="AutoShape 2"/>
          <p:cNvSpPr>
            <a:spLocks/>
          </p:cNvSpPr>
          <p:nvPr/>
        </p:nvSpPr>
        <p:spPr bwMode="auto">
          <a:xfrm>
            <a:off x="5273674" y="2030412"/>
            <a:ext cx="3375025" cy="4321175"/>
          </a:xfrm>
          <a:custGeom>
            <a:avLst/>
            <a:gdLst>
              <a:gd name="T0" fmla="*/ 30 w 21600"/>
              <a:gd name="T1" fmla="*/ 62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10800" y="0"/>
                </a:moveTo>
                <a:cubicBezTo>
                  <a:pt x="4835" y="0"/>
                  <a:pt x="0" y="539"/>
                  <a:pt x="0" y="1204"/>
                </a:cubicBezTo>
                <a:lnTo>
                  <a:pt x="0" y="20396"/>
                </a:lnTo>
                <a:cubicBezTo>
                  <a:pt x="0" y="21061"/>
                  <a:pt x="4835" y="21600"/>
                  <a:pt x="10800" y="21600"/>
                </a:cubicBezTo>
                <a:cubicBezTo>
                  <a:pt x="16765" y="21600"/>
                  <a:pt x="21600" y="21061"/>
                  <a:pt x="21600" y="20396"/>
                </a:cubicBezTo>
                <a:lnTo>
                  <a:pt x="21600" y="1204"/>
                </a:lnTo>
                <a:cubicBezTo>
                  <a:pt x="21600" y="539"/>
                  <a:pt x="16765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chemeClr val="accent1">
              <a:alpha val="20000"/>
            </a:schemeClr>
          </a:solidFill>
          <a:ln w="12700">
            <a:solidFill>
              <a:srgbClr val="000080">
                <a:alpha val="39999"/>
              </a:srgb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40" name="AutoShape 3"/>
          <p:cNvSpPr>
            <a:spLocks/>
          </p:cNvSpPr>
          <p:nvPr/>
        </p:nvSpPr>
        <p:spPr bwMode="auto">
          <a:xfrm>
            <a:off x="5369100" y="2054225"/>
            <a:ext cx="3375025" cy="480999"/>
          </a:xfrm>
          <a:custGeom>
            <a:avLst/>
            <a:gdLst>
              <a:gd name="T0" fmla="*/ 30 w 21600"/>
              <a:gd name="T1" fmla="*/ 0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C8E6E8">
              <a:alpha val="20000"/>
            </a:srgbClr>
          </a:solidFill>
          <a:ln w="12700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41" name="AutoShape 4"/>
          <p:cNvSpPr>
            <a:spLocks/>
          </p:cNvSpPr>
          <p:nvPr/>
        </p:nvSpPr>
        <p:spPr bwMode="auto">
          <a:xfrm>
            <a:off x="5273675" y="2297514"/>
            <a:ext cx="3375025" cy="241057"/>
          </a:xfrm>
          <a:custGeom>
            <a:avLst/>
            <a:gdLst>
              <a:gd name="T0" fmla="*/ 30 w 21600"/>
              <a:gd name="T1" fmla="*/ 0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cubicBezTo>
                  <a:pt x="0" y="11929"/>
                  <a:pt x="4835" y="21600"/>
                  <a:pt x="10800" y="21600"/>
                </a:cubicBezTo>
                <a:cubicBezTo>
                  <a:pt x="16765" y="21600"/>
                  <a:pt x="21600" y="11929"/>
                  <a:pt x="21600" y="0"/>
                </a:cubicBezTo>
              </a:path>
            </a:pathLst>
          </a:custGeom>
          <a:noFill/>
          <a:ln w="12700">
            <a:solidFill>
              <a:srgbClr val="000080">
                <a:alpha val="39999"/>
              </a:srgb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42" name="Rectangle 5"/>
          <p:cNvSpPr>
            <a:spLocks/>
          </p:cNvSpPr>
          <p:nvPr/>
        </p:nvSpPr>
        <p:spPr bwMode="auto">
          <a:xfrm>
            <a:off x="5273675" y="2538572"/>
            <a:ext cx="3375025" cy="35957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grpSp>
        <p:nvGrpSpPr>
          <p:cNvPr id="13344" name="Group 7"/>
          <p:cNvGrpSpPr>
            <a:grpSpLocks/>
          </p:cNvGrpSpPr>
          <p:nvPr/>
        </p:nvGrpSpPr>
        <p:grpSpPr bwMode="auto">
          <a:xfrm>
            <a:off x="5701134" y="3192551"/>
            <a:ext cx="2575912" cy="77004"/>
            <a:chOff x="0" y="0"/>
            <a:chExt cx="2308" cy="69"/>
          </a:xfrm>
        </p:grpSpPr>
        <p:sp>
          <p:nvSpPr>
            <p:cNvPr id="13362" name="Rectangle 8"/>
            <p:cNvSpPr>
              <a:spLocks/>
            </p:cNvSpPr>
            <p:nvPr/>
          </p:nvSpPr>
          <p:spPr bwMode="auto">
            <a:xfrm>
              <a:off x="0" y="0"/>
              <a:ext cx="2308" cy="69"/>
            </a:xfrm>
            <a:prstGeom prst="rect">
              <a:avLst/>
            </a:prstGeom>
            <a:solidFill>
              <a:srgbClr val="008000">
                <a:alpha val="49803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  <p:sp>
          <p:nvSpPr>
            <p:cNvPr id="13363" name="Rectangle 9"/>
            <p:cNvSpPr>
              <a:spLocks/>
            </p:cNvSpPr>
            <p:nvPr/>
          </p:nvSpPr>
          <p:spPr bwMode="auto">
            <a:xfrm>
              <a:off x="0" y="0"/>
              <a:ext cx="2308" cy="6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</p:grpSp>
      <p:grpSp>
        <p:nvGrpSpPr>
          <p:cNvPr id="13346" name="Group 13"/>
          <p:cNvGrpSpPr>
            <a:grpSpLocks/>
          </p:cNvGrpSpPr>
          <p:nvPr/>
        </p:nvGrpSpPr>
        <p:grpSpPr bwMode="auto">
          <a:xfrm>
            <a:off x="6185512" y="2738337"/>
            <a:ext cx="1607155" cy="454214"/>
            <a:chOff x="0" y="0"/>
            <a:chExt cx="1440" cy="406"/>
          </a:xfrm>
        </p:grpSpPr>
        <p:sp>
          <p:nvSpPr>
            <p:cNvPr id="13358" name="Rectangle 14"/>
            <p:cNvSpPr>
              <a:spLocks/>
            </p:cNvSpPr>
            <p:nvPr/>
          </p:nvSpPr>
          <p:spPr bwMode="auto">
            <a:xfrm>
              <a:off x="0" y="0"/>
              <a:ext cx="1440" cy="406"/>
            </a:xfrm>
            <a:prstGeom prst="rect">
              <a:avLst/>
            </a:prstGeom>
            <a:solidFill>
              <a:srgbClr val="FFCC00">
                <a:alpha val="49803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  <p:pic>
          <p:nvPicPr>
            <p:cNvPr id="13359" name="Picture 15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440" cy="4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13349" name="Rectangle 18"/>
          <p:cNvSpPr>
            <a:spLocks/>
          </p:cNvSpPr>
          <p:nvPr/>
        </p:nvSpPr>
        <p:spPr bwMode="auto">
          <a:xfrm>
            <a:off x="5855153" y="3717074"/>
            <a:ext cx="2300240" cy="373862"/>
          </a:xfrm>
          <a:prstGeom prst="rect">
            <a:avLst/>
          </a:prstGeom>
          <a:gradFill rotWithShape="0">
            <a:gsLst>
              <a:gs pos="0">
                <a:srgbClr val="FFFF66">
                  <a:alpha val="1999"/>
                </a:srgbClr>
              </a:gs>
              <a:gs pos="100000">
                <a:srgbClr val="FFFF94">
                  <a:alpha val="39998"/>
                </a:srgb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55" name="Rectangle 24"/>
          <p:cNvSpPr>
            <a:spLocks/>
          </p:cNvSpPr>
          <p:nvPr/>
        </p:nvSpPr>
        <p:spPr bwMode="auto">
          <a:xfrm>
            <a:off x="6840651" y="3287412"/>
            <a:ext cx="333708" cy="4162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8" bIns="0"/>
          <a:lstStyle/>
          <a:p>
            <a:pPr marL="39688" defTabSz="642938"/>
            <a:endParaRPr lang="en-US" sz="17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3316" name="Rectangle 27"/>
          <p:cNvSpPr>
            <a:spLocks/>
          </p:cNvSpPr>
          <p:nvPr/>
        </p:nvSpPr>
        <p:spPr bwMode="auto">
          <a:xfrm>
            <a:off x="5746750" y="1550988"/>
            <a:ext cx="2428875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>
              <a:tabLst>
                <a:tab pos="455613" algn="l"/>
                <a:tab pos="911225" algn="l"/>
                <a:tab pos="1374775" algn="l"/>
                <a:tab pos="1830388" algn="l"/>
                <a:tab pos="2286000" algn="l"/>
                <a:tab pos="2741613" algn="l"/>
                <a:tab pos="3197225" algn="l"/>
                <a:tab pos="3660775" algn="l"/>
                <a:tab pos="4116388" algn="l"/>
                <a:tab pos="4572000" algn="l"/>
                <a:tab pos="5027613" algn="l"/>
                <a:tab pos="5483225" algn="l"/>
              </a:tabLst>
            </a:pPr>
            <a:r>
              <a:rPr lang="en-US" sz="3400" dirty="0" smtClean="0">
                <a:solidFill>
                  <a:srgbClr val="2D2D8A"/>
                </a:solidFill>
                <a:latin typeface="Helvetica" pitchFamily="-110" charset="0"/>
                <a:cs typeface="Helvetica" pitchFamily="-110" charset="0"/>
                <a:sym typeface="Helvetica" pitchFamily="-110" charset="0"/>
              </a:rPr>
              <a:t>Civic Stack</a:t>
            </a:r>
            <a:endParaRPr lang="en-US" sz="3400" dirty="0">
              <a:solidFill>
                <a:srgbClr val="2D2D8A"/>
              </a:solidFill>
              <a:latin typeface="Helvetica" pitchFamily="-110" charset="0"/>
              <a:cs typeface="Helvetica" pitchFamily="-110" charset="0"/>
              <a:sym typeface="Helvetica" pitchFamily="-110" charset="0"/>
            </a:endParaRPr>
          </a:p>
        </p:txBody>
      </p:sp>
      <p:sp>
        <p:nvSpPr>
          <p:cNvPr id="13323" name="AutoShape 34"/>
          <p:cNvSpPr>
            <a:spLocks/>
          </p:cNvSpPr>
          <p:nvPr/>
        </p:nvSpPr>
        <p:spPr bwMode="auto">
          <a:xfrm>
            <a:off x="752475" y="228600"/>
            <a:ext cx="4322762" cy="723900"/>
          </a:xfrm>
          <a:prstGeom prst="roundRect">
            <a:avLst>
              <a:gd name="adj" fmla="val 20269"/>
            </a:avLst>
          </a:prstGeom>
          <a:solidFill>
            <a:schemeClr val="accent6">
              <a:lumMod val="40000"/>
              <a:lumOff val="60000"/>
              <a:alpha val="67000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24" name="AutoShape 35"/>
          <p:cNvSpPr>
            <a:spLocks/>
          </p:cNvSpPr>
          <p:nvPr/>
        </p:nvSpPr>
        <p:spPr bwMode="auto">
          <a:xfrm>
            <a:off x="752475" y="1006475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6">
              <a:lumMod val="40000"/>
              <a:lumOff val="60000"/>
              <a:alpha val="67000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25" name="AutoShape 36"/>
          <p:cNvSpPr>
            <a:spLocks/>
          </p:cNvSpPr>
          <p:nvPr/>
        </p:nvSpPr>
        <p:spPr bwMode="auto">
          <a:xfrm>
            <a:off x="752475" y="1711325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6">
              <a:lumMod val="40000"/>
              <a:lumOff val="60000"/>
              <a:alpha val="67000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ctr" defTabSz="642938"/>
            <a:r>
              <a:rPr lang="en-US" b="1" dirty="0" smtClean="0"/>
              <a:t>Facilities data</a:t>
            </a:r>
          </a:p>
          <a:p>
            <a:pPr algn="ctr" defTabSz="642938"/>
            <a:r>
              <a:rPr lang="en-US" b="1" dirty="0" smtClean="0"/>
              <a:t>Find My School</a:t>
            </a:r>
            <a:endParaRPr lang="en-US" b="1" dirty="0"/>
          </a:p>
        </p:txBody>
      </p:sp>
      <p:sp>
        <p:nvSpPr>
          <p:cNvPr id="13326" name="AutoShape 37"/>
          <p:cNvSpPr>
            <a:spLocks/>
          </p:cNvSpPr>
          <p:nvPr/>
        </p:nvSpPr>
        <p:spPr bwMode="auto">
          <a:xfrm>
            <a:off x="752475" y="2425700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6">
              <a:lumMod val="40000"/>
              <a:lumOff val="60000"/>
              <a:alpha val="67000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27" name="AutoShape 38"/>
          <p:cNvSpPr>
            <a:spLocks/>
          </p:cNvSpPr>
          <p:nvPr/>
        </p:nvSpPr>
        <p:spPr bwMode="auto">
          <a:xfrm>
            <a:off x="752475" y="3902075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3">
              <a:lumMod val="40000"/>
              <a:lumOff val="60000"/>
              <a:alpha val="60000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28" name="AutoShape 39"/>
          <p:cNvSpPr>
            <a:spLocks/>
          </p:cNvSpPr>
          <p:nvPr/>
        </p:nvSpPr>
        <p:spPr bwMode="auto">
          <a:xfrm>
            <a:off x="752475" y="4608513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3">
              <a:lumMod val="40000"/>
              <a:lumOff val="60000"/>
              <a:alpha val="60000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29" name="AutoShape 40"/>
          <p:cNvSpPr>
            <a:spLocks/>
          </p:cNvSpPr>
          <p:nvPr/>
        </p:nvSpPr>
        <p:spPr bwMode="auto">
          <a:xfrm>
            <a:off x="752475" y="5322888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1">
              <a:alpha val="59999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30" name="AutoShape 41"/>
          <p:cNvSpPr>
            <a:spLocks/>
          </p:cNvSpPr>
          <p:nvPr/>
        </p:nvSpPr>
        <p:spPr bwMode="auto">
          <a:xfrm>
            <a:off x="752475" y="6037263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1">
              <a:alpha val="59999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13331" name="Rectangle 42"/>
          <p:cNvSpPr>
            <a:spLocks/>
          </p:cNvSpPr>
          <p:nvPr/>
        </p:nvSpPr>
        <p:spPr bwMode="auto">
          <a:xfrm>
            <a:off x="703262" y="381000"/>
            <a:ext cx="4402138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Budget Apps</a:t>
            </a:r>
          </a:p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Where Does My Money Go?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sp>
        <p:nvSpPr>
          <p:cNvPr id="13332" name="Rectangle 43"/>
          <p:cNvSpPr>
            <a:spLocks/>
          </p:cNvSpPr>
          <p:nvPr/>
        </p:nvSpPr>
        <p:spPr bwMode="auto">
          <a:xfrm>
            <a:off x="2024169" y="1139825"/>
            <a:ext cx="178414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Citizen Feedback</a:t>
            </a:r>
          </a:p>
          <a:p>
            <a:pPr algn="ctr" defTabSz="642938"/>
            <a:r>
              <a:rPr lang="en-US" sz="1700" b="1" dirty="0" err="1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Seeclickfix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sp>
        <p:nvSpPr>
          <p:cNvPr id="13334" name="Rectangle 45"/>
          <p:cNvSpPr>
            <a:spLocks/>
          </p:cNvSpPr>
          <p:nvPr/>
        </p:nvSpPr>
        <p:spPr bwMode="auto">
          <a:xfrm>
            <a:off x="758825" y="2435225"/>
            <a:ext cx="4303712" cy="633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/>
            <a:r>
              <a:rPr lang="en-US" sz="1700" b="1" dirty="0" err="1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eServices</a:t>
            </a:r>
            <a:endParaRPr lang="en-US" sz="1700" b="1" dirty="0" smtClean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Birth Registration, Driver’s License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sp>
        <p:nvSpPr>
          <p:cNvPr id="13335" name="Rectangle 46"/>
          <p:cNvSpPr>
            <a:spLocks/>
          </p:cNvSpPr>
          <p:nvPr/>
        </p:nvSpPr>
        <p:spPr bwMode="auto">
          <a:xfrm>
            <a:off x="938212" y="3911600"/>
            <a:ext cx="3937000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Spatial Data Sharing</a:t>
            </a:r>
          </a:p>
          <a:p>
            <a:pPr algn="ctr" defTabSz="642938"/>
            <a:r>
              <a:rPr lang="en-US" sz="1700" b="1" dirty="0" err="1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Geonode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sp>
        <p:nvSpPr>
          <p:cNvPr id="13336" name="Rectangle 47"/>
          <p:cNvSpPr>
            <a:spLocks/>
          </p:cNvSpPr>
          <p:nvPr/>
        </p:nvSpPr>
        <p:spPr bwMode="auto">
          <a:xfrm>
            <a:off x="752475" y="4751388"/>
            <a:ext cx="4322762" cy="320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Participatory Monitoring Platforms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sp>
        <p:nvSpPr>
          <p:cNvPr id="13337" name="Rectangle 48"/>
          <p:cNvSpPr>
            <a:spLocks/>
          </p:cNvSpPr>
          <p:nvPr/>
        </p:nvSpPr>
        <p:spPr bwMode="auto">
          <a:xfrm>
            <a:off x="1104890" y="5465763"/>
            <a:ext cx="3614771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Management Information Systems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sp>
        <p:nvSpPr>
          <p:cNvPr id="13338" name="Rectangle 49"/>
          <p:cNvSpPr>
            <a:spLocks/>
          </p:cNvSpPr>
          <p:nvPr/>
        </p:nvSpPr>
        <p:spPr bwMode="auto">
          <a:xfrm>
            <a:off x="758825" y="6172200"/>
            <a:ext cx="4322762" cy="44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Data and Apps Repositories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grpSp>
        <p:nvGrpSpPr>
          <p:cNvPr id="57" name="Group 10"/>
          <p:cNvGrpSpPr>
            <a:grpSpLocks/>
          </p:cNvGrpSpPr>
          <p:nvPr/>
        </p:nvGrpSpPr>
        <p:grpSpPr bwMode="auto">
          <a:xfrm rot="10800000">
            <a:off x="5701134" y="2663564"/>
            <a:ext cx="2575912" cy="528987"/>
            <a:chOff x="0" y="0"/>
            <a:chExt cx="2308" cy="473"/>
          </a:xfrm>
        </p:grpSpPr>
        <p:sp>
          <p:nvSpPr>
            <p:cNvPr id="58" name="AutoShape 11"/>
            <p:cNvSpPr>
              <a:spLocks/>
            </p:cNvSpPr>
            <p:nvPr/>
          </p:nvSpPr>
          <p:spPr bwMode="auto">
            <a:xfrm>
              <a:off x="0" y="0"/>
              <a:ext cx="2308" cy="473"/>
            </a:xfrm>
            <a:custGeom>
              <a:avLst/>
              <a:gdLst>
                <a:gd name="T0" fmla="*/ 13 w 21600"/>
                <a:gd name="T1" fmla="*/ 0 h 21600"/>
                <a:gd name="T2" fmla="*/ 0 60000 65536"/>
                <a:gd name="T3" fmla="*/ 0 w 21600"/>
                <a:gd name="T4" fmla="*/ 0 h 21600"/>
                <a:gd name="T5" fmla="*/ 21600 w 21600"/>
                <a:gd name="T6" fmla="*/ 21600 h 21600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21600" h="21600">
                  <a:moveTo>
                    <a:pt x="0" y="0"/>
                  </a:moveTo>
                  <a:lnTo>
                    <a:pt x="4725" y="21600"/>
                  </a:lnTo>
                  <a:lnTo>
                    <a:pt x="16875" y="21600"/>
                  </a:lnTo>
                  <a:lnTo>
                    <a:pt x="2160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FFCC00">
                <a:alpha val="49803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  <p:sp>
          <p:nvSpPr>
            <p:cNvPr id="59" name="Rectangle 12"/>
            <p:cNvSpPr>
              <a:spLocks/>
            </p:cNvSpPr>
            <p:nvPr/>
          </p:nvSpPr>
          <p:spPr bwMode="auto">
            <a:xfrm>
              <a:off x="445" y="92"/>
              <a:ext cx="1418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</p:grpSp>
      <p:grpSp>
        <p:nvGrpSpPr>
          <p:cNvPr id="60" name="Group 10"/>
          <p:cNvGrpSpPr>
            <a:grpSpLocks/>
          </p:cNvGrpSpPr>
          <p:nvPr/>
        </p:nvGrpSpPr>
        <p:grpSpPr bwMode="auto">
          <a:xfrm rot="10800000">
            <a:off x="5768657" y="3429000"/>
            <a:ext cx="2575912" cy="528987"/>
            <a:chOff x="0" y="0"/>
            <a:chExt cx="2308" cy="473"/>
          </a:xfrm>
        </p:grpSpPr>
        <p:sp>
          <p:nvSpPr>
            <p:cNvPr id="61" name="AutoShape 11"/>
            <p:cNvSpPr>
              <a:spLocks/>
            </p:cNvSpPr>
            <p:nvPr/>
          </p:nvSpPr>
          <p:spPr bwMode="auto">
            <a:xfrm>
              <a:off x="0" y="0"/>
              <a:ext cx="2308" cy="473"/>
            </a:xfrm>
            <a:custGeom>
              <a:avLst/>
              <a:gdLst>
                <a:gd name="T0" fmla="*/ 13 w 21600"/>
                <a:gd name="T1" fmla="*/ 0 h 21600"/>
                <a:gd name="T2" fmla="*/ 0 60000 65536"/>
                <a:gd name="T3" fmla="*/ 0 w 21600"/>
                <a:gd name="T4" fmla="*/ 0 h 21600"/>
                <a:gd name="T5" fmla="*/ 21600 w 21600"/>
                <a:gd name="T6" fmla="*/ 21600 h 21600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21600" h="21600">
                  <a:moveTo>
                    <a:pt x="0" y="0"/>
                  </a:moveTo>
                  <a:lnTo>
                    <a:pt x="4725" y="21600"/>
                  </a:lnTo>
                  <a:lnTo>
                    <a:pt x="16875" y="21600"/>
                  </a:lnTo>
                  <a:lnTo>
                    <a:pt x="2160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FFCC00">
                <a:alpha val="49803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  <p:sp>
          <p:nvSpPr>
            <p:cNvPr id="62" name="Rectangle 12"/>
            <p:cNvSpPr>
              <a:spLocks/>
            </p:cNvSpPr>
            <p:nvPr/>
          </p:nvSpPr>
          <p:spPr bwMode="auto">
            <a:xfrm>
              <a:off x="445" y="92"/>
              <a:ext cx="1418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</p:grpSp>
      <p:grpSp>
        <p:nvGrpSpPr>
          <p:cNvPr id="63" name="Group 10"/>
          <p:cNvGrpSpPr>
            <a:grpSpLocks/>
          </p:cNvGrpSpPr>
          <p:nvPr/>
        </p:nvGrpSpPr>
        <p:grpSpPr bwMode="auto">
          <a:xfrm rot="10800000">
            <a:off x="5829464" y="4114800"/>
            <a:ext cx="2575912" cy="528987"/>
            <a:chOff x="0" y="0"/>
            <a:chExt cx="2308" cy="473"/>
          </a:xfrm>
        </p:grpSpPr>
        <p:sp>
          <p:nvSpPr>
            <p:cNvPr id="64" name="AutoShape 11"/>
            <p:cNvSpPr>
              <a:spLocks/>
            </p:cNvSpPr>
            <p:nvPr/>
          </p:nvSpPr>
          <p:spPr bwMode="auto">
            <a:xfrm>
              <a:off x="0" y="0"/>
              <a:ext cx="2308" cy="473"/>
            </a:xfrm>
            <a:custGeom>
              <a:avLst/>
              <a:gdLst>
                <a:gd name="T0" fmla="*/ 13 w 21600"/>
                <a:gd name="T1" fmla="*/ 0 h 21600"/>
                <a:gd name="T2" fmla="*/ 0 60000 65536"/>
                <a:gd name="T3" fmla="*/ 0 w 21600"/>
                <a:gd name="T4" fmla="*/ 0 h 21600"/>
                <a:gd name="T5" fmla="*/ 21600 w 21600"/>
                <a:gd name="T6" fmla="*/ 21600 h 21600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21600" h="21600">
                  <a:moveTo>
                    <a:pt x="0" y="0"/>
                  </a:moveTo>
                  <a:lnTo>
                    <a:pt x="4725" y="21600"/>
                  </a:lnTo>
                  <a:lnTo>
                    <a:pt x="16875" y="21600"/>
                  </a:lnTo>
                  <a:lnTo>
                    <a:pt x="2160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FFCC00">
                <a:alpha val="49803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  <p:sp>
          <p:nvSpPr>
            <p:cNvPr id="65" name="Rectangle 12"/>
            <p:cNvSpPr>
              <a:spLocks/>
            </p:cNvSpPr>
            <p:nvPr/>
          </p:nvSpPr>
          <p:spPr bwMode="auto">
            <a:xfrm>
              <a:off x="445" y="92"/>
              <a:ext cx="1418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</p:grpSp>
      <p:sp>
        <p:nvSpPr>
          <p:cNvPr id="13351" name="Rectangle 20"/>
          <p:cNvSpPr>
            <a:spLocks/>
          </p:cNvSpPr>
          <p:nvPr/>
        </p:nvSpPr>
        <p:spPr bwMode="auto">
          <a:xfrm>
            <a:off x="5880965" y="4763625"/>
            <a:ext cx="2294660" cy="385022"/>
          </a:xfrm>
          <a:prstGeom prst="rect">
            <a:avLst/>
          </a:prstGeom>
          <a:gradFill rotWithShape="0">
            <a:gsLst>
              <a:gs pos="0">
                <a:srgbClr val="FFFF66">
                  <a:alpha val="1999"/>
                </a:srgbClr>
              </a:gs>
              <a:gs pos="100000">
                <a:srgbClr val="FFFF94">
                  <a:alpha val="39998"/>
                </a:srgb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pic>
        <p:nvPicPr>
          <p:cNvPr id="3074" name="Picture 2" descr="http://www.semantic-web.at/sites/default/files/styles/kundenlogo/public/ckan_logo_shortname.png?itok=SPtU5vPh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29579" b="28437"/>
          <a:stretch/>
        </p:blipFill>
        <p:spPr bwMode="auto">
          <a:xfrm>
            <a:off x="6123967" y="5534506"/>
            <a:ext cx="1865290" cy="637694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opengeo.org/images/mc_openlayer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265311" y="4191000"/>
            <a:ext cx="1754638" cy="3655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ncrypted-tbn1.gstatic.com/images?q=tbn:ANd9GcRP6UpobzIt870ueDGt2GE0uZjOnwUVcVKhAA4lxLL4ORKNRj4_KQ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33991" b="33005"/>
          <a:stretch/>
        </p:blipFill>
        <p:spPr bwMode="auto">
          <a:xfrm>
            <a:off x="6435527" y="3488508"/>
            <a:ext cx="1242169" cy="40997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10"/>
          <p:cNvGrpSpPr>
            <a:grpSpLocks/>
          </p:cNvGrpSpPr>
          <p:nvPr/>
        </p:nvGrpSpPr>
        <p:grpSpPr bwMode="auto">
          <a:xfrm rot="10800000">
            <a:off x="5791200" y="4805012"/>
            <a:ext cx="2575912" cy="528987"/>
            <a:chOff x="0" y="0"/>
            <a:chExt cx="2308" cy="473"/>
          </a:xfrm>
        </p:grpSpPr>
        <p:sp>
          <p:nvSpPr>
            <p:cNvPr id="74" name="AutoShape 11"/>
            <p:cNvSpPr>
              <a:spLocks/>
            </p:cNvSpPr>
            <p:nvPr/>
          </p:nvSpPr>
          <p:spPr bwMode="auto">
            <a:xfrm>
              <a:off x="0" y="0"/>
              <a:ext cx="2308" cy="473"/>
            </a:xfrm>
            <a:custGeom>
              <a:avLst/>
              <a:gdLst>
                <a:gd name="T0" fmla="*/ 13 w 21600"/>
                <a:gd name="T1" fmla="*/ 0 h 21600"/>
                <a:gd name="T2" fmla="*/ 0 60000 65536"/>
                <a:gd name="T3" fmla="*/ 0 w 21600"/>
                <a:gd name="T4" fmla="*/ 0 h 21600"/>
                <a:gd name="T5" fmla="*/ 21600 w 21600"/>
                <a:gd name="T6" fmla="*/ 21600 h 21600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21600" h="21600">
                  <a:moveTo>
                    <a:pt x="0" y="0"/>
                  </a:moveTo>
                  <a:lnTo>
                    <a:pt x="4725" y="21600"/>
                  </a:lnTo>
                  <a:lnTo>
                    <a:pt x="16875" y="21600"/>
                  </a:lnTo>
                  <a:lnTo>
                    <a:pt x="2160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FFCC00">
                <a:alpha val="49803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  <p:sp>
          <p:nvSpPr>
            <p:cNvPr id="75" name="Rectangle 12"/>
            <p:cNvSpPr>
              <a:spLocks/>
            </p:cNvSpPr>
            <p:nvPr/>
          </p:nvSpPr>
          <p:spPr bwMode="auto">
            <a:xfrm>
              <a:off x="445" y="92"/>
              <a:ext cx="1418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642938"/>
              <a:endParaRPr lang="en-US"/>
            </a:p>
          </p:txBody>
        </p:sp>
      </p:grpSp>
      <p:pic>
        <p:nvPicPr>
          <p:cNvPr id="3082" name="Picture 10" descr="https://encrypted-tbn0.gstatic.com/images?q=tbn:ANd9GcQMZAe94n_J5WcPk0Z8ROgl5gGYTXfDs-gjoRmS_ZRJftz0ra3ZC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246629" y="4828741"/>
            <a:ext cx="1645004" cy="519168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AutoShape 38"/>
          <p:cNvSpPr>
            <a:spLocks/>
          </p:cNvSpPr>
          <p:nvPr/>
        </p:nvSpPr>
        <p:spPr bwMode="auto">
          <a:xfrm>
            <a:off x="766762" y="3200400"/>
            <a:ext cx="4322762" cy="660400"/>
          </a:xfrm>
          <a:prstGeom prst="roundRect">
            <a:avLst>
              <a:gd name="adj" fmla="val 20269"/>
            </a:avLst>
          </a:prstGeom>
          <a:solidFill>
            <a:schemeClr val="accent3">
              <a:lumMod val="40000"/>
              <a:lumOff val="60000"/>
              <a:alpha val="60000"/>
            </a:schemeClr>
          </a:solidFill>
          <a:ln w="19050">
            <a:solidFill>
              <a:schemeClr val="tx1">
                <a:alpha val="59999"/>
              </a:schemeClr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642938"/>
            <a:endParaRPr lang="en-US"/>
          </a:p>
        </p:txBody>
      </p:sp>
      <p:sp>
        <p:nvSpPr>
          <p:cNvPr id="79" name="Rectangle 46"/>
          <p:cNvSpPr>
            <a:spLocks/>
          </p:cNvSpPr>
          <p:nvPr/>
        </p:nvSpPr>
        <p:spPr bwMode="auto">
          <a:xfrm>
            <a:off x="944562" y="3276600"/>
            <a:ext cx="3937000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/>
            <a:r>
              <a:rPr lang="en-US" sz="1700" b="1" dirty="0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Complaints Handling Systems</a:t>
            </a:r>
          </a:p>
          <a:p>
            <a:pPr algn="ctr" defTabSz="642938"/>
            <a:r>
              <a:rPr lang="en-US" sz="1700" b="1" dirty="0" err="1" smtClean="0">
                <a:solidFill>
                  <a:srgbClr val="191919"/>
                </a:solidFill>
                <a:latin typeface="Lucida Grande" charset="0"/>
                <a:sym typeface="Lucida Grande" charset="0"/>
              </a:rPr>
              <a:t>Taarifa</a:t>
            </a:r>
            <a:endParaRPr lang="en-US" sz="1700" b="1" dirty="0">
              <a:solidFill>
                <a:srgbClr val="191919"/>
              </a:solidFill>
              <a:latin typeface="Lucida Grande" charset="0"/>
              <a:sym typeface="Lucida Grande" charset="0"/>
            </a:endParaRPr>
          </a:p>
        </p:txBody>
      </p:sp>
      <p:sp>
        <p:nvSpPr>
          <p:cNvPr id="80" name="Rectangle 27"/>
          <p:cNvSpPr>
            <a:spLocks/>
          </p:cNvSpPr>
          <p:nvPr/>
        </p:nvSpPr>
        <p:spPr bwMode="auto">
          <a:xfrm rot="16200000">
            <a:off x="-346611" y="1414852"/>
            <a:ext cx="1580634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>
              <a:tabLst>
                <a:tab pos="455613" algn="l"/>
                <a:tab pos="911225" algn="l"/>
                <a:tab pos="1374775" algn="l"/>
                <a:tab pos="1830388" algn="l"/>
                <a:tab pos="2286000" algn="l"/>
                <a:tab pos="2741613" algn="l"/>
                <a:tab pos="3197225" algn="l"/>
                <a:tab pos="3660775" algn="l"/>
                <a:tab pos="4116388" algn="l"/>
                <a:tab pos="4572000" algn="l"/>
                <a:tab pos="5027613" algn="l"/>
                <a:tab pos="5483225" algn="l"/>
              </a:tabLst>
            </a:pPr>
            <a:r>
              <a:rPr lang="en-US" dirty="0" smtClean="0">
                <a:solidFill>
                  <a:srgbClr val="2D2D8A"/>
                </a:solidFill>
                <a:latin typeface="Helvetica" pitchFamily="-110" charset="0"/>
                <a:cs typeface="Helvetica" pitchFamily="-110" charset="0"/>
                <a:sym typeface="Helvetica" pitchFamily="-110" charset="0"/>
              </a:rPr>
              <a:t>Apps</a:t>
            </a:r>
            <a:endParaRPr lang="en-US" dirty="0">
              <a:solidFill>
                <a:srgbClr val="2D2D8A"/>
              </a:solidFill>
              <a:latin typeface="Helvetica" pitchFamily="-110" charset="0"/>
              <a:cs typeface="Helvetica" pitchFamily="-110" charset="0"/>
              <a:sym typeface="Helvetica" pitchFamily="-110" charset="0"/>
            </a:endParaRPr>
          </a:p>
        </p:txBody>
      </p:sp>
      <p:sp>
        <p:nvSpPr>
          <p:cNvPr id="81" name="Rectangle 27"/>
          <p:cNvSpPr>
            <a:spLocks/>
          </p:cNvSpPr>
          <p:nvPr/>
        </p:nvSpPr>
        <p:spPr bwMode="auto">
          <a:xfrm rot="16200000">
            <a:off x="-778178" y="3848894"/>
            <a:ext cx="2428875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>
              <a:tabLst>
                <a:tab pos="455613" algn="l"/>
                <a:tab pos="911225" algn="l"/>
                <a:tab pos="1374775" algn="l"/>
                <a:tab pos="1830388" algn="l"/>
                <a:tab pos="2286000" algn="l"/>
                <a:tab pos="2741613" algn="l"/>
                <a:tab pos="3197225" algn="l"/>
                <a:tab pos="3660775" algn="l"/>
                <a:tab pos="4116388" algn="l"/>
                <a:tab pos="4572000" algn="l"/>
                <a:tab pos="5027613" algn="l"/>
                <a:tab pos="5483225" algn="l"/>
              </a:tabLst>
            </a:pPr>
            <a:r>
              <a:rPr lang="en-US" dirty="0" smtClean="0">
                <a:solidFill>
                  <a:srgbClr val="2D2D8A"/>
                </a:solidFill>
                <a:latin typeface="Helvetica" pitchFamily="-110" charset="0"/>
                <a:cs typeface="Helvetica" pitchFamily="-110" charset="0"/>
                <a:sym typeface="Helvetica" pitchFamily="-110" charset="0"/>
              </a:rPr>
              <a:t>Frameworks</a:t>
            </a:r>
            <a:endParaRPr lang="en-US" dirty="0">
              <a:solidFill>
                <a:srgbClr val="2D2D8A"/>
              </a:solidFill>
              <a:latin typeface="Helvetica" pitchFamily="-110" charset="0"/>
              <a:cs typeface="Helvetica" pitchFamily="-110" charset="0"/>
              <a:sym typeface="Helvetica" pitchFamily="-110" charset="0"/>
            </a:endParaRPr>
          </a:p>
        </p:txBody>
      </p:sp>
      <p:sp>
        <p:nvSpPr>
          <p:cNvPr id="82" name="Rectangle 27"/>
          <p:cNvSpPr>
            <a:spLocks/>
          </p:cNvSpPr>
          <p:nvPr/>
        </p:nvSpPr>
        <p:spPr bwMode="auto">
          <a:xfrm rot="16200000">
            <a:off x="-469977" y="5742065"/>
            <a:ext cx="1944842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42938">
              <a:tabLst>
                <a:tab pos="455613" algn="l"/>
                <a:tab pos="911225" algn="l"/>
                <a:tab pos="1374775" algn="l"/>
                <a:tab pos="1830388" algn="l"/>
                <a:tab pos="2286000" algn="l"/>
                <a:tab pos="2741613" algn="l"/>
                <a:tab pos="3197225" algn="l"/>
                <a:tab pos="3660775" algn="l"/>
                <a:tab pos="4116388" algn="l"/>
                <a:tab pos="4572000" algn="l"/>
                <a:tab pos="5027613" algn="l"/>
                <a:tab pos="5483225" algn="l"/>
              </a:tabLst>
            </a:pPr>
            <a:r>
              <a:rPr lang="en-US" dirty="0" smtClean="0">
                <a:solidFill>
                  <a:srgbClr val="2D2D8A"/>
                </a:solidFill>
                <a:latin typeface="Helvetica" pitchFamily="-110" charset="0"/>
                <a:cs typeface="Helvetica" pitchFamily="-110" charset="0"/>
                <a:sym typeface="Helvetica" pitchFamily="-110" charset="0"/>
              </a:rPr>
              <a:t>Platforms</a:t>
            </a:r>
            <a:endParaRPr lang="en-US" dirty="0">
              <a:solidFill>
                <a:srgbClr val="2D2D8A"/>
              </a:solidFill>
              <a:latin typeface="Helvetica" pitchFamily="-110" charset="0"/>
              <a:cs typeface="Helvetica" pitchFamily="-110" charset="0"/>
              <a:sym typeface="Helvetica" pitchFamily="-110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5943600" y="165226"/>
            <a:ext cx="3352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Civic Tech and Civic Stack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61075442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11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943600" y="165226"/>
            <a:ext cx="3352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Network the Code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4042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FellowsGrid_lowr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4191000" cy="67318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1219200"/>
            <a:ext cx="3852118" cy="6299570"/>
          </a:xfrm>
          <a:prstGeom prst="rect">
            <a:avLst/>
          </a:prstGeom>
          <a:noFill/>
        </p:spPr>
        <p:txBody>
          <a:bodyPr wrap="square" lIns="51206" tIns="25603" rIns="51206" bIns="25603" rtlCol="0">
            <a:spAutoFit/>
          </a:bodyPr>
          <a:lstStyle/>
          <a:p>
            <a:pPr algn="r" defTabSz="914111"/>
            <a:r>
              <a:rPr lang="en-US" sz="4000" b="1" dirty="0">
                <a:solidFill>
                  <a:srgbClr val="595959"/>
                </a:solidFill>
                <a:latin typeface="Helvetica"/>
                <a:cs typeface="Helvetica"/>
              </a:rPr>
              <a:t>2013 </a:t>
            </a:r>
            <a:r>
              <a:rPr lang="en-US" sz="4000" b="1" dirty="0" smtClean="0">
                <a:solidFill>
                  <a:srgbClr val="595959"/>
                </a:solidFill>
                <a:latin typeface="Helvetica"/>
                <a:cs typeface="Helvetica"/>
              </a:rPr>
              <a:t>Program</a:t>
            </a:r>
            <a:endParaRPr lang="en-US" sz="4000" b="1" dirty="0">
              <a:solidFill>
                <a:srgbClr val="595959"/>
              </a:solidFill>
              <a:latin typeface="Helvetica"/>
              <a:cs typeface="Helvetica"/>
            </a:endParaRPr>
          </a:p>
          <a:p>
            <a:pPr algn="r" defTabSz="914111"/>
            <a:endParaRPr lang="en-US" sz="4000" dirty="0">
              <a:solidFill>
                <a:srgbClr val="595959"/>
              </a:solidFill>
              <a:latin typeface="Gotham Light"/>
              <a:cs typeface="Gotham Light"/>
            </a:endParaRPr>
          </a:p>
          <a:p>
            <a:pPr algn="r" defTabSz="914111"/>
            <a:r>
              <a:rPr lang="en-US" sz="4000" dirty="0">
                <a:solidFill>
                  <a:srgbClr val="595959"/>
                </a:solidFill>
                <a:latin typeface="Helvetica"/>
                <a:cs typeface="Helvetica"/>
              </a:rPr>
              <a:t>28 </a:t>
            </a:r>
            <a:r>
              <a:rPr lang="en-US" sz="4000" dirty="0" smtClean="0">
                <a:solidFill>
                  <a:srgbClr val="595959"/>
                </a:solidFill>
                <a:latin typeface="Helvetica"/>
                <a:cs typeface="Helvetica"/>
              </a:rPr>
              <a:t>Fellows</a:t>
            </a:r>
            <a:endParaRPr lang="en-US" sz="4000" dirty="0">
              <a:solidFill>
                <a:srgbClr val="595959"/>
              </a:solidFill>
              <a:latin typeface="Helvetica"/>
              <a:cs typeface="Helvetica"/>
            </a:endParaRPr>
          </a:p>
          <a:p>
            <a:pPr algn="r" defTabSz="914111"/>
            <a:r>
              <a:rPr lang="en-US" sz="2100" dirty="0">
                <a:solidFill>
                  <a:srgbClr val="595959"/>
                </a:solidFill>
                <a:latin typeface="Helvetica"/>
                <a:cs typeface="Helvetica"/>
              </a:rPr>
              <a:t>Developers</a:t>
            </a:r>
          </a:p>
          <a:p>
            <a:pPr algn="r" defTabSz="914111"/>
            <a:r>
              <a:rPr lang="en-US" sz="2100" dirty="0">
                <a:solidFill>
                  <a:srgbClr val="595959"/>
                </a:solidFill>
                <a:latin typeface="Helvetica"/>
                <a:cs typeface="Helvetica"/>
              </a:rPr>
              <a:t>Designers</a:t>
            </a:r>
          </a:p>
          <a:p>
            <a:pPr algn="r" defTabSz="914111"/>
            <a:r>
              <a:rPr lang="en-US" sz="2100" dirty="0">
                <a:solidFill>
                  <a:srgbClr val="595959"/>
                </a:solidFill>
                <a:latin typeface="Helvetica"/>
                <a:cs typeface="Helvetica"/>
              </a:rPr>
              <a:t>Community </a:t>
            </a:r>
            <a:r>
              <a:rPr lang="en-US" sz="2100" dirty="0" smtClean="0">
                <a:solidFill>
                  <a:srgbClr val="595959"/>
                </a:solidFill>
                <a:latin typeface="Helvetica"/>
                <a:cs typeface="Helvetica"/>
              </a:rPr>
              <a:t>Managers</a:t>
            </a:r>
          </a:p>
          <a:p>
            <a:pPr algn="r" defTabSz="914111"/>
            <a:r>
              <a:rPr lang="en-US" sz="2100" dirty="0" smtClean="0">
                <a:solidFill>
                  <a:srgbClr val="595959"/>
                </a:solidFill>
                <a:latin typeface="Helvetica"/>
                <a:cs typeface="Helvetica"/>
              </a:rPr>
              <a:t>Urban Planners</a:t>
            </a:r>
          </a:p>
          <a:p>
            <a:pPr algn="r" defTabSz="914111"/>
            <a:r>
              <a:rPr lang="en-US" sz="2100" dirty="0" smtClean="0">
                <a:solidFill>
                  <a:srgbClr val="595959"/>
                </a:solidFill>
                <a:latin typeface="Helvetica"/>
                <a:cs typeface="Helvetica"/>
              </a:rPr>
              <a:t>Data Scientists</a:t>
            </a:r>
          </a:p>
          <a:p>
            <a:pPr algn="r" defTabSz="914111"/>
            <a:r>
              <a:rPr lang="en-US" sz="4000" dirty="0" smtClean="0">
                <a:solidFill>
                  <a:srgbClr val="595959"/>
                </a:solidFill>
                <a:latin typeface="Helvetica"/>
                <a:cs typeface="Helvetica"/>
              </a:rPr>
              <a:t>9 Municipalities</a:t>
            </a:r>
          </a:p>
          <a:p>
            <a:pPr algn="r" defTabSz="914111"/>
            <a:r>
              <a:rPr lang="en-US" sz="4000" dirty="0" smtClean="0">
                <a:solidFill>
                  <a:srgbClr val="595959"/>
                </a:solidFill>
                <a:latin typeface="Helvetica"/>
                <a:cs typeface="Helvetica"/>
              </a:rPr>
              <a:t>1 Year</a:t>
            </a:r>
          </a:p>
          <a:p>
            <a:pPr algn="r" defTabSz="914111"/>
            <a:endParaRPr lang="en-US" sz="2100" dirty="0">
              <a:solidFill>
                <a:srgbClr val="595959"/>
              </a:solidFill>
              <a:latin typeface="Gotham Light"/>
              <a:cs typeface="Gotham Light"/>
            </a:endParaRPr>
          </a:p>
          <a:p>
            <a:pPr algn="r" defTabSz="914111"/>
            <a:endParaRPr lang="en-US" sz="4000" dirty="0">
              <a:solidFill>
                <a:srgbClr val="595959"/>
              </a:solidFill>
              <a:latin typeface="Gotham Light"/>
              <a:cs typeface="Gotham Light"/>
            </a:endParaRPr>
          </a:p>
          <a:p>
            <a:pPr algn="r" defTabSz="914111"/>
            <a:endParaRPr lang="en-US" sz="4000" dirty="0">
              <a:solidFill>
                <a:srgbClr val="595959"/>
              </a:solidFill>
              <a:latin typeface="Gotham Light"/>
              <a:cs typeface="Gotham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943600" y="165226"/>
            <a:ext cx="3352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Change Agents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9950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8060"/>
          <a:stretch/>
        </p:blipFill>
        <p:spPr bwMode="auto">
          <a:xfrm>
            <a:off x="0" y="0"/>
            <a:ext cx="9144000" cy="6856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943600" y="165226"/>
            <a:ext cx="3352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Network the Human Capital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3929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68411" y="1803057"/>
            <a:ext cx="4706471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6079523" y="1173892"/>
            <a:ext cx="2971799" cy="12954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User Centric Design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65107" y="2469292"/>
            <a:ext cx="2971799" cy="12954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Rapid Prototyping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065106" y="3801762"/>
            <a:ext cx="2971799" cy="12954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Minimum Viable Service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65105" y="5105400"/>
            <a:ext cx="2971799" cy="12954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User test beds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152400" y="533400"/>
            <a:ext cx="36576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Gill Sans light"/>
              </a:rPr>
              <a:t>Lean Development Principles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7131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00x200 ICT Uni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623687" y="6019800"/>
            <a:ext cx="1276965" cy="63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Adding</a:t>
            </a:r>
            <a:r>
              <a:rPr lang="en-US" sz="4000" dirty="0" smtClean="0">
                <a:solidFill>
                  <a:schemeClr val="bg1"/>
                </a:solidFill>
              </a:rPr>
              <a:t> computers to classrooms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Merrick\Desktop\sketch_2012-04-30_19_42_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71600"/>
            <a:ext cx="8684712" cy="4953000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-152400" y="533400"/>
            <a:ext cx="22098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Gill Sans light"/>
              </a:rPr>
              <a:t>Feedback Loops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4404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3881"/>
            <a:ext cx="8229600" cy="6558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620000" y="165226"/>
            <a:ext cx="16764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Reuse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2273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962400" y="165226"/>
            <a:ext cx="5562600" cy="7491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bg1"/>
                </a:solidFill>
              </a:rPr>
              <a:t>A Networked Model</a:t>
            </a:r>
            <a:endParaRPr lang="en-US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581400" y="41910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Open data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6018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962400" y="165226"/>
            <a:ext cx="5562600" cy="7491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bg1"/>
                </a:solidFill>
              </a:rPr>
              <a:t>A Networked Model</a:t>
            </a:r>
            <a:endParaRPr lang="en-US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581400" y="41910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Open data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81400" y="32004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Code repositories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0959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962400" y="165226"/>
            <a:ext cx="5562600" cy="7491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bg1"/>
                </a:solidFill>
              </a:rPr>
              <a:t>A Networked Model</a:t>
            </a:r>
            <a:endParaRPr lang="en-US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581400" y="41910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Open data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81400" y="32004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Code repositories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81400" y="22098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Fellows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9455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962400" y="165226"/>
            <a:ext cx="5562600" cy="7491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bg1"/>
                </a:solidFill>
              </a:rPr>
              <a:t>A Networked Model </a:t>
            </a:r>
            <a:r>
              <a:rPr lang="en-US" sz="2800" dirty="0" smtClean="0">
                <a:solidFill>
                  <a:srgbClr val="FFC000"/>
                </a:solidFill>
              </a:rPr>
              <a:t>Ecosystem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81400" y="41910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Open data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81400" y="32004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Code repositories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81400" y="2209800"/>
            <a:ext cx="2438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Fellows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286000" y="1447800"/>
            <a:ext cx="4800600" cy="4800600"/>
          </a:xfrm>
          <a:prstGeom prst="ellipse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828800" y="4876800"/>
            <a:ext cx="1905000" cy="1143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Documentation</a:t>
            </a:r>
            <a:endParaRPr lang="en-US" sz="2000" dirty="0"/>
          </a:p>
        </p:txBody>
      </p:sp>
      <p:sp>
        <p:nvSpPr>
          <p:cNvPr id="12" name="Rounded Rectangle 11"/>
          <p:cNvSpPr/>
          <p:nvPr/>
        </p:nvSpPr>
        <p:spPr>
          <a:xfrm>
            <a:off x="1752600" y="1752600"/>
            <a:ext cx="1905000" cy="1143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Licenses</a:t>
            </a:r>
            <a:endParaRPr lang="en-US" sz="2000" dirty="0"/>
          </a:p>
        </p:txBody>
      </p:sp>
      <p:sp>
        <p:nvSpPr>
          <p:cNvPr id="13" name="Rounded Rectangle 12"/>
          <p:cNvSpPr/>
          <p:nvPr/>
        </p:nvSpPr>
        <p:spPr>
          <a:xfrm>
            <a:off x="5715000" y="4876800"/>
            <a:ext cx="1905000" cy="1143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Communities</a:t>
            </a:r>
            <a:endParaRPr lang="en-US" sz="2000" dirty="0"/>
          </a:p>
        </p:txBody>
      </p:sp>
      <p:sp>
        <p:nvSpPr>
          <p:cNvPr id="14" name="Rounded Rectangle 13"/>
          <p:cNvSpPr/>
          <p:nvPr/>
        </p:nvSpPr>
        <p:spPr>
          <a:xfrm>
            <a:off x="5715000" y="1676400"/>
            <a:ext cx="1905000" cy="1143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Standards</a:t>
            </a:r>
            <a:endParaRPr lang="en-US" sz="2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1255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/>
          <p:cNvSpPr/>
          <p:nvPr/>
        </p:nvSpPr>
        <p:spPr>
          <a:xfrm>
            <a:off x="0" y="0"/>
            <a:ext cx="2667000" cy="444374"/>
          </a:xfrm>
          <a:prstGeom prst="roundRect">
            <a:avLst/>
          </a:prstGeom>
          <a:solidFill>
            <a:schemeClr val="bg2">
              <a:alpha val="56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What’s next?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57200"/>
            <a:ext cx="5943600" cy="3079586"/>
          </a:xfrm>
          <a:prstGeom prst="rect">
            <a:avLst/>
          </a:prstGeom>
        </p:spPr>
      </p:pic>
      <p:pic>
        <p:nvPicPr>
          <p:cNvPr id="53" name="Picture 52" descr="am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1066800" y="3886200"/>
            <a:ext cx="1905000" cy="1076381"/>
          </a:xfrm>
          <a:prstGeom prst="rect">
            <a:avLst/>
          </a:prstGeom>
        </p:spPr>
      </p:pic>
      <p:pic>
        <p:nvPicPr>
          <p:cNvPr id="54" name="Picture 53" descr="wb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6324600" y="3962400"/>
            <a:ext cx="2209800" cy="1000237"/>
          </a:xfrm>
          <a:prstGeom prst="rect">
            <a:avLst/>
          </a:prstGeom>
        </p:spPr>
      </p:pic>
      <p:pic>
        <p:nvPicPr>
          <p:cNvPr id="55" name="Picture 54" descr="openinstitut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3810000" y="3962400"/>
            <a:ext cx="1828800" cy="93178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800" y="5257800"/>
            <a:ext cx="2907130" cy="7620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7800" y="5257800"/>
            <a:ext cx="2895600" cy="861349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302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7318</TotalTime>
  <Words>1009</Words>
  <Application>Microsoft Macintosh PowerPoint</Application>
  <PresentationFormat>On-screen Show (4:3)</PresentationFormat>
  <Paragraphs>237</Paragraphs>
  <Slides>40</Slides>
  <Notes>23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What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How</vt:lpstr>
      <vt:lpstr>Slide 12</vt:lpstr>
      <vt:lpstr>Slide 13</vt:lpstr>
      <vt:lpstr>Slide 14</vt:lpstr>
      <vt:lpstr>Open Data is the fuel for digital goods and service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Code for Africa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Adding computers to classrooms</vt:lpstr>
      <vt:lpstr>Slide 35</vt:lpstr>
      <vt:lpstr>Slide 36</vt:lpstr>
      <vt:lpstr>Slide 37</vt:lpstr>
      <vt:lpstr>Slide 38</vt:lpstr>
      <vt:lpstr>Slide 39</vt:lpstr>
      <vt:lpstr>Slide 40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</dc:title>
  <dc:creator>Merrick</dc:creator>
  <cp:lastModifiedBy>Josh Goldstein</cp:lastModifiedBy>
  <cp:revision>54</cp:revision>
  <dcterms:created xsi:type="dcterms:W3CDTF">2013-05-30T06:47:48Z</dcterms:created>
  <dcterms:modified xsi:type="dcterms:W3CDTF">2013-05-30T09:28:49Z</dcterms:modified>
</cp:coreProperties>
</file>