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5" r:id="rId1"/>
  </p:sldMasterIdLst>
  <p:notesMasterIdLst>
    <p:notesMasterId r:id="rId17"/>
  </p:notesMasterIdLst>
  <p:sldIdLst>
    <p:sldId id="345" r:id="rId2"/>
    <p:sldId id="283" r:id="rId3"/>
    <p:sldId id="351" r:id="rId4"/>
    <p:sldId id="352" r:id="rId5"/>
    <p:sldId id="353" r:id="rId6"/>
    <p:sldId id="285" r:id="rId7"/>
    <p:sldId id="284" r:id="rId8"/>
    <p:sldId id="354" r:id="rId9"/>
    <p:sldId id="286" r:id="rId10"/>
    <p:sldId id="347" r:id="rId11"/>
    <p:sldId id="348" r:id="rId12"/>
    <p:sldId id="350" r:id="rId13"/>
    <p:sldId id="349" r:id="rId14"/>
    <p:sldId id="355" r:id="rId15"/>
    <p:sldId id="356" r:id="rId16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7CE84F3-28C3-443E-9E96-99CF82512B78}" styleName="Estilo oscuro 1 - Énfasis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06799F8-075E-4A3A-A7F6-7FBC6576F1A4}" styleName="Estilo temático 2 - Énfasis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Estilo claro 1 - Énfasis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Énfasis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04" autoAdjust="0"/>
    <p:restoredTop sz="93780" autoAdjust="0"/>
  </p:normalViewPr>
  <p:slideViewPr>
    <p:cSldViewPr snapToGrid="0" snapToObjects="1">
      <p:cViewPr>
        <p:scale>
          <a:sx n="75" d="100"/>
          <a:sy n="75" d="100"/>
        </p:scale>
        <p:origin x="-1206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style val="34"/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cat>
            <c:strRef>
              <c:f>Hoja1!$A$2:$A$15</c:f>
              <c:strCache>
                <c:ptCount val="14"/>
                <c:pt idx="0">
                  <c:v>1er trim.</c:v>
                </c:pt>
                <c:pt idx="1">
                  <c:v>2do trim.</c:v>
                </c:pt>
                <c:pt idx="2">
                  <c:v>3er trim.</c:v>
                </c:pt>
                <c:pt idx="3">
                  <c:v>4to trim.</c:v>
                </c:pt>
                <c:pt idx="4">
                  <c:v>1er trim.</c:v>
                </c:pt>
                <c:pt idx="5">
                  <c:v>2do trim.</c:v>
                </c:pt>
                <c:pt idx="6">
                  <c:v>3er trim.</c:v>
                </c:pt>
                <c:pt idx="7">
                  <c:v>4to trim.</c:v>
                </c:pt>
                <c:pt idx="8">
                  <c:v>1er trim.</c:v>
                </c:pt>
                <c:pt idx="9">
                  <c:v>2do trim.</c:v>
                </c:pt>
                <c:pt idx="10">
                  <c:v>3er trim.</c:v>
                </c:pt>
                <c:pt idx="11">
                  <c:v>4to trim.</c:v>
                </c:pt>
                <c:pt idx="12">
                  <c:v>3er trim.</c:v>
                </c:pt>
                <c:pt idx="13">
                  <c:v>4to trim.</c:v>
                </c:pt>
              </c:strCache>
            </c:strRef>
          </c:cat>
          <c:val>
            <c:numRef>
              <c:f>Hoja1!$B$2:$B$15</c:f>
              <c:numCache>
                <c:formatCode>General</c:formatCode>
                <c:ptCount val="14"/>
                <c:pt idx="0">
                  <c:v>22.8</c:v>
                </c:pt>
                <c:pt idx="1">
                  <c:v>21.6</c:v>
                </c:pt>
                <c:pt idx="2">
                  <c:v>10.200000000000001</c:v>
                </c:pt>
                <c:pt idx="3">
                  <c:v>1.2</c:v>
                </c:pt>
                <c:pt idx="4">
                  <c:v>8.2000000000000011</c:v>
                </c:pt>
                <c:pt idx="5">
                  <c:v>3.2</c:v>
                </c:pt>
                <c:pt idx="6">
                  <c:v>1.4</c:v>
                </c:pt>
                <c:pt idx="7">
                  <c:v>1.2</c:v>
                </c:pt>
                <c:pt idx="8">
                  <c:v>8.2000000000000011</c:v>
                </c:pt>
                <c:pt idx="9">
                  <c:v>3.2</c:v>
                </c:pt>
                <c:pt idx="10">
                  <c:v>1.4</c:v>
                </c:pt>
                <c:pt idx="11">
                  <c:v>1.2</c:v>
                </c:pt>
                <c:pt idx="12">
                  <c:v>1.4</c:v>
                </c:pt>
                <c:pt idx="13">
                  <c:v>1.2</c:v>
                </c:pt>
              </c:numCache>
            </c:numRef>
          </c:val>
        </c:ser>
        <c:firstSliceAng val="0"/>
      </c:pieChart>
    </c:plotArea>
    <c:plotVisOnly val="1"/>
    <c:dispBlanksAs val="zero"/>
  </c:chart>
  <c:spPr>
    <a:noFill/>
    <a:ln>
      <a:noFill/>
    </a:ln>
  </c:spPr>
  <c:txPr>
    <a:bodyPr/>
    <a:lstStyle/>
    <a:p>
      <a:pPr>
        <a:defRPr sz="1800"/>
      </a:pPr>
      <a:endParaRPr lang="es-MX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style val="34"/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cat>
            <c:strRef>
              <c:f>Hoja1!$A$2:$A$15</c:f>
              <c:strCache>
                <c:ptCount val="14"/>
                <c:pt idx="0">
                  <c:v>1er trim.</c:v>
                </c:pt>
                <c:pt idx="1">
                  <c:v>2do trim.</c:v>
                </c:pt>
                <c:pt idx="2">
                  <c:v>3er trim.</c:v>
                </c:pt>
                <c:pt idx="3">
                  <c:v>4to trim.</c:v>
                </c:pt>
                <c:pt idx="4">
                  <c:v>1er trim.</c:v>
                </c:pt>
                <c:pt idx="5">
                  <c:v>2do trim.</c:v>
                </c:pt>
                <c:pt idx="6">
                  <c:v>3er trim.</c:v>
                </c:pt>
                <c:pt idx="7">
                  <c:v>4to trim.</c:v>
                </c:pt>
                <c:pt idx="8">
                  <c:v>1er trim.</c:v>
                </c:pt>
                <c:pt idx="9">
                  <c:v>2do trim.</c:v>
                </c:pt>
                <c:pt idx="10">
                  <c:v>3er trim.</c:v>
                </c:pt>
                <c:pt idx="11">
                  <c:v>4to trim.</c:v>
                </c:pt>
                <c:pt idx="12">
                  <c:v>3er trim.</c:v>
                </c:pt>
                <c:pt idx="13">
                  <c:v>4to trim.</c:v>
                </c:pt>
              </c:strCache>
            </c:strRef>
          </c:cat>
          <c:val>
            <c:numRef>
              <c:f>Hoja1!$B$2:$B$15</c:f>
              <c:numCache>
                <c:formatCode>General</c:formatCode>
                <c:ptCount val="14"/>
                <c:pt idx="0">
                  <c:v>24.5</c:v>
                </c:pt>
                <c:pt idx="1">
                  <c:v>19.5</c:v>
                </c:pt>
                <c:pt idx="2">
                  <c:v>10.1</c:v>
                </c:pt>
                <c:pt idx="3">
                  <c:v>1.2</c:v>
                </c:pt>
                <c:pt idx="4">
                  <c:v>8.2000000000000011</c:v>
                </c:pt>
                <c:pt idx="5">
                  <c:v>3.2</c:v>
                </c:pt>
                <c:pt idx="6">
                  <c:v>1.4</c:v>
                </c:pt>
                <c:pt idx="7">
                  <c:v>1.2</c:v>
                </c:pt>
                <c:pt idx="8">
                  <c:v>8.2000000000000011</c:v>
                </c:pt>
                <c:pt idx="9">
                  <c:v>3.2</c:v>
                </c:pt>
                <c:pt idx="10">
                  <c:v>1.4</c:v>
                </c:pt>
                <c:pt idx="11">
                  <c:v>1.2</c:v>
                </c:pt>
                <c:pt idx="12">
                  <c:v>1.4</c:v>
                </c:pt>
                <c:pt idx="13">
                  <c:v>1.2</c:v>
                </c:pt>
              </c:numCache>
            </c:numRef>
          </c:val>
        </c:ser>
        <c:firstSliceAng val="0"/>
      </c:pieChart>
    </c:plotArea>
    <c:plotVisOnly val="1"/>
    <c:dispBlanksAs val="zero"/>
  </c:chart>
  <c:spPr>
    <a:noFill/>
    <a:ln>
      <a:noFill/>
    </a:ln>
  </c:spPr>
  <c:txPr>
    <a:bodyPr/>
    <a:lstStyle/>
    <a:p>
      <a:pPr>
        <a:defRPr sz="1800"/>
      </a:pPr>
      <a:endParaRPr lang="es-MX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style val="34"/>
  <c:chart>
    <c:title>
      <c:tx>
        <c:rich>
          <a:bodyPr/>
          <a:lstStyle/>
          <a:p>
            <a:pPr lvl="1" algn="ctr" rtl="0">
              <a:defRPr sz="12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ES" sz="1600" dirty="0" err="1" smtClean="0"/>
              <a:t>Jalisco´s</a:t>
            </a:r>
            <a:r>
              <a:rPr lang="es-ES" sz="1600" baseline="0" dirty="0" smtClean="0"/>
              <a:t> Total </a:t>
            </a:r>
            <a:r>
              <a:rPr lang="es-ES" sz="1600" baseline="0" dirty="0" err="1" smtClean="0"/>
              <a:t>Expenditure</a:t>
            </a:r>
            <a:r>
              <a:rPr lang="es-ES" sz="1600" baseline="0" dirty="0" smtClean="0"/>
              <a:t> </a:t>
            </a:r>
            <a:r>
              <a:rPr lang="es-ES" sz="1600" baseline="0" dirty="0" err="1" smtClean="0"/>
              <a:t>on</a:t>
            </a:r>
            <a:r>
              <a:rPr lang="es-ES" sz="1600" baseline="0" dirty="0" smtClean="0"/>
              <a:t> </a:t>
            </a:r>
            <a:r>
              <a:rPr lang="es-ES" sz="1600" baseline="0" dirty="0" err="1" smtClean="0"/>
              <a:t>S&amp;T+i</a:t>
            </a:r>
            <a:endParaRPr lang="es-ES" sz="1600" dirty="0"/>
          </a:p>
        </c:rich>
      </c:tx>
      <c:layout>
        <c:manualLayout>
          <c:xMode val="edge"/>
          <c:yMode val="edge"/>
          <c:x val="0.21133378905806804"/>
          <c:y val="3.4375028380967912E-2"/>
        </c:manualLayout>
      </c:layout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dLbls>
            <c:showVal val="1"/>
          </c:dLbls>
          <c:cat>
            <c:numRef>
              <c:f>Hoja1!$A$2:$A$14</c:f>
              <c:numCache>
                <c:formatCode>General</c:formatCode>
                <c:ptCount val="13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</c:numCache>
            </c:numRef>
          </c:cat>
          <c:val>
            <c:numRef>
              <c:f>Hoja1!$B$2:$B$14</c:f>
              <c:numCache>
                <c:formatCode>General</c:formatCode>
                <c:ptCount val="13"/>
                <c:pt idx="0">
                  <c:v>19.600000000000001</c:v>
                </c:pt>
                <c:pt idx="1">
                  <c:v>31</c:v>
                </c:pt>
                <c:pt idx="2">
                  <c:v>26.7</c:v>
                </c:pt>
                <c:pt idx="3">
                  <c:v>31.2</c:v>
                </c:pt>
                <c:pt idx="4">
                  <c:v>55.2</c:v>
                </c:pt>
                <c:pt idx="5">
                  <c:v>74.8</c:v>
                </c:pt>
                <c:pt idx="6">
                  <c:v>98</c:v>
                </c:pt>
                <c:pt idx="7">
                  <c:v>107.1</c:v>
                </c:pt>
                <c:pt idx="8">
                  <c:v>178.1</c:v>
                </c:pt>
                <c:pt idx="9">
                  <c:v>181</c:v>
                </c:pt>
                <c:pt idx="10">
                  <c:v>241.1</c:v>
                </c:pt>
                <c:pt idx="11">
                  <c:v>135.80000000000001</c:v>
                </c:pt>
                <c:pt idx="12">
                  <c:v>78</c:v>
                </c:pt>
              </c:numCache>
            </c:numRef>
          </c:val>
        </c:ser>
        <c:shape val="box"/>
        <c:axId val="80880384"/>
        <c:axId val="92226304"/>
        <c:axId val="0"/>
      </c:bar3DChart>
      <c:catAx>
        <c:axId val="8088038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s-ES" dirty="0" err="1" smtClean="0"/>
                  <a:t>Year</a:t>
                </a:r>
                <a:endParaRPr lang="es-ES" dirty="0"/>
              </a:p>
            </c:rich>
          </c:tx>
          <c:layout/>
        </c:title>
        <c:numFmt formatCode="General" sourceLinked="1"/>
        <c:tickLblPos val="nextTo"/>
        <c:crossAx val="92226304"/>
        <c:crosses val="autoZero"/>
        <c:auto val="1"/>
        <c:lblAlgn val="ctr"/>
        <c:lblOffset val="100"/>
      </c:catAx>
      <c:valAx>
        <c:axId val="92226304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s-ES" dirty="0" err="1" smtClean="0"/>
                  <a:t>Million</a:t>
                </a:r>
                <a:r>
                  <a:rPr lang="es-ES" baseline="0" dirty="0" smtClean="0"/>
                  <a:t> USD</a:t>
                </a:r>
                <a:endParaRPr lang="es-ES" dirty="0"/>
              </a:p>
            </c:rich>
          </c:tx>
          <c:layout/>
        </c:title>
        <c:numFmt formatCode="General" sourceLinked="1"/>
        <c:tickLblPos val="nextTo"/>
        <c:crossAx val="80880384"/>
        <c:crosses val="autoZero"/>
        <c:crossBetween val="between"/>
      </c:valAx>
    </c:plotArea>
    <c:plotVisOnly val="1"/>
    <c:dispBlanksAs val="gap"/>
  </c:chart>
  <c:spPr>
    <a:noFill/>
    <a:ln>
      <a:noFill/>
    </a:ln>
  </c:spPr>
  <c:txPr>
    <a:bodyPr/>
    <a:lstStyle/>
    <a:p>
      <a:pPr>
        <a:defRPr sz="1000"/>
      </a:pPr>
      <a:endParaRPr lang="es-MX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style val="36"/>
  <c:chart>
    <c:title>
      <c:tx>
        <c:rich>
          <a:bodyPr/>
          <a:lstStyle/>
          <a:p>
            <a:pPr>
              <a:defRPr/>
            </a:pPr>
            <a:r>
              <a:rPr lang="es-ES" dirty="0" smtClean="0"/>
              <a:t>TOTAL</a:t>
            </a:r>
            <a:r>
              <a:rPr lang="es-ES" baseline="0" dirty="0" smtClean="0"/>
              <a:t> JALISCO </a:t>
            </a:r>
            <a:r>
              <a:rPr lang="es-ES" dirty="0" smtClean="0"/>
              <a:t>INVESTMENT</a:t>
            </a:r>
            <a:r>
              <a:rPr lang="es-ES" baseline="0" dirty="0" smtClean="0"/>
              <a:t> IN </a:t>
            </a:r>
            <a:r>
              <a:rPr lang="es-ES" dirty="0" smtClean="0"/>
              <a:t>PROSOFT</a:t>
            </a:r>
            <a:endParaRPr lang="es-ES" dirty="0"/>
          </a:p>
        </c:rich>
      </c:tx>
      <c:layout>
        <c:manualLayout>
          <c:xMode val="edge"/>
          <c:yMode val="edge"/>
          <c:x val="0.30360679133858343"/>
          <c:y val="2.8125000000000004E-2"/>
        </c:manualLayout>
      </c:layout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dLbls>
            <c:dLbl>
              <c:idx val="7"/>
              <c:delete val="1"/>
            </c:dLbl>
            <c:showVal val="1"/>
          </c:dLbls>
          <c:cat>
            <c:numRef>
              <c:f>Hoja1!$A$2:$A$9</c:f>
              <c:numCache>
                <c:formatCode>General</c:formatCode>
                <c:ptCount val="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</c:numCache>
            </c:numRef>
          </c:cat>
          <c:val>
            <c:numRef>
              <c:f>Hoja1!$B$2:$B$9</c:f>
              <c:numCache>
                <c:formatCode>General</c:formatCode>
                <c:ptCount val="8"/>
                <c:pt idx="0">
                  <c:v>70.900000000000006</c:v>
                </c:pt>
                <c:pt idx="1">
                  <c:v>67.3</c:v>
                </c:pt>
                <c:pt idx="2">
                  <c:v>78.5</c:v>
                </c:pt>
                <c:pt idx="3">
                  <c:v>95.6</c:v>
                </c:pt>
                <c:pt idx="4">
                  <c:v>172.1</c:v>
                </c:pt>
                <c:pt idx="5">
                  <c:v>123.5</c:v>
                </c:pt>
                <c:pt idx="6">
                  <c:v>57.8</c:v>
                </c:pt>
                <c:pt idx="7">
                  <c:v>0</c:v>
                </c:pt>
              </c:numCache>
            </c:numRef>
          </c:val>
        </c:ser>
        <c:shape val="box"/>
        <c:axId val="106764928"/>
        <c:axId val="106767104"/>
        <c:axId val="0"/>
      </c:bar3DChart>
      <c:catAx>
        <c:axId val="10676492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s-ES" dirty="0" err="1" smtClean="0"/>
                  <a:t>Year</a:t>
                </a:r>
                <a:endParaRPr lang="es-ES" dirty="0"/>
              </a:p>
            </c:rich>
          </c:tx>
          <c:layout/>
        </c:title>
        <c:numFmt formatCode="General" sourceLinked="1"/>
        <c:tickLblPos val="nextTo"/>
        <c:crossAx val="106767104"/>
        <c:crosses val="autoZero"/>
        <c:auto val="1"/>
        <c:lblAlgn val="ctr"/>
        <c:lblOffset val="100"/>
      </c:catAx>
      <c:valAx>
        <c:axId val="106767104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s-ES" dirty="0" err="1" smtClean="0"/>
                  <a:t>Million</a:t>
                </a:r>
                <a:r>
                  <a:rPr lang="es-ES" dirty="0" smtClean="0"/>
                  <a:t> USD</a:t>
                </a:r>
                <a:endParaRPr lang="es-ES" dirty="0"/>
              </a:p>
            </c:rich>
          </c:tx>
          <c:layout/>
        </c:title>
        <c:numFmt formatCode="General" sourceLinked="1"/>
        <c:tickLblPos val="nextTo"/>
        <c:crossAx val="106764928"/>
        <c:crosses val="autoZero"/>
        <c:crossBetween val="between"/>
      </c:valAx>
    </c:plotArea>
    <c:plotVisOnly val="1"/>
    <c:dispBlanksAs val="gap"/>
  </c:chart>
  <c:spPr>
    <a:noFill/>
    <a:ln>
      <a:noFill/>
    </a:ln>
  </c:spPr>
  <c:txPr>
    <a:bodyPr/>
    <a:lstStyle/>
    <a:p>
      <a:pPr>
        <a:defRPr sz="1000" baseline="0"/>
      </a:pPr>
      <a:endParaRPr lang="es-MX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C74808-6AF2-224A-B711-9E44CF22C803}" type="datetimeFigureOut">
              <a:rPr lang="es-ES" smtClean="0"/>
              <a:pPr/>
              <a:t>28/05/2013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ECB37C-889C-6D46-A6F7-662249C5603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606977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ECB37C-889C-6D46-A6F7-662249C56038}" type="slidenum">
              <a:rPr lang="es-ES" smtClean="0"/>
              <a:pPr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2173288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1DD8-1719-2A40-A6AE-FE241CC75C85}" type="datetimeFigureOut">
              <a:rPr lang="es-ES" smtClean="0"/>
              <a:pPr/>
              <a:t>28/05/2013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E905-1D57-054D-90DA-63B9454DBA6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202494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1DD8-1719-2A40-A6AE-FE241CC75C85}" type="datetimeFigureOut">
              <a:rPr lang="es-ES" smtClean="0"/>
              <a:pPr/>
              <a:t>28/05/2013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E905-1D57-054D-90DA-63B9454DBA6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4185316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1DD8-1719-2A40-A6AE-FE241CC75C85}" type="datetimeFigureOut">
              <a:rPr lang="es-ES" smtClean="0"/>
              <a:pPr/>
              <a:t>28/05/2013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E905-1D57-054D-90DA-63B9454DBA6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5575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1DD8-1719-2A40-A6AE-FE241CC75C85}" type="datetimeFigureOut">
              <a:rPr lang="es-ES" smtClean="0"/>
              <a:pPr/>
              <a:t>28/05/2013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E905-1D57-054D-90DA-63B9454DBA6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86723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1DD8-1719-2A40-A6AE-FE241CC75C85}" type="datetimeFigureOut">
              <a:rPr lang="es-ES" smtClean="0"/>
              <a:pPr/>
              <a:t>28/05/2013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E905-1D57-054D-90DA-63B9454DBA6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859326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1DD8-1719-2A40-A6AE-FE241CC75C85}" type="datetimeFigureOut">
              <a:rPr lang="es-ES" smtClean="0"/>
              <a:pPr/>
              <a:t>28/05/2013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E905-1D57-054D-90DA-63B9454DBA6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062376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1DD8-1719-2A40-A6AE-FE241CC75C85}" type="datetimeFigureOut">
              <a:rPr lang="es-ES" smtClean="0"/>
              <a:pPr/>
              <a:t>28/05/2013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E905-1D57-054D-90DA-63B9454DBA6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774079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1DD8-1719-2A40-A6AE-FE241CC75C85}" type="datetimeFigureOut">
              <a:rPr lang="es-ES" smtClean="0"/>
              <a:pPr/>
              <a:t>28/05/2013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E905-1D57-054D-90DA-63B9454DBA6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630999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1DD8-1719-2A40-A6AE-FE241CC75C85}" type="datetimeFigureOut">
              <a:rPr lang="es-ES" smtClean="0"/>
              <a:pPr/>
              <a:t>28/05/2013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E905-1D57-054D-90DA-63B9454DBA6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37863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1DD8-1719-2A40-A6AE-FE241CC75C85}" type="datetimeFigureOut">
              <a:rPr lang="es-ES" smtClean="0"/>
              <a:pPr/>
              <a:t>28/05/2013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E905-1D57-054D-90DA-63B9454DBA6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022987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1DD8-1719-2A40-A6AE-FE241CC75C85}" type="datetimeFigureOut">
              <a:rPr lang="es-ES" smtClean="0"/>
              <a:pPr/>
              <a:t>28/05/2013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E905-1D57-054D-90DA-63B9454DBA6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418128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dirty="0" smtClean="0"/>
              <a:t>Clic para editar título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dirty="0" smtClean="0"/>
              <a:t>Haga clic para modificar el estilo de texto del patrón</a:t>
            </a:r>
          </a:p>
          <a:p>
            <a:pPr lvl="1"/>
            <a:r>
              <a:rPr lang="es-ES_tradnl" dirty="0" smtClean="0"/>
              <a:t>Segundo nivel</a:t>
            </a:r>
          </a:p>
          <a:p>
            <a:pPr lvl="2"/>
            <a:r>
              <a:rPr lang="es-ES_tradnl" dirty="0" smtClean="0"/>
              <a:t>Tercer nivel</a:t>
            </a:r>
          </a:p>
          <a:p>
            <a:pPr lvl="3"/>
            <a:r>
              <a:rPr lang="es-ES_tradnl" dirty="0" smtClean="0"/>
              <a:t>Cuarto nivel</a:t>
            </a:r>
          </a:p>
          <a:p>
            <a:pPr lvl="4"/>
            <a:r>
              <a:rPr lang="es-ES_tradnl" dirty="0" smtClean="0"/>
              <a:t>Quinto nivel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BA1DD8-1719-2A40-A6AE-FE241CC75C85}" type="datetimeFigureOut">
              <a:rPr lang="es-ES" smtClean="0"/>
              <a:pPr/>
              <a:t>28/05/2013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F0E905-1D57-054D-90DA-63B9454DBA6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4185439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5.emf"/><Relationship Id="rId7" Type="http://schemas.openxmlformats.org/officeDocument/2006/relationships/image" Target="../media/image7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es.wikipedia.org/wiki/H%C3%A1bitat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Imagen 4" descr="portadapres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745"/>
          <a:stretch/>
        </p:blipFill>
        <p:spPr>
          <a:xfrm>
            <a:off x="0" y="1"/>
            <a:ext cx="9184169" cy="6888330"/>
          </a:xfrm>
          <a:prstGeom prst="rect">
            <a:avLst/>
          </a:prstGeom>
        </p:spPr>
      </p:pic>
      <p:sp>
        <p:nvSpPr>
          <p:cNvPr id="6" name="1 Título"/>
          <p:cNvSpPr txBox="1">
            <a:spLocks/>
          </p:cNvSpPr>
          <p:nvPr/>
        </p:nvSpPr>
        <p:spPr>
          <a:xfrm>
            <a:off x="4846320" y="148457"/>
            <a:ext cx="4470400" cy="87426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s-MX" sz="3200" b="1" dirty="0" smtClean="0">
                <a:solidFill>
                  <a:schemeClr val="bg1"/>
                </a:solidFill>
                <a:effectLst>
                  <a:outerShdw blurRad="50800" dist="25400" dir="17940000" algn="tl" rotWithShape="0">
                    <a:schemeClr val="accent6">
                      <a:lumMod val="50000"/>
                      <a:alpha val="43000"/>
                    </a:schemeClr>
                  </a:outerShdw>
                </a:effectLst>
              </a:rPr>
              <a:t>PROSOFT JALISCO</a:t>
            </a:r>
            <a:endParaRPr lang="es-MX" sz="3200" b="1" dirty="0">
              <a:solidFill>
                <a:schemeClr val="bg1"/>
              </a:solidFill>
              <a:effectLst>
                <a:outerShdw blurRad="50800" dist="25400" dir="17940000" algn="tl" rotWithShape="0">
                  <a:schemeClr val="accent6">
                    <a:lumMod val="50000"/>
                    <a:alpha val="43000"/>
                  </a:schemeClr>
                </a:outerShdw>
              </a:effectLst>
            </a:endParaRPr>
          </a:p>
        </p:txBody>
      </p:sp>
      <p:pic>
        <p:nvPicPr>
          <p:cNvPr id="4" name="Imagen 3" descr="log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4772" y="131121"/>
            <a:ext cx="2423774" cy="811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46141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302216"/>
            <a:ext cx="8229600" cy="750520"/>
          </a:xfrm>
        </p:spPr>
        <p:txBody>
          <a:bodyPr>
            <a:normAutofit/>
          </a:bodyPr>
          <a:lstStyle/>
          <a:p>
            <a:pPr algn="l"/>
            <a:r>
              <a:rPr lang="en-US" sz="2500" dirty="0" smtClean="0">
                <a:solidFill>
                  <a:srgbClr val="FFFFFF"/>
                </a:solidFill>
              </a:rPr>
              <a:t>Jalisco</a:t>
            </a:r>
            <a:endParaRPr lang="es-MX" sz="2500" dirty="0">
              <a:solidFill>
                <a:srgbClr val="FFFFFF"/>
              </a:solidFill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2085937" y="6210889"/>
            <a:ext cx="394004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smtClean="0"/>
              <a:t>*Current Mexican Pesos. Exchange Rate as of </a:t>
            </a:r>
            <a:r>
              <a:rPr lang="en-US" sz="1000" dirty="0"/>
              <a:t>12/12/12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720392" y="3548998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 smtClean="0"/>
              <a:t>2003</a:t>
            </a:r>
            <a:endParaRPr lang="es-ES" sz="1200" dirty="0"/>
          </a:p>
        </p:txBody>
      </p:sp>
      <p:sp>
        <p:nvSpPr>
          <p:cNvPr id="14" name="CuadroTexto 13"/>
          <p:cNvSpPr txBox="1"/>
          <p:nvPr/>
        </p:nvSpPr>
        <p:spPr>
          <a:xfrm>
            <a:off x="2528057" y="3530183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 smtClean="0"/>
              <a:t>2011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1516607" y="1326148"/>
            <a:ext cx="148309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dirty="0" err="1" smtClean="0"/>
              <a:t>Surface</a:t>
            </a:r>
            <a:r>
              <a:rPr lang="es-ES" sz="1100" dirty="0"/>
              <a:t>: 78,588 </a:t>
            </a:r>
            <a:r>
              <a:rPr lang="es-ES" sz="1100" dirty="0" smtClean="0"/>
              <a:t>km2</a:t>
            </a:r>
          </a:p>
        </p:txBody>
      </p:sp>
      <p:sp>
        <p:nvSpPr>
          <p:cNvPr id="16" name="CuadroTexto 15"/>
          <p:cNvSpPr txBox="1"/>
          <p:nvPr/>
        </p:nvSpPr>
        <p:spPr>
          <a:xfrm>
            <a:off x="1818132" y="1598738"/>
            <a:ext cx="312938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dirty="0" err="1" smtClean="0"/>
              <a:t>Population</a:t>
            </a:r>
            <a:r>
              <a:rPr lang="es-ES" sz="1100" dirty="0" smtClean="0"/>
              <a:t>: </a:t>
            </a:r>
            <a:r>
              <a:rPr lang="es-ES" sz="1100" dirty="0"/>
              <a:t>7.3 </a:t>
            </a:r>
            <a:r>
              <a:rPr lang="es-ES" sz="1100" dirty="0" err="1" smtClean="0"/>
              <a:t>million</a:t>
            </a:r>
            <a:r>
              <a:rPr lang="es-ES" sz="1100" dirty="0" smtClean="0"/>
              <a:t>, </a:t>
            </a:r>
            <a:r>
              <a:rPr lang="es-ES" sz="1100" dirty="0"/>
              <a:t>6.3% </a:t>
            </a:r>
            <a:r>
              <a:rPr lang="es-ES" sz="1100" dirty="0" smtClean="0"/>
              <a:t>of </a:t>
            </a:r>
            <a:r>
              <a:rPr lang="es-ES" sz="1100" dirty="0" err="1" smtClean="0"/>
              <a:t>Mexico´s</a:t>
            </a:r>
            <a:r>
              <a:rPr lang="es-ES" sz="1100" dirty="0" smtClean="0"/>
              <a:t> total</a:t>
            </a:r>
          </a:p>
        </p:txBody>
      </p:sp>
      <p:sp>
        <p:nvSpPr>
          <p:cNvPr id="17" name="CuadroTexto 16"/>
          <p:cNvSpPr txBox="1"/>
          <p:nvPr/>
        </p:nvSpPr>
        <p:spPr>
          <a:xfrm>
            <a:off x="2014705" y="1837797"/>
            <a:ext cx="14847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dirty="0" smtClean="0"/>
              <a:t>6.6</a:t>
            </a:r>
            <a:r>
              <a:rPr lang="es-ES" sz="1100" dirty="0"/>
              <a:t>% </a:t>
            </a:r>
            <a:r>
              <a:rPr lang="es-ES" sz="1100" dirty="0" err="1" smtClean="0"/>
              <a:t>Mexico´s</a:t>
            </a:r>
            <a:r>
              <a:rPr lang="es-ES" sz="1100" dirty="0" smtClean="0"/>
              <a:t> GDP</a:t>
            </a:r>
          </a:p>
        </p:txBody>
      </p:sp>
      <p:sp>
        <p:nvSpPr>
          <p:cNvPr id="18" name="CuadroTexto 17"/>
          <p:cNvSpPr txBox="1"/>
          <p:nvPr/>
        </p:nvSpPr>
        <p:spPr>
          <a:xfrm>
            <a:off x="3476649" y="5325410"/>
            <a:ext cx="50483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 smtClean="0"/>
              <a:t>2001: </a:t>
            </a:r>
            <a:r>
              <a:rPr lang="es-ES" sz="1100" dirty="0" err="1" smtClean="0"/>
              <a:t>First</a:t>
            </a:r>
            <a:r>
              <a:rPr lang="es-ES" sz="1100" dirty="0" smtClean="0"/>
              <a:t> Jalisco </a:t>
            </a:r>
            <a:r>
              <a:rPr lang="es-ES" sz="1100" dirty="0" err="1" smtClean="0"/>
              <a:t>State</a:t>
            </a:r>
            <a:r>
              <a:rPr lang="es-ES" sz="1100" dirty="0" smtClean="0"/>
              <a:t> of </a:t>
            </a:r>
            <a:r>
              <a:rPr lang="es-ES" sz="1100" dirty="0" err="1" smtClean="0"/>
              <a:t>Innovation</a:t>
            </a:r>
            <a:r>
              <a:rPr lang="es-ES" sz="1100" dirty="0" smtClean="0"/>
              <a:t> </a:t>
            </a:r>
            <a:r>
              <a:rPr lang="es-ES" sz="1100" dirty="0" err="1" smtClean="0"/>
              <a:t>Appraisal</a:t>
            </a:r>
            <a:endParaRPr lang="es-ES" sz="1100" dirty="0" smtClean="0"/>
          </a:p>
        </p:txBody>
      </p:sp>
      <p:sp>
        <p:nvSpPr>
          <p:cNvPr id="19" name="CuadroTexto 18"/>
          <p:cNvSpPr txBox="1"/>
          <p:nvPr/>
        </p:nvSpPr>
        <p:spPr>
          <a:xfrm>
            <a:off x="3501826" y="5579887"/>
            <a:ext cx="504830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 smtClean="0"/>
              <a:t>As a </a:t>
            </a:r>
            <a:r>
              <a:rPr lang="es-ES" sz="1100" dirty="0" err="1" smtClean="0"/>
              <a:t>result</a:t>
            </a:r>
            <a:r>
              <a:rPr lang="es-ES" sz="1100" dirty="0" smtClean="0"/>
              <a:t> of </a:t>
            </a:r>
            <a:r>
              <a:rPr lang="es-ES" sz="1100" dirty="0" err="1" smtClean="0"/>
              <a:t>this</a:t>
            </a:r>
            <a:r>
              <a:rPr lang="es-ES" sz="1100" dirty="0" smtClean="0"/>
              <a:t> </a:t>
            </a:r>
            <a:r>
              <a:rPr lang="es-ES" sz="1100" dirty="0" err="1" smtClean="0"/>
              <a:t>Appraisal</a:t>
            </a:r>
            <a:r>
              <a:rPr lang="es-ES" sz="1100" dirty="0" smtClean="0"/>
              <a:t>, a new </a:t>
            </a:r>
            <a:r>
              <a:rPr lang="es-ES" sz="1100" dirty="0" err="1" smtClean="0"/>
              <a:t>model</a:t>
            </a:r>
            <a:r>
              <a:rPr lang="es-ES" sz="1100" dirty="0" smtClean="0"/>
              <a:t> of socio-</a:t>
            </a:r>
            <a:r>
              <a:rPr lang="es-ES" sz="1100" dirty="0" err="1" smtClean="0"/>
              <a:t>economic</a:t>
            </a:r>
            <a:r>
              <a:rPr lang="es-ES" sz="1100" dirty="0" smtClean="0"/>
              <a:t> </a:t>
            </a:r>
            <a:r>
              <a:rPr lang="es-ES" sz="1100" dirty="0" err="1" smtClean="0"/>
              <a:t>development</a:t>
            </a:r>
            <a:r>
              <a:rPr lang="es-ES" sz="1100" dirty="0" smtClean="0"/>
              <a:t> </a:t>
            </a:r>
            <a:r>
              <a:rPr lang="es-ES" sz="1100" dirty="0" err="1" smtClean="0"/>
              <a:t>was</a:t>
            </a:r>
            <a:r>
              <a:rPr lang="es-ES" sz="1100" dirty="0" smtClean="0"/>
              <a:t> </a:t>
            </a:r>
            <a:r>
              <a:rPr lang="es-ES" sz="1100" dirty="0" err="1" smtClean="0"/>
              <a:t>formulated</a:t>
            </a:r>
            <a:r>
              <a:rPr lang="es-ES" sz="1100" dirty="0" smtClean="0"/>
              <a:t>, </a:t>
            </a:r>
            <a:r>
              <a:rPr lang="es-ES" sz="1100" dirty="0" err="1" smtClean="0"/>
              <a:t>based</a:t>
            </a:r>
            <a:r>
              <a:rPr lang="es-ES" sz="1100" dirty="0" smtClean="0"/>
              <a:t> </a:t>
            </a:r>
            <a:r>
              <a:rPr lang="es-ES" sz="1100" dirty="0" err="1"/>
              <a:t>o</a:t>
            </a:r>
            <a:r>
              <a:rPr lang="es-ES" sz="1100" dirty="0" err="1" smtClean="0"/>
              <a:t>n</a:t>
            </a:r>
            <a:r>
              <a:rPr lang="es-ES" sz="1100" b="1" i="1" dirty="0" smtClean="0"/>
              <a:t> </a:t>
            </a:r>
            <a:r>
              <a:rPr lang="es-ES" sz="1100" b="1" i="1" dirty="0" err="1" smtClean="0"/>
              <a:t>innovation</a:t>
            </a:r>
            <a:r>
              <a:rPr lang="es-ES" sz="1100" dirty="0" smtClean="0"/>
              <a:t>, </a:t>
            </a:r>
            <a:r>
              <a:rPr lang="es-ES" sz="1100" dirty="0" err="1" smtClean="0"/>
              <a:t>Science</a:t>
            </a:r>
            <a:r>
              <a:rPr lang="es-ES" sz="1100" dirty="0" smtClean="0"/>
              <a:t> and </a:t>
            </a:r>
            <a:r>
              <a:rPr lang="es-ES" sz="1100" dirty="0" err="1" smtClean="0"/>
              <a:t>Technology</a:t>
            </a:r>
            <a:r>
              <a:rPr lang="es-ES" sz="1100" dirty="0" smtClean="0"/>
              <a:t>, </a:t>
            </a:r>
            <a:r>
              <a:rPr lang="es-ES" sz="1100" dirty="0" err="1" smtClean="0"/>
              <a:t>S&amp;T+i</a:t>
            </a:r>
            <a:endParaRPr lang="es-ES" sz="1100" dirty="0" smtClean="0"/>
          </a:p>
        </p:txBody>
      </p:sp>
      <p:sp>
        <p:nvSpPr>
          <p:cNvPr id="20" name="CuadroTexto 19"/>
          <p:cNvSpPr txBox="1"/>
          <p:nvPr/>
        </p:nvSpPr>
        <p:spPr>
          <a:xfrm>
            <a:off x="1414926" y="3854482"/>
            <a:ext cx="10711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dirty="0" smtClean="0"/>
              <a:t>EAP </a:t>
            </a:r>
            <a:r>
              <a:rPr lang="es-ES" sz="800" dirty="0" err="1" smtClean="0"/>
              <a:t>primary</a:t>
            </a:r>
            <a:r>
              <a:rPr lang="es-ES" sz="800" dirty="0" smtClean="0"/>
              <a:t> sector</a:t>
            </a:r>
            <a:endParaRPr lang="es-ES" sz="800" dirty="0"/>
          </a:p>
        </p:txBody>
      </p:sp>
      <p:sp>
        <p:nvSpPr>
          <p:cNvPr id="21" name="CuadroTexto 20"/>
          <p:cNvSpPr txBox="1"/>
          <p:nvPr/>
        </p:nvSpPr>
        <p:spPr>
          <a:xfrm>
            <a:off x="1360199" y="4199645"/>
            <a:ext cx="9541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dirty="0" smtClean="0"/>
              <a:t>EAP  </a:t>
            </a:r>
            <a:r>
              <a:rPr lang="es-ES" sz="800" dirty="0" err="1" smtClean="0"/>
              <a:t>secondary</a:t>
            </a:r>
            <a:r>
              <a:rPr lang="es-ES" sz="800" dirty="0" smtClean="0"/>
              <a:t> </a:t>
            </a:r>
          </a:p>
          <a:p>
            <a:r>
              <a:rPr lang="es-ES" sz="800" dirty="0" smtClean="0"/>
              <a:t>          sector</a:t>
            </a:r>
          </a:p>
        </p:txBody>
      </p:sp>
      <p:pic>
        <p:nvPicPr>
          <p:cNvPr id="22" name="Imagen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948" y="3825997"/>
            <a:ext cx="801407" cy="1982969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4256" y="3837662"/>
            <a:ext cx="793188" cy="1982969"/>
          </a:xfrm>
          <a:prstGeom prst="rect">
            <a:avLst/>
          </a:prstGeom>
        </p:spPr>
      </p:pic>
      <p:sp>
        <p:nvSpPr>
          <p:cNvPr id="24" name="CuadroTexto 23"/>
          <p:cNvSpPr txBox="1"/>
          <p:nvPr/>
        </p:nvSpPr>
        <p:spPr>
          <a:xfrm>
            <a:off x="1414926" y="4655899"/>
            <a:ext cx="104387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dirty="0" smtClean="0"/>
              <a:t>EAP </a:t>
            </a:r>
            <a:r>
              <a:rPr lang="es-ES" sz="800" dirty="0" err="1" smtClean="0"/>
              <a:t>tertiary</a:t>
            </a:r>
            <a:r>
              <a:rPr lang="es-ES" sz="800" dirty="0" smtClean="0"/>
              <a:t> sector</a:t>
            </a:r>
          </a:p>
        </p:txBody>
      </p:sp>
      <p:pic>
        <p:nvPicPr>
          <p:cNvPr id="25" name="Imagen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6727" y="1885750"/>
            <a:ext cx="2197100" cy="2806700"/>
          </a:xfrm>
          <a:prstGeom prst="rect">
            <a:avLst/>
          </a:prstGeom>
        </p:spPr>
      </p:pic>
      <p:graphicFrame>
        <p:nvGraphicFramePr>
          <p:cNvPr id="7" name="Marcador de conteni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065132723"/>
              </p:ext>
            </p:extLst>
          </p:nvPr>
        </p:nvGraphicFramePr>
        <p:xfrm>
          <a:off x="4105681" y="3325747"/>
          <a:ext cx="3344985" cy="18396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2069656"/>
              </p:ext>
            </p:extLst>
          </p:nvPr>
        </p:nvGraphicFramePr>
        <p:xfrm>
          <a:off x="4060931" y="1534828"/>
          <a:ext cx="3202109" cy="17843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6" name="CuadroTexto 25"/>
          <p:cNvSpPr txBox="1"/>
          <p:nvPr/>
        </p:nvSpPr>
        <p:spPr>
          <a:xfrm>
            <a:off x="6385561" y="1894747"/>
            <a:ext cx="2443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b="1" dirty="0" smtClean="0"/>
              <a:t>Jalisco GDP </a:t>
            </a:r>
            <a:r>
              <a:rPr lang="es-ES" sz="900" b="1" dirty="0"/>
              <a:t>2003 - $37.5 mil millones USD* </a:t>
            </a:r>
            <a:endParaRPr lang="es-ES" sz="900" b="1" dirty="0" smtClean="0"/>
          </a:p>
        </p:txBody>
      </p:sp>
      <p:sp>
        <p:nvSpPr>
          <p:cNvPr id="27" name="CuadroTexto 26"/>
          <p:cNvSpPr txBox="1"/>
          <p:nvPr/>
        </p:nvSpPr>
        <p:spPr>
          <a:xfrm>
            <a:off x="6505425" y="2477438"/>
            <a:ext cx="24556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 smtClean="0"/>
              <a:t>6.26%  </a:t>
            </a:r>
            <a:r>
              <a:rPr lang="es-ES" sz="900" dirty="0" err="1" smtClean="0"/>
              <a:t>Agriculture</a:t>
            </a:r>
            <a:endParaRPr lang="es-ES" sz="900" dirty="0" smtClean="0"/>
          </a:p>
        </p:txBody>
      </p:sp>
      <p:sp>
        <p:nvSpPr>
          <p:cNvPr id="28" name="CuadroTexto 27"/>
          <p:cNvSpPr txBox="1"/>
          <p:nvPr/>
        </p:nvSpPr>
        <p:spPr>
          <a:xfrm>
            <a:off x="6505425" y="2666114"/>
            <a:ext cx="127470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900" dirty="0" smtClean="0"/>
              <a:t>24.5% </a:t>
            </a:r>
            <a:r>
              <a:rPr lang="es-ES" sz="900" dirty="0" err="1" smtClean="0"/>
              <a:t>Manufacturing</a:t>
            </a:r>
            <a:endParaRPr lang="es-ES" sz="900" dirty="0" smtClean="0"/>
          </a:p>
        </p:txBody>
      </p:sp>
      <p:sp>
        <p:nvSpPr>
          <p:cNvPr id="29" name="CuadroTexto 28"/>
          <p:cNvSpPr txBox="1"/>
          <p:nvPr/>
        </p:nvSpPr>
        <p:spPr>
          <a:xfrm>
            <a:off x="6505425" y="2868067"/>
            <a:ext cx="232361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 smtClean="0"/>
              <a:t>19.5% Commerce</a:t>
            </a:r>
          </a:p>
        </p:txBody>
      </p:sp>
      <p:sp>
        <p:nvSpPr>
          <p:cNvPr id="30" name="CuadroTexto 29"/>
          <p:cNvSpPr txBox="1"/>
          <p:nvPr/>
        </p:nvSpPr>
        <p:spPr>
          <a:xfrm>
            <a:off x="6505425" y="3669816"/>
            <a:ext cx="2323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b="1" dirty="0" smtClean="0"/>
              <a:t>Jalisco GDP 2011 </a:t>
            </a:r>
            <a:r>
              <a:rPr lang="es-ES" sz="900" b="1" dirty="0"/>
              <a:t>- </a:t>
            </a:r>
            <a:r>
              <a:rPr lang="es-ES" sz="900" b="1" dirty="0" smtClean="0"/>
              <a:t>$66.6 </a:t>
            </a:r>
            <a:r>
              <a:rPr lang="es-ES" sz="900" b="1" dirty="0"/>
              <a:t>mil millones USD*</a:t>
            </a:r>
            <a:endParaRPr lang="es-ES" sz="900" b="1" dirty="0" smtClean="0"/>
          </a:p>
        </p:txBody>
      </p:sp>
      <p:sp>
        <p:nvSpPr>
          <p:cNvPr id="34" name="CuadroTexto 33"/>
          <p:cNvSpPr txBox="1"/>
          <p:nvPr/>
        </p:nvSpPr>
        <p:spPr>
          <a:xfrm>
            <a:off x="5434653" y="2219867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GDP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35" name="CuadroTexto 34"/>
          <p:cNvSpPr txBox="1"/>
          <p:nvPr/>
        </p:nvSpPr>
        <p:spPr>
          <a:xfrm>
            <a:off x="5505773" y="4049308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GDP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37" name="CuadroTexto 36"/>
          <p:cNvSpPr txBox="1"/>
          <p:nvPr/>
        </p:nvSpPr>
        <p:spPr>
          <a:xfrm>
            <a:off x="6637505" y="4300867"/>
            <a:ext cx="24556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 smtClean="0"/>
              <a:t>6.88%  </a:t>
            </a:r>
            <a:r>
              <a:rPr lang="es-ES" sz="900" dirty="0" err="1" smtClean="0"/>
              <a:t>Agriculture</a:t>
            </a:r>
            <a:endParaRPr lang="es-ES" sz="900" dirty="0" smtClean="0"/>
          </a:p>
        </p:txBody>
      </p:sp>
      <p:sp>
        <p:nvSpPr>
          <p:cNvPr id="38" name="CuadroTexto 37"/>
          <p:cNvSpPr txBox="1"/>
          <p:nvPr/>
        </p:nvSpPr>
        <p:spPr>
          <a:xfrm>
            <a:off x="6637505" y="4495654"/>
            <a:ext cx="130676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900" dirty="0" smtClean="0"/>
              <a:t>21.6% </a:t>
            </a:r>
            <a:r>
              <a:rPr lang="es-ES" sz="900" dirty="0" err="1" smtClean="0"/>
              <a:t>Manufacturing</a:t>
            </a:r>
            <a:r>
              <a:rPr lang="es-ES" sz="900" dirty="0" smtClean="0"/>
              <a:t> </a:t>
            </a:r>
          </a:p>
        </p:txBody>
      </p:sp>
      <p:sp>
        <p:nvSpPr>
          <p:cNvPr id="39" name="CuadroTexto 38"/>
          <p:cNvSpPr txBox="1"/>
          <p:nvPr/>
        </p:nvSpPr>
        <p:spPr>
          <a:xfrm>
            <a:off x="6637505" y="4697607"/>
            <a:ext cx="232361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 smtClean="0"/>
              <a:t>22.8% Commerce</a:t>
            </a:r>
          </a:p>
        </p:txBody>
      </p:sp>
      <p:pic>
        <p:nvPicPr>
          <p:cNvPr id="3" name="Imagen 2" descr="mapa-01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2240" y="1386816"/>
            <a:ext cx="2730295" cy="2011163"/>
          </a:xfrm>
          <a:prstGeom prst="rect">
            <a:avLst/>
          </a:prstGeom>
        </p:spPr>
      </p:pic>
      <p:pic>
        <p:nvPicPr>
          <p:cNvPr id="31" name="Imagen 30" descr="logo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33381" y="6185572"/>
            <a:ext cx="1621784" cy="5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9700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 smtClean="0">
                <a:solidFill>
                  <a:schemeClr val="bg1"/>
                </a:solidFill>
              </a:rPr>
              <a:t>What</a:t>
            </a:r>
            <a:r>
              <a:rPr lang="es-MX" dirty="0" smtClean="0">
                <a:solidFill>
                  <a:schemeClr val="bg1"/>
                </a:solidFill>
              </a:rPr>
              <a:t> </a:t>
            </a:r>
            <a:r>
              <a:rPr lang="es-MX" dirty="0" err="1" smtClean="0">
                <a:solidFill>
                  <a:schemeClr val="bg1"/>
                </a:solidFill>
              </a:rPr>
              <a:t>is</a:t>
            </a:r>
            <a:r>
              <a:rPr lang="es-MX" dirty="0" smtClean="0">
                <a:solidFill>
                  <a:schemeClr val="bg1"/>
                </a:solidFill>
              </a:rPr>
              <a:t> </a:t>
            </a:r>
            <a:r>
              <a:rPr lang="es-MX" dirty="0" err="1" smtClean="0">
                <a:solidFill>
                  <a:schemeClr val="bg1"/>
                </a:solidFill>
              </a:rPr>
              <a:t>an</a:t>
            </a:r>
            <a:r>
              <a:rPr lang="es-MX" dirty="0" smtClean="0">
                <a:solidFill>
                  <a:schemeClr val="bg1"/>
                </a:solidFill>
              </a:rPr>
              <a:t> </a:t>
            </a:r>
            <a:r>
              <a:rPr lang="es-MX" dirty="0" err="1" smtClean="0">
                <a:solidFill>
                  <a:schemeClr val="bg1"/>
                </a:solidFill>
              </a:rPr>
              <a:t>Ecosystem</a:t>
            </a:r>
            <a:endParaRPr lang="es-MX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447800"/>
            <a:ext cx="8352928" cy="4501587"/>
          </a:xfrm>
        </p:spPr>
        <p:txBody>
          <a:bodyPr>
            <a:normAutofit fontScale="92500"/>
          </a:bodyPr>
          <a:lstStyle/>
          <a:p>
            <a:pPr algn="just"/>
            <a:r>
              <a:rPr lang="es-ES" sz="2200" dirty="0" err="1" smtClean="0"/>
              <a:t>It</a:t>
            </a:r>
            <a:r>
              <a:rPr lang="es-ES" sz="2200" dirty="0" smtClean="0"/>
              <a:t> </a:t>
            </a:r>
            <a:r>
              <a:rPr lang="es-ES" sz="2200" dirty="0" err="1" smtClean="0"/>
              <a:t>is</a:t>
            </a:r>
            <a:r>
              <a:rPr lang="es-ES" sz="2200" dirty="0" smtClean="0"/>
              <a:t> a natural </a:t>
            </a:r>
            <a:r>
              <a:rPr lang="es-ES" sz="2200" dirty="0" err="1" smtClean="0"/>
              <a:t>system</a:t>
            </a:r>
            <a:r>
              <a:rPr lang="es-ES" sz="2200" dirty="0" smtClean="0"/>
              <a:t> </a:t>
            </a:r>
            <a:r>
              <a:rPr lang="es-ES" sz="2200" dirty="0" err="1" smtClean="0"/>
              <a:t>formed</a:t>
            </a:r>
            <a:r>
              <a:rPr lang="es-ES" sz="2200" dirty="0" smtClean="0"/>
              <a:t> </a:t>
            </a:r>
            <a:r>
              <a:rPr lang="es-ES" sz="2200" dirty="0" err="1" smtClean="0"/>
              <a:t>by</a:t>
            </a:r>
            <a:r>
              <a:rPr lang="es-ES" sz="2200" dirty="0" smtClean="0"/>
              <a:t> a </a:t>
            </a:r>
            <a:r>
              <a:rPr lang="es-ES" sz="2200" dirty="0" err="1" smtClean="0"/>
              <a:t>collection</a:t>
            </a:r>
            <a:r>
              <a:rPr lang="es-ES" sz="2200" dirty="0" smtClean="0"/>
              <a:t> of </a:t>
            </a:r>
            <a:r>
              <a:rPr lang="es-ES" sz="2200" dirty="0" smtClean="0">
                <a:solidFill>
                  <a:srgbClr val="FFC000"/>
                </a:solidFill>
              </a:rPr>
              <a:t>living </a:t>
            </a:r>
            <a:r>
              <a:rPr lang="es-ES" sz="2200" dirty="0" err="1" smtClean="0">
                <a:solidFill>
                  <a:srgbClr val="FFC000"/>
                </a:solidFill>
              </a:rPr>
              <a:t>organisms</a:t>
            </a:r>
            <a:r>
              <a:rPr lang="es-ES" sz="2200" dirty="0" smtClean="0">
                <a:solidFill>
                  <a:srgbClr val="FFC000"/>
                </a:solidFill>
              </a:rPr>
              <a:t> </a:t>
            </a:r>
            <a:r>
              <a:rPr lang="es-ES" sz="2200" dirty="0" smtClean="0"/>
              <a:t>and </a:t>
            </a:r>
            <a:r>
              <a:rPr lang="es-ES" sz="2200" dirty="0" err="1" smtClean="0"/>
              <a:t>their</a:t>
            </a:r>
            <a:r>
              <a:rPr lang="es-ES" sz="2200" dirty="0" smtClean="0">
                <a:solidFill>
                  <a:srgbClr val="FFC000"/>
                </a:solidFill>
              </a:rPr>
              <a:t> </a:t>
            </a:r>
            <a:r>
              <a:rPr lang="es-ES" sz="2200" dirty="0" err="1" smtClean="0">
                <a:solidFill>
                  <a:srgbClr val="FFC000"/>
                </a:solidFill>
              </a:rPr>
              <a:t>physical</a:t>
            </a:r>
            <a:r>
              <a:rPr lang="es-ES" sz="2200" dirty="0" smtClean="0">
                <a:solidFill>
                  <a:srgbClr val="FFC000"/>
                </a:solidFill>
              </a:rPr>
              <a:t> </a:t>
            </a:r>
            <a:r>
              <a:rPr lang="es-ES" sz="2200" dirty="0" err="1" smtClean="0">
                <a:solidFill>
                  <a:srgbClr val="FFC000"/>
                </a:solidFill>
              </a:rPr>
              <a:t>environment</a:t>
            </a:r>
            <a:r>
              <a:rPr lang="es-ES" sz="2200" dirty="0" smtClean="0">
                <a:solidFill>
                  <a:srgbClr val="FFC000"/>
                </a:solidFill>
              </a:rPr>
              <a:t> </a:t>
            </a:r>
            <a:r>
              <a:rPr lang="es-ES" sz="2200" dirty="0" err="1" smtClean="0"/>
              <a:t>where</a:t>
            </a:r>
            <a:r>
              <a:rPr lang="es-ES" sz="2200" dirty="0" smtClean="0"/>
              <a:t> </a:t>
            </a:r>
            <a:r>
              <a:rPr lang="es-ES" sz="2200" dirty="0" err="1" smtClean="0"/>
              <a:t>they</a:t>
            </a:r>
            <a:r>
              <a:rPr lang="es-ES" sz="2200" dirty="0" smtClean="0"/>
              <a:t> relate </a:t>
            </a:r>
            <a:r>
              <a:rPr lang="es-ES" sz="2200" dirty="0" err="1" smtClean="0"/>
              <a:t>to</a:t>
            </a:r>
            <a:r>
              <a:rPr lang="es-ES" sz="2200" dirty="0" smtClean="0"/>
              <a:t> </a:t>
            </a:r>
            <a:r>
              <a:rPr lang="es-ES" sz="2200" dirty="0" err="1" smtClean="0"/>
              <a:t>each</a:t>
            </a:r>
            <a:r>
              <a:rPr lang="es-ES" sz="2200" dirty="0" smtClean="0"/>
              <a:t> </a:t>
            </a:r>
            <a:r>
              <a:rPr lang="es-ES" sz="2200" dirty="0" err="1" smtClean="0"/>
              <a:t>other</a:t>
            </a:r>
            <a:r>
              <a:rPr lang="es-ES" sz="2200" dirty="0" smtClean="0"/>
              <a:t>. </a:t>
            </a:r>
          </a:p>
          <a:p>
            <a:pPr algn="just"/>
            <a:r>
              <a:rPr lang="es-ES" sz="2200" dirty="0" err="1" smtClean="0"/>
              <a:t>It</a:t>
            </a:r>
            <a:r>
              <a:rPr lang="es-ES" sz="2200" dirty="0" smtClean="0"/>
              <a:t> </a:t>
            </a:r>
            <a:r>
              <a:rPr lang="es-ES" sz="2200" dirty="0" err="1" smtClean="0"/>
              <a:t>is</a:t>
            </a:r>
            <a:r>
              <a:rPr lang="es-ES" sz="2200" dirty="0" smtClean="0"/>
              <a:t> a </a:t>
            </a:r>
            <a:r>
              <a:rPr lang="es-ES" sz="2200" dirty="0" err="1" smtClean="0"/>
              <a:t>unit</a:t>
            </a:r>
            <a:r>
              <a:rPr lang="es-ES" sz="2200" dirty="0" smtClean="0"/>
              <a:t> </a:t>
            </a:r>
            <a:r>
              <a:rPr lang="es-ES" sz="2200" dirty="0" err="1" smtClean="0"/>
              <a:t>composed</a:t>
            </a:r>
            <a:r>
              <a:rPr lang="es-ES" sz="2200" dirty="0" smtClean="0"/>
              <a:t> of </a:t>
            </a:r>
            <a:r>
              <a:rPr lang="es-ES" sz="2200" dirty="0" err="1" smtClean="0">
                <a:solidFill>
                  <a:srgbClr val="FF0000"/>
                </a:solidFill>
              </a:rPr>
              <a:t>interdependent</a:t>
            </a:r>
            <a:r>
              <a:rPr lang="es-ES" sz="2200" dirty="0" smtClean="0">
                <a:solidFill>
                  <a:srgbClr val="FF0000"/>
                </a:solidFill>
              </a:rPr>
              <a:t> </a:t>
            </a:r>
            <a:r>
              <a:rPr lang="es-ES" sz="2200" dirty="0" err="1" smtClean="0">
                <a:solidFill>
                  <a:srgbClr val="FF0000"/>
                </a:solidFill>
              </a:rPr>
              <a:t>organisms</a:t>
            </a:r>
            <a:r>
              <a:rPr lang="es-ES" sz="2200" dirty="0" smtClean="0"/>
              <a:t> </a:t>
            </a:r>
            <a:r>
              <a:rPr lang="es-ES" sz="2200" dirty="0" err="1" smtClean="0"/>
              <a:t>that</a:t>
            </a:r>
            <a:r>
              <a:rPr lang="es-ES" sz="2200" dirty="0" smtClean="0"/>
              <a:t> share </a:t>
            </a:r>
            <a:r>
              <a:rPr lang="es-ES" sz="2200" dirty="0" err="1" smtClean="0"/>
              <a:t>the</a:t>
            </a:r>
            <a:r>
              <a:rPr lang="es-ES" sz="2200" dirty="0" smtClean="0"/>
              <a:t> </a:t>
            </a:r>
            <a:r>
              <a:rPr lang="es-ES" sz="2200" dirty="0" err="1" smtClean="0"/>
              <a:t>same</a:t>
            </a:r>
            <a:r>
              <a:rPr lang="es-ES" sz="2200" dirty="0" smtClean="0"/>
              <a:t> </a:t>
            </a:r>
            <a:r>
              <a:rPr lang="es-ES" sz="2200" dirty="0" err="1" smtClean="0">
                <a:hlinkClick r:id="rId2" action="ppaction://hlinkfile" tooltip="Hábitat"/>
              </a:rPr>
              <a:t>habitat</a:t>
            </a:r>
            <a:r>
              <a:rPr lang="es-ES" sz="2200" dirty="0" smtClean="0"/>
              <a:t>. </a:t>
            </a:r>
          </a:p>
          <a:p>
            <a:pPr algn="just"/>
            <a:r>
              <a:rPr lang="es-ES" sz="2200" dirty="0" err="1" smtClean="0"/>
              <a:t>How</a:t>
            </a:r>
            <a:r>
              <a:rPr lang="es-ES" sz="2200" dirty="0" smtClean="0"/>
              <a:t> </a:t>
            </a:r>
            <a:r>
              <a:rPr lang="es-ES" sz="2200" dirty="0" err="1" smtClean="0"/>
              <a:t>does</a:t>
            </a:r>
            <a:r>
              <a:rPr lang="es-ES" sz="2200" dirty="0" smtClean="0"/>
              <a:t> </a:t>
            </a:r>
            <a:r>
              <a:rPr lang="es-ES" sz="2200" dirty="0" err="1" smtClean="0"/>
              <a:t>this</a:t>
            </a:r>
            <a:r>
              <a:rPr lang="es-ES" sz="2200" dirty="0" smtClean="0"/>
              <a:t> </a:t>
            </a:r>
            <a:r>
              <a:rPr lang="es-ES" sz="2200" dirty="0" err="1" smtClean="0"/>
              <a:t>biological</a:t>
            </a:r>
            <a:r>
              <a:rPr lang="es-ES" sz="2200" dirty="0" smtClean="0"/>
              <a:t> </a:t>
            </a:r>
            <a:r>
              <a:rPr lang="es-ES" sz="2200" dirty="0" err="1" smtClean="0"/>
              <a:t>definition</a:t>
            </a:r>
            <a:r>
              <a:rPr lang="es-ES" sz="2200" dirty="0" smtClean="0"/>
              <a:t> </a:t>
            </a:r>
            <a:r>
              <a:rPr lang="es-ES" sz="2200" dirty="0" err="1" smtClean="0"/>
              <a:t>apply</a:t>
            </a:r>
            <a:r>
              <a:rPr lang="es-ES" sz="2200" dirty="0" smtClean="0"/>
              <a:t> in </a:t>
            </a:r>
            <a:r>
              <a:rPr lang="es-ES" sz="2200" dirty="0" err="1" smtClean="0"/>
              <a:t>the</a:t>
            </a:r>
            <a:r>
              <a:rPr lang="es-ES" sz="2200" dirty="0" smtClean="0"/>
              <a:t> </a:t>
            </a:r>
            <a:r>
              <a:rPr lang="es-ES" sz="2200" dirty="0" err="1" smtClean="0">
                <a:solidFill>
                  <a:srgbClr val="FFC000"/>
                </a:solidFill>
              </a:rPr>
              <a:t>innovation</a:t>
            </a:r>
            <a:r>
              <a:rPr lang="es-ES" sz="2200" dirty="0" smtClean="0">
                <a:solidFill>
                  <a:srgbClr val="FFC000"/>
                </a:solidFill>
              </a:rPr>
              <a:t> </a:t>
            </a:r>
            <a:r>
              <a:rPr lang="es-ES" sz="2200" dirty="0" err="1" smtClean="0">
                <a:solidFill>
                  <a:srgbClr val="FFC000"/>
                </a:solidFill>
              </a:rPr>
              <a:t>process</a:t>
            </a:r>
            <a:r>
              <a:rPr lang="es-ES" sz="2200" dirty="0" smtClean="0"/>
              <a:t>?</a:t>
            </a:r>
          </a:p>
          <a:p>
            <a:pPr algn="just"/>
            <a:r>
              <a:rPr lang="es-ES" sz="2200" dirty="0" err="1" smtClean="0"/>
              <a:t>An</a:t>
            </a:r>
            <a:r>
              <a:rPr lang="es-ES" sz="2200" dirty="0" smtClean="0"/>
              <a:t> </a:t>
            </a:r>
            <a:r>
              <a:rPr lang="es-ES" sz="2200" dirty="0" err="1" smtClean="0"/>
              <a:t>innovation</a:t>
            </a:r>
            <a:r>
              <a:rPr lang="es-ES" sz="2200" dirty="0" smtClean="0"/>
              <a:t> </a:t>
            </a:r>
            <a:r>
              <a:rPr lang="es-ES" sz="2200" dirty="0" err="1" smtClean="0"/>
              <a:t>ecosystem</a:t>
            </a:r>
            <a:r>
              <a:rPr lang="es-ES" sz="2200" dirty="0" smtClean="0"/>
              <a:t> </a:t>
            </a:r>
            <a:r>
              <a:rPr lang="es-ES" sz="2200" dirty="0" err="1" smtClean="0"/>
              <a:t>is</a:t>
            </a:r>
            <a:r>
              <a:rPr lang="es-ES" sz="2200" dirty="0" smtClean="0"/>
              <a:t> </a:t>
            </a:r>
            <a:r>
              <a:rPr lang="es-ES" sz="2200" dirty="0" err="1" smtClean="0"/>
              <a:t>formed</a:t>
            </a:r>
            <a:r>
              <a:rPr lang="es-ES" sz="2200" dirty="0" smtClean="0"/>
              <a:t> </a:t>
            </a:r>
            <a:r>
              <a:rPr lang="es-ES" sz="2200" dirty="0" err="1" smtClean="0"/>
              <a:t>by</a:t>
            </a:r>
            <a:r>
              <a:rPr lang="es-ES" sz="2200" dirty="0" smtClean="0"/>
              <a:t> </a:t>
            </a:r>
            <a:r>
              <a:rPr lang="es-ES" sz="2200" dirty="0" err="1" smtClean="0"/>
              <a:t>actors</a:t>
            </a:r>
            <a:r>
              <a:rPr lang="es-ES" sz="2200" dirty="0" smtClean="0"/>
              <a:t> (</a:t>
            </a:r>
            <a:r>
              <a:rPr lang="es-ES" sz="2200" dirty="0" err="1" smtClean="0"/>
              <a:t>people</a:t>
            </a:r>
            <a:r>
              <a:rPr lang="es-ES" sz="2200" dirty="0" smtClean="0"/>
              <a:t>) </a:t>
            </a:r>
            <a:r>
              <a:rPr lang="es-ES" sz="2200" dirty="0" err="1" smtClean="0"/>
              <a:t>who</a:t>
            </a:r>
            <a:r>
              <a:rPr lang="es-ES" sz="2200" dirty="0" smtClean="0"/>
              <a:t> are living </a:t>
            </a:r>
            <a:r>
              <a:rPr lang="es-ES" sz="2200" dirty="0" err="1" smtClean="0"/>
              <a:t>organisms</a:t>
            </a:r>
            <a:r>
              <a:rPr lang="es-ES" sz="2200" dirty="0" smtClean="0"/>
              <a:t> and </a:t>
            </a:r>
            <a:r>
              <a:rPr lang="es-ES" sz="2200" dirty="0" err="1" smtClean="0"/>
              <a:t>these</a:t>
            </a:r>
            <a:r>
              <a:rPr lang="es-ES" sz="2200" dirty="0" smtClean="0"/>
              <a:t> </a:t>
            </a:r>
            <a:r>
              <a:rPr lang="es-ES" sz="2200" dirty="0" err="1" smtClean="0"/>
              <a:t>actors</a:t>
            </a:r>
            <a:r>
              <a:rPr lang="es-ES" sz="2200" dirty="0" smtClean="0"/>
              <a:t> </a:t>
            </a:r>
            <a:r>
              <a:rPr lang="es-ES" sz="2200" dirty="0" err="1" smtClean="0">
                <a:solidFill>
                  <a:srgbClr val="FF0000"/>
                </a:solidFill>
              </a:rPr>
              <a:t>interact</a:t>
            </a:r>
            <a:r>
              <a:rPr lang="es-ES" sz="2200" dirty="0" smtClean="0"/>
              <a:t> in a </a:t>
            </a:r>
            <a:r>
              <a:rPr lang="es-ES" sz="2200" dirty="0" err="1" smtClean="0"/>
              <a:t>pysical</a:t>
            </a:r>
            <a:r>
              <a:rPr lang="es-ES" sz="2200" dirty="0" smtClean="0"/>
              <a:t> </a:t>
            </a:r>
            <a:r>
              <a:rPr lang="es-ES" sz="2200" dirty="0" err="1" smtClean="0"/>
              <a:t>environment</a:t>
            </a:r>
            <a:r>
              <a:rPr lang="es-ES" sz="2200" dirty="0" smtClean="0"/>
              <a:t> (a </a:t>
            </a:r>
            <a:r>
              <a:rPr lang="es-ES" sz="2200" dirty="0" err="1" smtClean="0">
                <a:solidFill>
                  <a:srgbClr val="FFC000"/>
                </a:solidFill>
              </a:rPr>
              <a:t>region</a:t>
            </a:r>
            <a:r>
              <a:rPr lang="es-ES" sz="2200" dirty="0" smtClean="0"/>
              <a:t>) </a:t>
            </a:r>
            <a:r>
              <a:rPr lang="es-ES" sz="2200" dirty="0" err="1" smtClean="0"/>
              <a:t>where</a:t>
            </a:r>
            <a:r>
              <a:rPr lang="es-ES" sz="2200" dirty="0" smtClean="0"/>
              <a:t> </a:t>
            </a:r>
            <a:r>
              <a:rPr lang="es-ES" sz="2200" dirty="0" err="1" smtClean="0"/>
              <a:t>they</a:t>
            </a:r>
            <a:r>
              <a:rPr lang="es-ES" sz="2200" dirty="0" smtClean="0"/>
              <a:t> </a:t>
            </a:r>
            <a:r>
              <a:rPr lang="es-ES" sz="2200" dirty="0" smtClean="0">
                <a:solidFill>
                  <a:srgbClr val="FF0000"/>
                </a:solidFill>
              </a:rPr>
              <a:t>relate</a:t>
            </a:r>
            <a:r>
              <a:rPr lang="es-ES" sz="2200" dirty="0" smtClean="0"/>
              <a:t> </a:t>
            </a:r>
            <a:r>
              <a:rPr lang="es-ES" sz="2200" dirty="0" err="1" smtClean="0"/>
              <a:t>to</a:t>
            </a:r>
            <a:r>
              <a:rPr lang="es-ES" sz="2200" dirty="0" smtClean="0"/>
              <a:t> </a:t>
            </a:r>
            <a:r>
              <a:rPr lang="es-ES" sz="2200" dirty="0" err="1" smtClean="0"/>
              <a:t>each</a:t>
            </a:r>
            <a:r>
              <a:rPr lang="es-ES" sz="2200" dirty="0" smtClean="0"/>
              <a:t> </a:t>
            </a:r>
            <a:r>
              <a:rPr lang="es-ES" sz="2200" dirty="0" err="1" smtClean="0"/>
              <a:t>other</a:t>
            </a:r>
            <a:r>
              <a:rPr lang="es-ES" sz="2200" dirty="0" smtClean="0"/>
              <a:t> </a:t>
            </a:r>
            <a:r>
              <a:rPr lang="es-ES" sz="2200" dirty="0" err="1" smtClean="0"/>
              <a:t>to</a:t>
            </a:r>
            <a:r>
              <a:rPr lang="es-ES" sz="2200" dirty="0" smtClean="0"/>
              <a:t> </a:t>
            </a:r>
            <a:r>
              <a:rPr lang="es-ES" sz="2200" dirty="0" err="1" smtClean="0"/>
              <a:t>achieve</a:t>
            </a:r>
            <a:r>
              <a:rPr lang="es-ES" sz="2200" dirty="0" smtClean="0"/>
              <a:t> </a:t>
            </a:r>
            <a:r>
              <a:rPr lang="es-ES" sz="2200" dirty="0" err="1" smtClean="0"/>
              <a:t>common</a:t>
            </a:r>
            <a:r>
              <a:rPr lang="es-ES" sz="2200" dirty="0" smtClean="0"/>
              <a:t> </a:t>
            </a:r>
            <a:r>
              <a:rPr lang="es-ES" sz="2200" dirty="0" err="1" smtClean="0"/>
              <a:t>goals</a:t>
            </a:r>
            <a:r>
              <a:rPr lang="es-ES" sz="2200" dirty="0" smtClean="0"/>
              <a:t>.</a:t>
            </a:r>
          </a:p>
          <a:p>
            <a:pPr algn="just"/>
            <a:r>
              <a:rPr lang="es-ES" sz="2200" dirty="0" err="1" smtClean="0"/>
              <a:t>These</a:t>
            </a:r>
            <a:r>
              <a:rPr lang="es-ES" sz="2200" dirty="0" smtClean="0"/>
              <a:t> </a:t>
            </a:r>
            <a:r>
              <a:rPr lang="es-ES" sz="2200" dirty="0" err="1" smtClean="0"/>
              <a:t>actors</a:t>
            </a:r>
            <a:r>
              <a:rPr lang="es-ES" sz="2200" dirty="0" smtClean="0"/>
              <a:t> are as </a:t>
            </a:r>
            <a:r>
              <a:rPr lang="es-ES" sz="2200" dirty="0" err="1" smtClean="0"/>
              <a:t>varied</a:t>
            </a:r>
            <a:r>
              <a:rPr lang="es-ES" sz="2200" dirty="0" smtClean="0"/>
              <a:t> as </a:t>
            </a:r>
            <a:r>
              <a:rPr lang="es-ES" sz="2200" dirty="0" err="1" smtClean="0"/>
              <a:t>people</a:t>
            </a:r>
            <a:r>
              <a:rPr lang="es-ES" sz="2200" dirty="0" smtClean="0"/>
              <a:t> are </a:t>
            </a:r>
            <a:r>
              <a:rPr lang="es-ES" sz="2200" dirty="0" err="1" smtClean="0"/>
              <a:t>bound</a:t>
            </a:r>
            <a:r>
              <a:rPr lang="es-ES" sz="2200" dirty="0" smtClean="0"/>
              <a:t> </a:t>
            </a:r>
            <a:r>
              <a:rPr lang="es-ES" sz="2200" dirty="0" err="1" smtClean="0"/>
              <a:t>to</a:t>
            </a:r>
            <a:r>
              <a:rPr lang="es-ES" sz="2200" dirty="0" smtClean="0"/>
              <a:t> </a:t>
            </a:r>
            <a:r>
              <a:rPr lang="es-ES" sz="2200" dirty="0" err="1" smtClean="0"/>
              <a:t>be</a:t>
            </a:r>
            <a:r>
              <a:rPr lang="es-ES" sz="2200" dirty="0" smtClean="0"/>
              <a:t>. </a:t>
            </a:r>
            <a:r>
              <a:rPr lang="es-ES" sz="2200" dirty="0" err="1" smtClean="0"/>
              <a:t>It</a:t>
            </a:r>
            <a:r>
              <a:rPr lang="es-ES" sz="2200" dirty="0" smtClean="0"/>
              <a:t> </a:t>
            </a:r>
            <a:r>
              <a:rPr lang="es-ES" sz="2200" dirty="0" err="1" smtClean="0"/>
              <a:t>is</a:t>
            </a:r>
            <a:r>
              <a:rPr lang="es-ES" sz="2200" dirty="0" smtClean="0"/>
              <a:t> </a:t>
            </a:r>
            <a:r>
              <a:rPr lang="es-ES" sz="2200" dirty="0" err="1" smtClean="0"/>
              <a:t>very</a:t>
            </a:r>
            <a:r>
              <a:rPr lang="es-ES" sz="2200" dirty="0" smtClean="0"/>
              <a:t> </a:t>
            </a:r>
            <a:r>
              <a:rPr lang="es-ES" sz="2200" dirty="0" err="1" smtClean="0"/>
              <a:t>common</a:t>
            </a:r>
            <a:r>
              <a:rPr lang="es-ES" sz="2200" dirty="0" smtClean="0"/>
              <a:t> </a:t>
            </a:r>
            <a:r>
              <a:rPr lang="es-ES" sz="2200" dirty="0" err="1" smtClean="0"/>
              <a:t>throughout</a:t>
            </a:r>
            <a:r>
              <a:rPr lang="es-ES" sz="2200" dirty="0" smtClean="0"/>
              <a:t> </a:t>
            </a:r>
            <a:r>
              <a:rPr lang="es-ES" sz="2200" dirty="0" err="1" smtClean="0"/>
              <a:t>Latin</a:t>
            </a:r>
            <a:r>
              <a:rPr lang="es-ES" sz="2200" dirty="0" smtClean="0"/>
              <a:t> </a:t>
            </a:r>
            <a:r>
              <a:rPr lang="es-ES" sz="2200" dirty="0" err="1" smtClean="0"/>
              <a:t>America</a:t>
            </a:r>
            <a:r>
              <a:rPr lang="es-ES" sz="2200" dirty="0" smtClean="0"/>
              <a:t> </a:t>
            </a:r>
            <a:r>
              <a:rPr lang="es-ES" sz="2200" dirty="0" err="1" smtClean="0"/>
              <a:t>to</a:t>
            </a:r>
            <a:r>
              <a:rPr lang="es-ES" sz="2200" dirty="0" smtClean="0"/>
              <a:t> </a:t>
            </a:r>
            <a:r>
              <a:rPr lang="es-ES" sz="2200" dirty="0" err="1" smtClean="0"/>
              <a:t>refer</a:t>
            </a:r>
            <a:r>
              <a:rPr lang="es-ES" sz="2200" dirty="0" smtClean="0"/>
              <a:t> </a:t>
            </a:r>
            <a:r>
              <a:rPr lang="es-ES" sz="2200" dirty="0" err="1" smtClean="0"/>
              <a:t>to</a:t>
            </a:r>
            <a:r>
              <a:rPr lang="es-ES" sz="2200" dirty="0" smtClean="0"/>
              <a:t> </a:t>
            </a:r>
            <a:r>
              <a:rPr lang="es-ES" sz="2200" dirty="0" err="1" smtClean="0"/>
              <a:t>the</a:t>
            </a:r>
            <a:r>
              <a:rPr lang="es-ES" sz="2200" dirty="0" smtClean="0"/>
              <a:t> </a:t>
            </a:r>
            <a:r>
              <a:rPr lang="es-ES" sz="2200" dirty="0" smtClean="0">
                <a:solidFill>
                  <a:srgbClr val="FFC000"/>
                </a:solidFill>
              </a:rPr>
              <a:t>Triple </a:t>
            </a:r>
            <a:r>
              <a:rPr lang="es-ES" sz="2200" dirty="0" err="1" smtClean="0">
                <a:solidFill>
                  <a:srgbClr val="FFC000"/>
                </a:solidFill>
              </a:rPr>
              <a:t>Helix</a:t>
            </a:r>
            <a:r>
              <a:rPr lang="es-ES" sz="2200" dirty="0" smtClean="0">
                <a:solidFill>
                  <a:srgbClr val="FFC000"/>
                </a:solidFill>
              </a:rPr>
              <a:t> </a:t>
            </a:r>
            <a:r>
              <a:rPr lang="es-ES" sz="2200" dirty="0" smtClean="0"/>
              <a:t>(</a:t>
            </a:r>
            <a:r>
              <a:rPr lang="es-ES" sz="2200" dirty="0" err="1" smtClean="0"/>
              <a:t>actually</a:t>
            </a:r>
            <a:r>
              <a:rPr lang="es-ES" sz="2200" dirty="0" smtClean="0"/>
              <a:t> </a:t>
            </a:r>
            <a:r>
              <a:rPr lang="es-ES" sz="2200" dirty="0" err="1" smtClean="0"/>
              <a:t>Sabato´s</a:t>
            </a:r>
            <a:r>
              <a:rPr lang="es-ES" sz="2200" dirty="0" smtClean="0"/>
              <a:t> </a:t>
            </a:r>
            <a:r>
              <a:rPr lang="es-ES" sz="2200" dirty="0" err="1" smtClean="0"/>
              <a:t>Model</a:t>
            </a:r>
            <a:r>
              <a:rPr lang="es-ES" sz="2200" dirty="0" smtClean="0"/>
              <a:t> of 1968): </a:t>
            </a:r>
            <a:r>
              <a:rPr lang="es-ES" sz="2200" dirty="0" err="1" smtClean="0">
                <a:solidFill>
                  <a:srgbClr val="FFC000"/>
                </a:solidFill>
              </a:rPr>
              <a:t>Government</a:t>
            </a:r>
            <a:r>
              <a:rPr lang="es-ES" sz="2200" dirty="0" smtClean="0">
                <a:solidFill>
                  <a:srgbClr val="FFC000"/>
                </a:solidFill>
              </a:rPr>
              <a:t>/</a:t>
            </a:r>
            <a:r>
              <a:rPr lang="es-ES" sz="2200" dirty="0" err="1" smtClean="0">
                <a:solidFill>
                  <a:srgbClr val="FFC000"/>
                </a:solidFill>
              </a:rPr>
              <a:t>Industry</a:t>
            </a:r>
            <a:r>
              <a:rPr lang="es-ES" sz="2200" dirty="0" smtClean="0">
                <a:solidFill>
                  <a:srgbClr val="FFC000"/>
                </a:solidFill>
              </a:rPr>
              <a:t>/Academia</a:t>
            </a:r>
          </a:p>
          <a:p>
            <a:pPr algn="just"/>
            <a:endParaRPr lang="es-ES" sz="2200" dirty="0" smtClean="0"/>
          </a:p>
          <a:p>
            <a:pPr>
              <a:buNone/>
            </a:pPr>
            <a:endParaRPr lang="es-MX" dirty="0"/>
          </a:p>
        </p:txBody>
      </p:sp>
    </p:spTree>
  </p:cSld>
  <p:clrMapOvr>
    <a:masterClrMapping/>
  </p:clrMapOvr>
  <p:transition advClick="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600" dirty="0" err="1" smtClean="0">
                <a:solidFill>
                  <a:schemeClr val="bg1"/>
                </a:solidFill>
              </a:rPr>
              <a:t>What</a:t>
            </a:r>
            <a:r>
              <a:rPr lang="es-MX" sz="3600" dirty="0" smtClean="0">
                <a:solidFill>
                  <a:schemeClr val="bg1"/>
                </a:solidFill>
              </a:rPr>
              <a:t> </a:t>
            </a:r>
            <a:r>
              <a:rPr lang="es-MX" sz="3600" dirty="0" err="1" smtClean="0">
                <a:solidFill>
                  <a:schemeClr val="bg1"/>
                </a:solidFill>
              </a:rPr>
              <a:t>does</a:t>
            </a:r>
            <a:r>
              <a:rPr lang="es-MX" sz="3600" dirty="0" smtClean="0">
                <a:solidFill>
                  <a:schemeClr val="bg1"/>
                </a:solidFill>
              </a:rPr>
              <a:t> </a:t>
            </a:r>
            <a:r>
              <a:rPr lang="es-MX" sz="3600" dirty="0" err="1" smtClean="0">
                <a:solidFill>
                  <a:schemeClr val="bg1"/>
                </a:solidFill>
              </a:rPr>
              <a:t>the</a:t>
            </a:r>
            <a:r>
              <a:rPr lang="es-MX" sz="3600" dirty="0" smtClean="0">
                <a:solidFill>
                  <a:schemeClr val="bg1"/>
                </a:solidFill>
              </a:rPr>
              <a:t> </a:t>
            </a:r>
            <a:r>
              <a:rPr lang="es-MX" sz="3600" dirty="0" err="1" smtClean="0">
                <a:solidFill>
                  <a:schemeClr val="bg1"/>
                </a:solidFill>
              </a:rPr>
              <a:t>Ecosystem</a:t>
            </a:r>
            <a:r>
              <a:rPr lang="es-MX" sz="3600" dirty="0" smtClean="0">
                <a:solidFill>
                  <a:schemeClr val="bg1"/>
                </a:solidFill>
              </a:rPr>
              <a:t> look </a:t>
            </a:r>
            <a:r>
              <a:rPr lang="es-MX" sz="3600" dirty="0" err="1" smtClean="0">
                <a:solidFill>
                  <a:schemeClr val="bg1"/>
                </a:solidFill>
              </a:rPr>
              <a:t>like</a:t>
            </a:r>
            <a:r>
              <a:rPr lang="es-MX" sz="3600" dirty="0" smtClean="0">
                <a:solidFill>
                  <a:schemeClr val="bg1"/>
                </a:solidFill>
              </a:rPr>
              <a:t>?</a:t>
            </a:r>
            <a:endParaRPr lang="es-MX" sz="3600" dirty="0">
              <a:solidFill>
                <a:schemeClr val="bg1"/>
              </a:solidFill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4054" t="19960" r="2703" b="3528"/>
          <a:stretch>
            <a:fillRect/>
          </a:stretch>
        </p:blipFill>
        <p:spPr bwMode="auto">
          <a:xfrm>
            <a:off x="2097611" y="1391850"/>
            <a:ext cx="4300578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67958" y="1308730"/>
            <a:ext cx="1162083" cy="1646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67958" y="2991836"/>
            <a:ext cx="1147315" cy="1304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67958" y="4435769"/>
            <a:ext cx="1204442" cy="1408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CuadroTexto"/>
          <p:cNvSpPr txBox="1"/>
          <p:nvPr/>
        </p:nvSpPr>
        <p:spPr>
          <a:xfrm>
            <a:off x="7801337" y="2407534"/>
            <a:ext cx="13426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Academia</a:t>
            </a:r>
            <a:endParaRPr lang="es-MX" dirty="0"/>
          </a:p>
        </p:txBody>
      </p:sp>
      <p:sp>
        <p:nvSpPr>
          <p:cNvPr id="9" name="8 CuadroTexto"/>
          <p:cNvSpPr txBox="1"/>
          <p:nvPr/>
        </p:nvSpPr>
        <p:spPr>
          <a:xfrm>
            <a:off x="7801337" y="3740584"/>
            <a:ext cx="14950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 err="1" smtClean="0"/>
              <a:t>Governments</a:t>
            </a:r>
            <a:r>
              <a:rPr lang="es-MX" sz="1600" dirty="0" smtClean="0"/>
              <a:t>: Federal &amp; </a:t>
            </a:r>
            <a:r>
              <a:rPr lang="es-MX" sz="1600" dirty="0" err="1" smtClean="0"/>
              <a:t>State</a:t>
            </a:r>
            <a:endParaRPr lang="es-MX" sz="1600" dirty="0"/>
          </a:p>
        </p:txBody>
      </p:sp>
      <p:sp>
        <p:nvSpPr>
          <p:cNvPr id="10" name="9 CuadroTexto"/>
          <p:cNvSpPr txBox="1"/>
          <p:nvPr/>
        </p:nvSpPr>
        <p:spPr>
          <a:xfrm>
            <a:off x="7849562" y="5453684"/>
            <a:ext cx="13426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err="1" smtClean="0"/>
              <a:t>Industry</a:t>
            </a:r>
            <a:endParaRPr lang="es-MX" dirty="0" smtClean="0"/>
          </a:p>
          <a:p>
            <a:r>
              <a:rPr lang="es-MX" dirty="0" smtClean="0"/>
              <a:t>CANIETI</a:t>
            </a:r>
            <a:endParaRPr lang="es-MX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82038"/>
            <a:ext cx="8229600" cy="1143000"/>
          </a:xfrm>
        </p:spPr>
        <p:txBody>
          <a:bodyPr>
            <a:noAutofit/>
          </a:bodyPr>
          <a:lstStyle/>
          <a:p>
            <a:r>
              <a:rPr lang="es-MX" sz="2800" dirty="0" err="1" smtClean="0">
                <a:solidFill>
                  <a:schemeClr val="bg1"/>
                </a:solidFill>
              </a:rPr>
              <a:t>The</a:t>
            </a:r>
            <a:r>
              <a:rPr lang="es-MX" sz="2800" dirty="0" smtClean="0">
                <a:solidFill>
                  <a:schemeClr val="bg1"/>
                </a:solidFill>
              </a:rPr>
              <a:t> </a:t>
            </a:r>
            <a:r>
              <a:rPr lang="es-MX" sz="2800" dirty="0" err="1" smtClean="0">
                <a:solidFill>
                  <a:schemeClr val="bg1"/>
                </a:solidFill>
              </a:rPr>
              <a:t>Ecosystem</a:t>
            </a:r>
            <a:r>
              <a:rPr lang="es-MX" sz="2800" dirty="0" smtClean="0">
                <a:solidFill>
                  <a:schemeClr val="bg1"/>
                </a:solidFill>
              </a:rPr>
              <a:t> </a:t>
            </a:r>
            <a:r>
              <a:rPr lang="es-MX" sz="2800" dirty="0" err="1" smtClean="0">
                <a:solidFill>
                  <a:schemeClr val="bg1"/>
                </a:solidFill>
              </a:rPr>
              <a:t>is</a:t>
            </a:r>
            <a:r>
              <a:rPr lang="es-MX" sz="2800" dirty="0" smtClean="0">
                <a:solidFill>
                  <a:schemeClr val="bg1"/>
                </a:solidFill>
              </a:rPr>
              <a:t> </a:t>
            </a:r>
            <a:r>
              <a:rPr lang="es-MX" sz="2800" dirty="0" err="1" smtClean="0">
                <a:solidFill>
                  <a:schemeClr val="bg1"/>
                </a:solidFill>
              </a:rPr>
              <a:t>Pivotal</a:t>
            </a:r>
            <a:r>
              <a:rPr lang="es-MX" sz="2800" dirty="0" smtClean="0">
                <a:solidFill>
                  <a:schemeClr val="bg1"/>
                </a:solidFill>
              </a:rPr>
              <a:t> </a:t>
            </a:r>
            <a:r>
              <a:rPr lang="es-MX" sz="2800" dirty="0" err="1" smtClean="0">
                <a:solidFill>
                  <a:schemeClr val="bg1"/>
                </a:solidFill>
              </a:rPr>
              <a:t>for</a:t>
            </a:r>
            <a:r>
              <a:rPr lang="es-MX" sz="2800" dirty="0" smtClean="0">
                <a:solidFill>
                  <a:schemeClr val="bg1"/>
                </a:solidFill>
              </a:rPr>
              <a:t> </a:t>
            </a:r>
            <a:r>
              <a:rPr lang="es-MX" sz="2800" dirty="0" err="1" smtClean="0">
                <a:solidFill>
                  <a:schemeClr val="bg1"/>
                </a:solidFill>
              </a:rPr>
              <a:t>Jalisco´s</a:t>
            </a:r>
            <a:r>
              <a:rPr lang="es-MX" sz="2800" dirty="0" smtClean="0">
                <a:solidFill>
                  <a:schemeClr val="bg1"/>
                </a:solidFill>
              </a:rPr>
              <a:t> </a:t>
            </a:r>
            <a:br>
              <a:rPr lang="es-MX" sz="2800" dirty="0" smtClean="0">
                <a:solidFill>
                  <a:schemeClr val="bg1"/>
                </a:solidFill>
              </a:rPr>
            </a:br>
            <a:r>
              <a:rPr lang="es-MX" sz="2800" dirty="0" smtClean="0">
                <a:solidFill>
                  <a:schemeClr val="bg1"/>
                </a:solidFill>
              </a:rPr>
              <a:t>Socio </a:t>
            </a:r>
            <a:r>
              <a:rPr lang="es-MX" sz="2800" dirty="0" err="1" smtClean="0">
                <a:solidFill>
                  <a:schemeClr val="bg1"/>
                </a:solidFill>
              </a:rPr>
              <a:t>Economic</a:t>
            </a:r>
            <a:r>
              <a:rPr lang="es-MX" sz="2800" dirty="0" smtClean="0">
                <a:solidFill>
                  <a:schemeClr val="bg1"/>
                </a:solidFill>
              </a:rPr>
              <a:t> </a:t>
            </a:r>
            <a:r>
              <a:rPr lang="es-MX" sz="2800" dirty="0" err="1" smtClean="0">
                <a:solidFill>
                  <a:schemeClr val="bg1"/>
                </a:solidFill>
              </a:rPr>
              <a:t>Development</a:t>
            </a:r>
            <a:r>
              <a:rPr lang="es-MX" sz="2800" dirty="0" smtClean="0">
                <a:solidFill>
                  <a:schemeClr val="bg1"/>
                </a:solidFill>
              </a:rPr>
              <a:t> </a:t>
            </a:r>
            <a:endParaRPr lang="es-MX" sz="2800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374284" cy="452596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s-MX" dirty="0" err="1" smtClean="0"/>
              <a:t>Lots</a:t>
            </a:r>
            <a:r>
              <a:rPr lang="es-MX" dirty="0" smtClean="0"/>
              <a:t> </a:t>
            </a:r>
            <a:r>
              <a:rPr lang="es-MX" dirty="0" smtClean="0"/>
              <a:t>of </a:t>
            </a:r>
            <a:r>
              <a:rPr lang="es-MX" dirty="0" err="1" smtClean="0"/>
              <a:t>ignorance</a:t>
            </a:r>
            <a:r>
              <a:rPr lang="es-MX" dirty="0" smtClean="0"/>
              <a:t> in </a:t>
            </a:r>
            <a:r>
              <a:rPr lang="es-MX" dirty="0" err="1" smtClean="0"/>
              <a:t>Mexico</a:t>
            </a:r>
            <a:r>
              <a:rPr lang="es-MX" dirty="0" smtClean="0"/>
              <a:t> </a:t>
            </a:r>
            <a:r>
              <a:rPr lang="es-MX" dirty="0" err="1" smtClean="0"/>
              <a:t>regarding</a:t>
            </a:r>
            <a:r>
              <a:rPr lang="es-MX" dirty="0" smtClean="0"/>
              <a:t> </a:t>
            </a:r>
            <a:r>
              <a:rPr lang="es-MX" dirty="0" err="1" smtClean="0"/>
              <a:t>the</a:t>
            </a:r>
            <a:r>
              <a:rPr lang="es-MX" dirty="0" smtClean="0"/>
              <a:t> </a:t>
            </a:r>
            <a:r>
              <a:rPr lang="es-MX" dirty="0" err="1" smtClean="0"/>
              <a:t>Ecosystem</a:t>
            </a:r>
            <a:r>
              <a:rPr lang="es-MX" dirty="0" smtClean="0"/>
              <a:t> concept</a:t>
            </a:r>
          </a:p>
          <a:p>
            <a:pPr algn="just"/>
            <a:r>
              <a:rPr lang="es-MX" dirty="0" err="1" smtClean="0"/>
              <a:t>What</a:t>
            </a:r>
            <a:r>
              <a:rPr lang="es-MX" dirty="0" smtClean="0"/>
              <a:t> has </a:t>
            </a:r>
            <a:r>
              <a:rPr lang="es-MX" dirty="0" err="1" smtClean="0"/>
              <a:t>made</a:t>
            </a:r>
            <a:r>
              <a:rPr lang="es-MX" dirty="0" smtClean="0"/>
              <a:t> Jalisco so </a:t>
            </a:r>
            <a:r>
              <a:rPr lang="es-MX" dirty="0" err="1" smtClean="0"/>
              <a:t>different</a:t>
            </a:r>
            <a:r>
              <a:rPr lang="es-MX" dirty="0" smtClean="0"/>
              <a:t> </a:t>
            </a:r>
            <a:r>
              <a:rPr lang="es-MX" dirty="0" err="1" smtClean="0"/>
              <a:t>is</a:t>
            </a:r>
            <a:r>
              <a:rPr lang="es-MX" dirty="0" smtClean="0"/>
              <a:t>: </a:t>
            </a:r>
          </a:p>
          <a:p>
            <a:pPr marL="971550" lvl="1" indent="-514350" algn="just">
              <a:buFont typeface="+mj-lt"/>
              <a:buAutoNum type="arabicPeriod"/>
            </a:pPr>
            <a:r>
              <a:rPr lang="es-MX" dirty="0" smtClean="0"/>
              <a:t>a </a:t>
            </a:r>
            <a:r>
              <a:rPr lang="es-MX" dirty="0" err="1" smtClean="0">
                <a:solidFill>
                  <a:srgbClr val="0070C0"/>
                </a:solidFill>
              </a:rPr>
              <a:t>long</a:t>
            </a:r>
            <a:r>
              <a:rPr lang="es-MX" dirty="0" smtClean="0">
                <a:solidFill>
                  <a:srgbClr val="0070C0"/>
                </a:solidFill>
              </a:rPr>
              <a:t> </a:t>
            </a:r>
            <a:r>
              <a:rPr lang="es-MX" dirty="0" err="1" smtClean="0">
                <a:solidFill>
                  <a:srgbClr val="0070C0"/>
                </a:solidFill>
              </a:rPr>
              <a:t>term</a:t>
            </a:r>
            <a:r>
              <a:rPr lang="es-MX" dirty="0" smtClean="0">
                <a:solidFill>
                  <a:srgbClr val="0070C0"/>
                </a:solidFill>
              </a:rPr>
              <a:t> </a:t>
            </a:r>
            <a:r>
              <a:rPr lang="es-MX" dirty="0" err="1" smtClean="0">
                <a:solidFill>
                  <a:srgbClr val="0070C0"/>
                </a:solidFill>
              </a:rPr>
              <a:t>vision</a:t>
            </a:r>
            <a:r>
              <a:rPr lang="es-MX" dirty="0" smtClean="0"/>
              <a:t>. </a:t>
            </a:r>
            <a:r>
              <a:rPr lang="es-MX" dirty="0" err="1" smtClean="0"/>
              <a:t>This</a:t>
            </a:r>
            <a:r>
              <a:rPr lang="es-MX" dirty="0" smtClean="0"/>
              <a:t> </a:t>
            </a:r>
            <a:r>
              <a:rPr lang="es-MX" dirty="0" err="1" smtClean="0"/>
              <a:t>vision</a:t>
            </a:r>
            <a:r>
              <a:rPr lang="es-MX" dirty="0" smtClean="0"/>
              <a:t> has </a:t>
            </a:r>
            <a:r>
              <a:rPr lang="es-MX" dirty="0" err="1" smtClean="0"/>
              <a:t>been</a:t>
            </a:r>
            <a:r>
              <a:rPr lang="es-MX" dirty="0" smtClean="0"/>
              <a:t> </a:t>
            </a:r>
            <a:r>
              <a:rPr lang="es-MX" dirty="0" err="1" smtClean="0"/>
              <a:t>adopted</a:t>
            </a:r>
            <a:r>
              <a:rPr lang="es-MX" dirty="0" smtClean="0"/>
              <a:t> </a:t>
            </a:r>
            <a:r>
              <a:rPr lang="es-MX" dirty="0" err="1" smtClean="0"/>
              <a:t>by</a:t>
            </a:r>
            <a:r>
              <a:rPr lang="es-MX" dirty="0" smtClean="0"/>
              <a:t> </a:t>
            </a:r>
            <a:r>
              <a:rPr lang="es-MX" dirty="0" err="1" smtClean="0"/>
              <a:t>all</a:t>
            </a:r>
            <a:r>
              <a:rPr lang="es-MX" dirty="0" smtClean="0"/>
              <a:t> </a:t>
            </a:r>
            <a:r>
              <a:rPr lang="es-MX" dirty="0" err="1" smtClean="0"/>
              <a:t>the</a:t>
            </a:r>
            <a:r>
              <a:rPr lang="es-MX" dirty="0" smtClean="0"/>
              <a:t> </a:t>
            </a:r>
            <a:r>
              <a:rPr lang="es-MX" dirty="0" err="1" smtClean="0"/>
              <a:t>major</a:t>
            </a:r>
            <a:r>
              <a:rPr lang="es-MX" dirty="0" smtClean="0"/>
              <a:t> </a:t>
            </a:r>
            <a:r>
              <a:rPr lang="es-MX" dirty="0" err="1" smtClean="0"/>
              <a:t>actors</a:t>
            </a:r>
            <a:r>
              <a:rPr lang="es-MX" dirty="0" smtClean="0"/>
              <a:t> </a:t>
            </a:r>
          </a:p>
          <a:p>
            <a:pPr marL="971550" lvl="1" indent="-514350" algn="just">
              <a:buFont typeface="+mj-lt"/>
              <a:buAutoNum type="arabicPeriod"/>
            </a:pPr>
            <a:r>
              <a:rPr lang="es-MX" dirty="0" err="1" smtClean="0"/>
              <a:t>an</a:t>
            </a:r>
            <a:r>
              <a:rPr lang="es-MX" dirty="0" smtClean="0"/>
              <a:t> </a:t>
            </a:r>
            <a:r>
              <a:rPr lang="es-MX" dirty="0" err="1" smtClean="0"/>
              <a:t>unfaltering</a:t>
            </a:r>
            <a:r>
              <a:rPr lang="es-MX" dirty="0" smtClean="0"/>
              <a:t> </a:t>
            </a:r>
            <a:r>
              <a:rPr lang="es-MX" dirty="0" err="1" smtClean="0"/>
              <a:t>belief</a:t>
            </a:r>
            <a:r>
              <a:rPr lang="es-MX" dirty="0" smtClean="0"/>
              <a:t> in </a:t>
            </a:r>
            <a:r>
              <a:rPr lang="es-MX" dirty="0" err="1" smtClean="0">
                <a:solidFill>
                  <a:srgbClr val="0070C0"/>
                </a:solidFill>
              </a:rPr>
              <a:t>team</a:t>
            </a:r>
            <a:r>
              <a:rPr lang="es-MX" dirty="0" smtClean="0"/>
              <a:t> </a:t>
            </a:r>
            <a:r>
              <a:rPr lang="es-MX" dirty="0" err="1" smtClean="0"/>
              <a:t>work</a:t>
            </a:r>
            <a:r>
              <a:rPr lang="es-MX" dirty="0" smtClean="0"/>
              <a:t>: </a:t>
            </a:r>
            <a:r>
              <a:rPr lang="es-MX" dirty="0" err="1" smtClean="0"/>
              <a:t>One</a:t>
            </a:r>
            <a:r>
              <a:rPr lang="es-MX" dirty="0" smtClean="0"/>
              <a:t> </a:t>
            </a:r>
            <a:r>
              <a:rPr lang="es-MX" dirty="0" err="1" smtClean="0"/>
              <a:t>Voice</a:t>
            </a:r>
            <a:r>
              <a:rPr lang="es-MX" dirty="0" smtClean="0"/>
              <a:t> </a:t>
            </a:r>
            <a:endParaRPr lang="es-MX" dirty="0" smtClean="0"/>
          </a:p>
          <a:p>
            <a:pPr marL="971550" lvl="1" indent="-514350" algn="just">
              <a:buFont typeface="+mj-lt"/>
              <a:buAutoNum type="arabicPeriod"/>
            </a:pPr>
            <a:r>
              <a:rPr lang="es-MX" dirty="0" err="1" smtClean="0"/>
              <a:t>an</a:t>
            </a:r>
            <a:r>
              <a:rPr lang="es-MX" dirty="0" smtClean="0"/>
              <a:t> </a:t>
            </a:r>
            <a:r>
              <a:rPr lang="es-MX" dirty="0" err="1" smtClean="0"/>
              <a:t>absolute</a:t>
            </a:r>
            <a:r>
              <a:rPr lang="es-MX" dirty="0" smtClean="0"/>
              <a:t> </a:t>
            </a:r>
            <a:r>
              <a:rPr lang="es-MX" dirty="0" err="1" smtClean="0"/>
              <a:t>faith</a:t>
            </a:r>
            <a:r>
              <a:rPr lang="es-MX" dirty="0" smtClean="0"/>
              <a:t> in a </a:t>
            </a:r>
            <a:r>
              <a:rPr lang="es-MX" dirty="0" err="1" smtClean="0"/>
              <a:t>strong</a:t>
            </a:r>
            <a:r>
              <a:rPr lang="es-MX" dirty="0" smtClean="0"/>
              <a:t> </a:t>
            </a:r>
            <a:r>
              <a:rPr lang="es-MX" dirty="0" err="1" smtClean="0">
                <a:solidFill>
                  <a:srgbClr val="0070C0"/>
                </a:solidFill>
              </a:rPr>
              <a:t>leadership</a:t>
            </a:r>
            <a:r>
              <a:rPr lang="es-MX" dirty="0" smtClean="0"/>
              <a:t> </a:t>
            </a:r>
          </a:p>
          <a:p>
            <a:pPr marL="971550" lvl="1" indent="-514350" algn="just">
              <a:buFont typeface="+mj-lt"/>
              <a:buAutoNum type="arabicPeriod"/>
            </a:pPr>
            <a:r>
              <a:rPr lang="es-MX" dirty="0" smtClean="0"/>
              <a:t>a </a:t>
            </a:r>
            <a:r>
              <a:rPr lang="es-MX" dirty="0" err="1" smtClean="0">
                <a:solidFill>
                  <a:srgbClr val="0070C0"/>
                </a:solidFill>
              </a:rPr>
              <a:t>consistency</a:t>
            </a:r>
            <a:r>
              <a:rPr lang="es-MX" dirty="0" smtClean="0"/>
              <a:t> in </a:t>
            </a:r>
            <a:r>
              <a:rPr lang="es-MX" dirty="0" err="1" smtClean="0"/>
              <a:t>applying</a:t>
            </a:r>
            <a:r>
              <a:rPr lang="es-MX" dirty="0" smtClean="0"/>
              <a:t> </a:t>
            </a:r>
            <a:r>
              <a:rPr lang="es-MX" dirty="0" err="1" smtClean="0"/>
              <a:t>the</a:t>
            </a:r>
            <a:r>
              <a:rPr lang="es-MX" dirty="0" smtClean="0"/>
              <a:t> </a:t>
            </a:r>
            <a:r>
              <a:rPr lang="es-MX" dirty="0" err="1" smtClean="0"/>
              <a:t>same</a:t>
            </a:r>
            <a:r>
              <a:rPr lang="es-MX" dirty="0" smtClean="0"/>
              <a:t> </a:t>
            </a:r>
            <a:r>
              <a:rPr lang="es-MX" dirty="0" err="1" smtClean="0"/>
              <a:t>policy</a:t>
            </a:r>
            <a:r>
              <a:rPr lang="es-MX" dirty="0" smtClean="0"/>
              <a:t> </a:t>
            </a:r>
            <a:r>
              <a:rPr lang="es-MX" dirty="0" err="1" smtClean="0"/>
              <a:t>instruments</a:t>
            </a:r>
            <a:r>
              <a:rPr lang="es-MX" dirty="0" smtClean="0"/>
              <a:t> </a:t>
            </a:r>
            <a:r>
              <a:rPr lang="es-MX" dirty="0" err="1" smtClean="0"/>
              <a:t>over</a:t>
            </a:r>
            <a:r>
              <a:rPr lang="es-MX" dirty="0" smtClean="0"/>
              <a:t> </a:t>
            </a:r>
            <a:r>
              <a:rPr lang="es-MX" dirty="0" err="1" smtClean="0"/>
              <a:t>the</a:t>
            </a:r>
            <a:r>
              <a:rPr lang="es-MX" dirty="0" smtClean="0"/>
              <a:t> </a:t>
            </a:r>
            <a:r>
              <a:rPr lang="es-MX" dirty="0" err="1" smtClean="0"/>
              <a:t>last</a:t>
            </a:r>
            <a:r>
              <a:rPr lang="es-MX" dirty="0" smtClean="0"/>
              <a:t> 12 </a:t>
            </a:r>
            <a:r>
              <a:rPr lang="es-MX" dirty="0" err="1" smtClean="0"/>
              <a:t>years</a:t>
            </a:r>
            <a:endParaRPr lang="es-MX" dirty="0" smtClean="0"/>
          </a:p>
          <a:p>
            <a:pPr algn="just"/>
            <a:r>
              <a:rPr lang="es-MX" dirty="0" err="1" smtClean="0"/>
              <a:t>We</a:t>
            </a:r>
            <a:r>
              <a:rPr lang="es-MX" dirty="0" smtClean="0"/>
              <a:t> </a:t>
            </a:r>
            <a:r>
              <a:rPr lang="es-MX" dirty="0" err="1" smtClean="0"/>
              <a:t>believe</a:t>
            </a:r>
            <a:r>
              <a:rPr lang="es-MX" dirty="0" smtClean="0"/>
              <a:t> in </a:t>
            </a:r>
            <a:r>
              <a:rPr lang="es-MX" dirty="0" err="1" smtClean="0"/>
              <a:t>the</a:t>
            </a:r>
            <a:r>
              <a:rPr lang="es-MX" dirty="0" smtClean="0"/>
              <a:t> </a:t>
            </a:r>
            <a:r>
              <a:rPr lang="es-MX" dirty="0" err="1" smtClean="0">
                <a:solidFill>
                  <a:srgbClr val="0070C0"/>
                </a:solidFill>
              </a:rPr>
              <a:t>Power</a:t>
            </a:r>
            <a:r>
              <a:rPr lang="es-MX" dirty="0" smtClean="0">
                <a:solidFill>
                  <a:srgbClr val="0070C0"/>
                </a:solidFill>
              </a:rPr>
              <a:t> of </a:t>
            </a:r>
            <a:r>
              <a:rPr lang="es-MX" dirty="0" err="1" smtClean="0">
                <a:solidFill>
                  <a:srgbClr val="0070C0"/>
                </a:solidFill>
              </a:rPr>
              <a:t>Policy</a:t>
            </a:r>
            <a:r>
              <a:rPr lang="es-MX" dirty="0" smtClean="0">
                <a:solidFill>
                  <a:srgbClr val="0070C0"/>
                </a:solidFill>
              </a:rPr>
              <a:t> </a:t>
            </a:r>
            <a:r>
              <a:rPr lang="es-MX" dirty="0" smtClean="0"/>
              <a:t>(PROSOFT)</a:t>
            </a:r>
            <a:endParaRPr lang="es-MX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 descr="3new-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6150" y="1349715"/>
            <a:ext cx="8204616" cy="4477044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95960"/>
            <a:ext cx="8229600" cy="760680"/>
          </a:xfrm>
        </p:spPr>
        <p:txBody>
          <a:bodyPr>
            <a:normAutofit fontScale="90000"/>
          </a:bodyPr>
          <a:lstStyle/>
          <a:p>
            <a:r>
              <a:rPr lang="es-MX" sz="2500" dirty="0" err="1" smtClean="0">
                <a:solidFill>
                  <a:schemeClr val="bg1"/>
                </a:solidFill>
              </a:rPr>
              <a:t>One</a:t>
            </a:r>
            <a:r>
              <a:rPr lang="es-MX" sz="2500" dirty="0" smtClean="0">
                <a:solidFill>
                  <a:schemeClr val="bg1"/>
                </a:solidFill>
              </a:rPr>
              <a:t> </a:t>
            </a:r>
            <a:r>
              <a:rPr lang="es-MX" sz="2500" dirty="0" err="1" smtClean="0">
                <a:solidFill>
                  <a:schemeClr val="bg1"/>
                </a:solidFill>
              </a:rPr>
              <a:t>Vision</a:t>
            </a:r>
            <a:r>
              <a:rPr lang="es-MX" sz="2500" dirty="0" smtClean="0">
                <a:solidFill>
                  <a:schemeClr val="bg1"/>
                </a:solidFill>
              </a:rPr>
              <a:t>: </a:t>
            </a:r>
            <a:r>
              <a:rPr lang="es-MX" sz="2500" dirty="0" err="1" smtClean="0">
                <a:solidFill>
                  <a:schemeClr val="bg1"/>
                </a:solidFill>
              </a:rPr>
              <a:t>Jalisco´s</a:t>
            </a:r>
            <a:r>
              <a:rPr lang="es-MX" sz="2500" dirty="0" smtClean="0">
                <a:solidFill>
                  <a:schemeClr val="bg1"/>
                </a:solidFill>
              </a:rPr>
              <a:t> </a:t>
            </a:r>
            <a:r>
              <a:rPr lang="es-MX" sz="2500" dirty="0" err="1" smtClean="0">
                <a:solidFill>
                  <a:schemeClr val="bg1"/>
                </a:solidFill>
              </a:rPr>
              <a:t>S&amp;T+i</a:t>
            </a:r>
            <a:r>
              <a:rPr lang="es-MX" sz="2500" dirty="0" smtClean="0">
                <a:solidFill>
                  <a:schemeClr val="bg1"/>
                </a:solidFill>
              </a:rPr>
              <a:t> </a:t>
            </a:r>
            <a:r>
              <a:rPr lang="es-MX" sz="2500" dirty="0" err="1" smtClean="0">
                <a:solidFill>
                  <a:schemeClr val="bg1"/>
                </a:solidFill>
              </a:rPr>
              <a:t>based</a:t>
            </a:r>
            <a:r>
              <a:rPr lang="es-MX" sz="2500" dirty="0" smtClean="0">
                <a:solidFill>
                  <a:schemeClr val="bg1"/>
                </a:solidFill>
              </a:rPr>
              <a:t> socio-</a:t>
            </a:r>
            <a:r>
              <a:rPr lang="es-MX" sz="2500" dirty="0" err="1" smtClean="0">
                <a:solidFill>
                  <a:schemeClr val="bg1"/>
                </a:solidFill>
              </a:rPr>
              <a:t>economic</a:t>
            </a:r>
            <a:r>
              <a:rPr lang="es-MX" sz="2500" dirty="0" smtClean="0">
                <a:solidFill>
                  <a:schemeClr val="bg1"/>
                </a:solidFill>
              </a:rPr>
              <a:t> </a:t>
            </a:r>
            <a:r>
              <a:rPr lang="es-MX" sz="2500" dirty="0" err="1" smtClean="0">
                <a:solidFill>
                  <a:schemeClr val="bg1"/>
                </a:solidFill>
              </a:rPr>
              <a:t>development</a:t>
            </a:r>
            <a:r>
              <a:rPr lang="es-MX" sz="2500" dirty="0" smtClean="0">
                <a:solidFill>
                  <a:schemeClr val="bg1"/>
                </a:solidFill>
              </a:rPr>
              <a:t> </a:t>
            </a:r>
            <a:r>
              <a:rPr lang="es-MX" sz="2500" dirty="0" err="1" smtClean="0">
                <a:solidFill>
                  <a:schemeClr val="bg1"/>
                </a:solidFill>
              </a:rPr>
              <a:t>model</a:t>
            </a:r>
            <a:endParaRPr lang="en-US" sz="2500" dirty="0">
              <a:solidFill>
                <a:schemeClr val="bg1"/>
              </a:solidFill>
            </a:endParaRPr>
          </a:p>
        </p:txBody>
      </p:sp>
      <p:pic>
        <p:nvPicPr>
          <p:cNvPr id="3" name="Imagen 2" descr="3new-01.png"/>
          <p:cNvPicPr>
            <a:picLocks noChangeAspect="1"/>
          </p:cNvPicPr>
          <p:nvPr/>
        </p:nvPicPr>
        <p:blipFill>
          <a:blip r:embed="rId2">
            <a:alphaModFix amt="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3737" y="1900714"/>
            <a:ext cx="7859548" cy="4288749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604589" y="2243295"/>
            <a:ext cx="165141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50" b="1" dirty="0" smtClean="0">
                <a:solidFill>
                  <a:schemeClr val="accent3">
                    <a:lumMod val="50000"/>
                  </a:schemeClr>
                </a:solidFill>
              </a:rPr>
              <a:t>TRADITIONAL CHAINS</a:t>
            </a:r>
            <a:endParaRPr lang="es-ES" sz="105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549795" y="2511977"/>
            <a:ext cx="1952779" cy="15465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es-ES" sz="1050" dirty="0" err="1" smtClean="0">
                <a:solidFill>
                  <a:schemeClr val="bg1"/>
                </a:solidFill>
              </a:rPr>
              <a:t>Agribusiness</a:t>
            </a:r>
            <a:r>
              <a:rPr lang="es-ES" sz="1050" dirty="0" smtClean="0">
                <a:solidFill>
                  <a:schemeClr val="bg1"/>
                </a:solidFill>
              </a:rPr>
              <a:t>: Tequila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es-ES" sz="1050" dirty="0" err="1" smtClean="0">
                <a:solidFill>
                  <a:schemeClr val="bg1"/>
                </a:solidFill>
              </a:rPr>
              <a:t>Leather–Shoes</a:t>
            </a:r>
            <a:endParaRPr lang="es-ES" sz="1050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s-ES" sz="1050" dirty="0">
                <a:solidFill>
                  <a:schemeClr val="bg1"/>
                </a:solidFill>
              </a:rPr>
              <a:t> </a:t>
            </a:r>
            <a:r>
              <a:rPr lang="es-ES" sz="1050" dirty="0" smtClean="0">
                <a:solidFill>
                  <a:schemeClr val="bg1"/>
                </a:solidFill>
              </a:rPr>
              <a:t>    </a:t>
            </a:r>
            <a:r>
              <a:rPr lang="es-ES" sz="1050" dirty="0" err="1" smtClean="0">
                <a:solidFill>
                  <a:schemeClr val="bg1"/>
                </a:solidFill>
              </a:rPr>
              <a:t>Textile</a:t>
            </a:r>
            <a:r>
              <a:rPr lang="es-ES" sz="1050" dirty="0" smtClean="0">
                <a:solidFill>
                  <a:schemeClr val="bg1"/>
                </a:solidFill>
              </a:rPr>
              <a:t> – </a:t>
            </a:r>
            <a:r>
              <a:rPr lang="es-ES" sz="1050" dirty="0" err="1" smtClean="0">
                <a:solidFill>
                  <a:schemeClr val="bg1"/>
                </a:solidFill>
              </a:rPr>
              <a:t>Apparel</a:t>
            </a:r>
            <a:endParaRPr lang="es-ES" sz="1050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s-ES" sz="1050" dirty="0" smtClean="0">
                <a:solidFill>
                  <a:schemeClr val="bg1"/>
                </a:solidFill>
              </a:rPr>
              <a:t>3.  Wood, </a:t>
            </a:r>
            <a:r>
              <a:rPr lang="es-ES" sz="1050" dirty="0" err="1" smtClean="0">
                <a:solidFill>
                  <a:schemeClr val="bg1"/>
                </a:solidFill>
              </a:rPr>
              <a:t>furniture</a:t>
            </a:r>
            <a:r>
              <a:rPr lang="es-ES" sz="1050" dirty="0" smtClean="0">
                <a:solidFill>
                  <a:schemeClr val="bg1"/>
                </a:solidFill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es-ES" sz="1050" dirty="0" smtClean="0">
                <a:solidFill>
                  <a:schemeClr val="bg1"/>
                </a:solidFill>
              </a:rPr>
              <a:t>     </a:t>
            </a:r>
            <a:r>
              <a:rPr lang="es-ES" sz="1050" dirty="0" err="1" smtClean="0">
                <a:solidFill>
                  <a:schemeClr val="bg1"/>
                </a:solidFill>
              </a:rPr>
              <a:t>handicrafts</a:t>
            </a:r>
            <a:r>
              <a:rPr lang="es-ES" sz="1050" dirty="0" smtClean="0">
                <a:solidFill>
                  <a:schemeClr val="bg1"/>
                </a:solidFill>
              </a:rPr>
              <a:t>, interior </a:t>
            </a:r>
            <a:r>
              <a:rPr lang="es-ES" sz="1050" dirty="0" err="1" smtClean="0">
                <a:solidFill>
                  <a:schemeClr val="bg1"/>
                </a:solidFill>
              </a:rPr>
              <a:t>design</a:t>
            </a:r>
            <a:endParaRPr lang="es-ES" sz="1050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s-ES" sz="1050" dirty="0" smtClean="0">
                <a:solidFill>
                  <a:schemeClr val="bg1"/>
                </a:solidFill>
              </a:rPr>
              <a:t>5. </a:t>
            </a:r>
            <a:r>
              <a:rPr lang="es-ES" sz="1050" dirty="0" err="1" smtClean="0">
                <a:solidFill>
                  <a:schemeClr val="bg1"/>
                </a:solidFill>
              </a:rPr>
              <a:t>Mining</a:t>
            </a:r>
            <a:r>
              <a:rPr lang="es-ES" sz="1050" dirty="0" smtClean="0">
                <a:solidFill>
                  <a:schemeClr val="bg1"/>
                </a:solidFill>
              </a:rPr>
              <a:t> &amp; </a:t>
            </a:r>
            <a:r>
              <a:rPr lang="es-ES" sz="1050" dirty="0" err="1" smtClean="0">
                <a:solidFill>
                  <a:schemeClr val="bg1"/>
                </a:solidFill>
              </a:rPr>
              <a:t>jewellry</a:t>
            </a:r>
            <a:endParaRPr lang="es-ES" sz="1050" dirty="0" smtClean="0">
              <a:solidFill>
                <a:schemeClr val="bg1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3851049" y="3456868"/>
            <a:ext cx="726481" cy="7709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s-ES" sz="1050" dirty="0" err="1" smtClean="0">
                <a:solidFill>
                  <a:schemeClr val="bg1"/>
                </a:solidFill>
              </a:rPr>
              <a:t>Strategic</a:t>
            </a:r>
            <a:endParaRPr lang="es-ES" sz="1050" dirty="0" smtClean="0">
              <a:solidFill>
                <a:schemeClr val="bg1"/>
              </a:solidFill>
            </a:endParaRPr>
          </a:p>
          <a:p>
            <a:pPr algn="ctr">
              <a:lnSpc>
                <a:spcPct val="140000"/>
              </a:lnSpc>
            </a:pPr>
            <a:r>
              <a:rPr lang="es-ES" sz="1050" dirty="0" err="1" smtClean="0">
                <a:solidFill>
                  <a:schemeClr val="bg1"/>
                </a:solidFill>
              </a:rPr>
              <a:t>Sectors</a:t>
            </a:r>
            <a:endParaRPr lang="es-ES" sz="1050" dirty="0" smtClean="0">
              <a:solidFill>
                <a:schemeClr val="bg1"/>
              </a:solidFill>
            </a:endParaRPr>
          </a:p>
          <a:p>
            <a:pPr algn="ctr">
              <a:lnSpc>
                <a:spcPct val="140000"/>
              </a:lnSpc>
            </a:pPr>
            <a:r>
              <a:rPr lang="es-ES" sz="1050" dirty="0" err="1" smtClean="0">
                <a:solidFill>
                  <a:schemeClr val="bg1"/>
                </a:solidFill>
              </a:rPr>
              <a:t>identified</a:t>
            </a:r>
            <a:endParaRPr lang="es-ES" sz="1050" dirty="0" smtClean="0">
              <a:solidFill>
                <a:schemeClr val="bg1"/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3368197" y="2624808"/>
            <a:ext cx="2223666" cy="54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s-ES" sz="1050" dirty="0" smtClean="0">
                <a:solidFill>
                  <a:schemeClr val="bg1"/>
                </a:solidFill>
              </a:rPr>
              <a:t>5. </a:t>
            </a:r>
            <a:r>
              <a:rPr lang="es-ES" sz="1050" dirty="0" err="1" smtClean="0">
                <a:solidFill>
                  <a:schemeClr val="bg1"/>
                </a:solidFill>
              </a:rPr>
              <a:t>Metalmechanic</a:t>
            </a:r>
            <a:r>
              <a:rPr lang="es-ES" sz="1050" dirty="0" smtClean="0">
                <a:solidFill>
                  <a:schemeClr val="bg1"/>
                </a:solidFill>
              </a:rPr>
              <a:t>: </a:t>
            </a:r>
            <a:r>
              <a:rPr lang="es-ES" sz="1050" dirty="0" err="1" smtClean="0">
                <a:solidFill>
                  <a:schemeClr val="bg1"/>
                </a:solidFill>
              </a:rPr>
              <a:t>automotive</a:t>
            </a:r>
            <a:endParaRPr lang="es-ES" sz="1050" dirty="0" smtClean="0">
              <a:solidFill>
                <a:schemeClr val="bg1"/>
              </a:solidFill>
            </a:endParaRPr>
          </a:p>
          <a:p>
            <a:pPr>
              <a:lnSpc>
                <a:spcPct val="140000"/>
              </a:lnSpc>
            </a:pPr>
            <a:r>
              <a:rPr lang="es-ES" sz="1050" dirty="0" smtClean="0">
                <a:solidFill>
                  <a:schemeClr val="bg1"/>
                </a:solidFill>
              </a:rPr>
              <a:t>&amp; </a:t>
            </a:r>
            <a:r>
              <a:rPr lang="es-ES" sz="1050" dirty="0" err="1" smtClean="0">
                <a:solidFill>
                  <a:schemeClr val="bg1"/>
                </a:solidFill>
              </a:rPr>
              <a:t>autoparts</a:t>
            </a:r>
            <a:endParaRPr lang="es-ES" sz="1050" dirty="0" smtClean="0">
              <a:solidFill>
                <a:schemeClr val="bg1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3472969" y="2420309"/>
            <a:ext cx="230704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50" b="1" dirty="0" smtClean="0">
                <a:solidFill>
                  <a:schemeClr val="accent2">
                    <a:lumMod val="50000"/>
                  </a:schemeClr>
                </a:solidFill>
              </a:rPr>
              <a:t>INTERMEDIATE TECHNOLOGIES</a:t>
            </a:r>
            <a:endParaRPr lang="es-ES" sz="105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799150" y="5224383"/>
            <a:ext cx="6187475" cy="5391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s-ES" sz="1100" dirty="0" smtClean="0">
                <a:solidFill>
                  <a:schemeClr val="bg1"/>
                </a:solidFill>
              </a:rPr>
              <a:t>Capital </a:t>
            </a:r>
            <a:r>
              <a:rPr lang="es-ES" sz="1100" dirty="0" err="1" smtClean="0">
                <a:solidFill>
                  <a:schemeClr val="bg1"/>
                </a:solidFill>
              </a:rPr>
              <a:t>Goods</a:t>
            </a:r>
            <a:r>
              <a:rPr lang="es-ES" sz="1100" dirty="0" smtClean="0">
                <a:solidFill>
                  <a:schemeClr val="bg1"/>
                </a:solidFill>
              </a:rPr>
              <a:t>, </a:t>
            </a:r>
            <a:r>
              <a:rPr lang="es-ES" sz="1100" dirty="0" err="1" smtClean="0">
                <a:solidFill>
                  <a:schemeClr val="bg1"/>
                </a:solidFill>
              </a:rPr>
              <a:t>Plastics</a:t>
            </a:r>
            <a:r>
              <a:rPr lang="es-ES" sz="1100" dirty="0" smtClean="0">
                <a:solidFill>
                  <a:schemeClr val="bg1"/>
                </a:solidFill>
              </a:rPr>
              <a:t>, </a:t>
            </a:r>
            <a:r>
              <a:rPr lang="es-ES" sz="1100" dirty="0" err="1" smtClean="0">
                <a:solidFill>
                  <a:schemeClr val="bg1"/>
                </a:solidFill>
              </a:rPr>
              <a:t>Rubber</a:t>
            </a:r>
            <a:r>
              <a:rPr lang="es-ES" sz="1100" dirty="0" smtClean="0">
                <a:solidFill>
                  <a:schemeClr val="bg1"/>
                </a:solidFill>
              </a:rPr>
              <a:t> &amp; </a:t>
            </a:r>
            <a:r>
              <a:rPr lang="es-ES" sz="1100" dirty="0" err="1" smtClean="0">
                <a:solidFill>
                  <a:schemeClr val="bg1"/>
                </a:solidFill>
              </a:rPr>
              <a:t>Latex</a:t>
            </a:r>
            <a:r>
              <a:rPr lang="es-ES" sz="1100" dirty="0" smtClean="0">
                <a:solidFill>
                  <a:schemeClr val="bg1"/>
                </a:solidFill>
              </a:rPr>
              <a:t>, </a:t>
            </a:r>
            <a:r>
              <a:rPr lang="es-ES" sz="1100" dirty="0" err="1" smtClean="0">
                <a:solidFill>
                  <a:schemeClr val="bg1"/>
                </a:solidFill>
              </a:rPr>
              <a:t>Transportation</a:t>
            </a:r>
            <a:r>
              <a:rPr lang="es-ES" sz="1100" dirty="0" smtClean="0">
                <a:solidFill>
                  <a:schemeClr val="bg1"/>
                </a:solidFill>
              </a:rPr>
              <a:t> and </a:t>
            </a:r>
            <a:r>
              <a:rPr lang="es-ES" sz="1100" dirty="0" err="1" smtClean="0">
                <a:solidFill>
                  <a:schemeClr val="bg1"/>
                </a:solidFill>
              </a:rPr>
              <a:t>Logistics</a:t>
            </a:r>
            <a:r>
              <a:rPr lang="es-ES" sz="1100" dirty="0" smtClean="0">
                <a:solidFill>
                  <a:schemeClr val="bg1"/>
                </a:solidFill>
              </a:rPr>
              <a:t>, </a:t>
            </a:r>
            <a:r>
              <a:rPr lang="es-ES" sz="1100" dirty="0" err="1" smtClean="0">
                <a:solidFill>
                  <a:schemeClr val="bg1"/>
                </a:solidFill>
              </a:rPr>
              <a:t>Construction</a:t>
            </a:r>
            <a:r>
              <a:rPr lang="es-ES" sz="1100" dirty="0" smtClean="0">
                <a:solidFill>
                  <a:schemeClr val="bg1"/>
                </a:solidFill>
              </a:rPr>
              <a:t>, </a:t>
            </a:r>
            <a:r>
              <a:rPr lang="es-ES" sz="1100" dirty="0" err="1" smtClean="0">
                <a:solidFill>
                  <a:schemeClr val="bg1"/>
                </a:solidFill>
              </a:rPr>
              <a:t>Printing</a:t>
            </a:r>
            <a:r>
              <a:rPr lang="es-ES" sz="1100" dirty="0" smtClean="0">
                <a:solidFill>
                  <a:schemeClr val="bg1"/>
                </a:solidFill>
              </a:rPr>
              <a:t> </a:t>
            </a:r>
            <a:r>
              <a:rPr lang="es-ES" sz="1100" dirty="0" err="1" smtClean="0">
                <a:solidFill>
                  <a:schemeClr val="bg1"/>
                </a:solidFill>
              </a:rPr>
              <a:t>Arts,Restaurants</a:t>
            </a:r>
            <a:r>
              <a:rPr lang="es-ES" sz="1100" dirty="0" smtClean="0">
                <a:solidFill>
                  <a:schemeClr val="bg1"/>
                </a:solidFill>
              </a:rPr>
              <a:t> </a:t>
            </a:r>
            <a:r>
              <a:rPr lang="es-ES" sz="1100" dirty="0" smtClean="0">
                <a:solidFill>
                  <a:schemeClr val="bg1"/>
                </a:solidFill>
              </a:rPr>
              <a:t>&amp; </a:t>
            </a:r>
            <a:r>
              <a:rPr lang="es-ES" sz="1100" dirty="0" err="1" smtClean="0">
                <a:solidFill>
                  <a:schemeClr val="bg1"/>
                </a:solidFill>
              </a:rPr>
              <a:t>Hotels</a:t>
            </a:r>
            <a:r>
              <a:rPr lang="es-ES" sz="1100" dirty="0" smtClean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790871" y="5067712"/>
            <a:ext cx="203934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50" b="1" dirty="0" smtClean="0">
                <a:solidFill>
                  <a:schemeClr val="accent4">
                    <a:lumMod val="50000"/>
                  </a:schemeClr>
                </a:solidFill>
              </a:rPr>
              <a:t>10. SERVICES TO INDUSTRY</a:t>
            </a:r>
            <a:endParaRPr lang="es-ES" sz="105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6584782" y="2210427"/>
            <a:ext cx="18453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dirty="0" smtClean="0">
                <a:solidFill>
                  <a:schemeClr val="accent1">
                    <a:lumMod val="50000"/>
                  </a:schemeClr>
                </a:solidFill>
              </a:rPr>
              <a:t>HIGH TECHNOLOGIES</a:t>
            </a:r>
            <a:endParaRPr lang="es-ES" sz="1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6340654" y="2509486"/>
            <a:ext cx="228103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s-ES" sz="1000" dirty="0" smtClean="0">
                <a:solidFill>
                  <a:schemeClr val="bg1"/>
                </a:solidFill>
              </a:rPr>
              <a:t>6. MEDTEC/BIOTEC/FARMA</a:t>
            </a:r>
          </a:p>
          <a:p>
            <a:pPr>
              <a:lnSpc>
                <a:spcPct val="120000"/>
              </a:lnSpc>
            </a:pPr>
            <a:r>
              <a:rPr lang="es-ES" sz="1000" dirty="0" smtClean="0">
                <a:solidFill>
                  <a:schemeClr val="bg1"/>
                </a:solidFill>
              </a:rPr>
              <a:t>Ag </a:t>
            </a:r>
            <a:r>
              <a:rPr lang="es-ES" sz="1000" dirty="0" err="1" smtClean="0">
                <a:solidFill>
                  <a:schemeClr val="bg1"/>
                </a:solidFill>
              </a:rPr>
              <a:t>Biotech</a:t>
            </a:r>
            <a:endParaRPr lang="es-ES" sz="1000" dirty="0" smtClean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r>
              <a:rPr lang="es-ES" sz="1000" dirty="0" err="1" smtClean="0">
                <a:solidFill>
                  <a:schemeClr val="bg1"/>
                </a:solidFill>
              </a:rPr>
              <a:t>Food</a:t>
            </a:r>
            <a:r>
              <a:rPr lang="es-ES" sz="1000" dirty="0" smtClean="0">
                <a:solidFill>
                  <a:schemeClr val="bg1"/>
                </a:solidFill>
              </a:rPr>
              <a:t> </a:t>
            </a:r>
            <a:r>
              <a:rPr lang="es-ES" sz="1000" dirty="0" err="1" smtClean="0">
                <a:solidFill>
                  <a:schemeClr val="bg1"/>
                </a:solidFill>
              </a:rPr>
              <a:t>Biotech</a:t>
            </a:r>
            <a:endParaRPr lang="es-ES" sz="1000" dirty="0" smtClean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r>
              <a:rPr lang="es-ES" sz="1000" dirty="0" smtClean="0">
                <a:solidFill>
                  <a:schemeClr val="bg1"/>
                </a:solidFill>
              </a:rPr>
              <a:t>Biotecnología para la Salud</a:t>
            </a:r>
          </a:p>
          <a:p>
            <a:pPr>
              <a:lnSpc>
                <a:spcPct val="120000"/>
              </a:lnSpc>
            </a:pPr>
            <a:r>
              <a:rPr lang="es-ES" sz="1000" dirty="0" err="1" smtClean="0">
                <a:solidFill>
                  <a:schemeClr val="bg1"/>
                </a:solidFill>
              </a:rPr>
              <a:t>Environmental</a:t>
            </a:r>
            <a:r>
              <a:rPr lang="es-ES" sz="1000" dirty="0" smtClean="0">
                <a:solidFill>
                  <a:schemeClr val="bg1"/>
                </a:solidFill>
              </a:rPr>
              <a:t> </a:t>
            </a:r>
            <a:r>
              <a:rPr lang="es-ES" sz="1000" dirty="0" err="1" smtClean="0">
                <a:solidFill>
                  <a:schemeClr val="bg1"/>
                </a:solidFill>
              </a:rPr>
              <a:t>Biotech</a:t>
            </a:r>
            <a:endParaRPr lang="es-ES" sz="1000" dirty="0" smtClean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r>
              <a:rPr lang="es-ES" sz="1000" dirty="0" err="1" smtClean="0">
                <a:solidFill>
                  <a:schemeClr val="bg1"/>
                </a:solidFill>
              </a:rPr>
              <a:t>Biomedical</a:t>
            </a:r>
            <a:r>
              <a:rPr lang="es-ES" sz="1000" dirty="0" smtClean="0">
                <a:solidFill>
                  <a:schemeClr val="bg1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s-ES" sz="1000" dirty="0" err="1" smtClean="0">
                <a:solidFill>
                  <a:schemeClr val="bg1"/>
                </a:solidFill>
              </a:rPr>
              <a:t>Pharmaceutica</a:t>
            </a:r>
            <a:r>
              <a:rPr lang="es-ES" sz="1000" dirty="0" smtClean="0">
                <a:solidFill>
                  <a:schemeClr val="bg1"/>
                </a:solidFill>
              </a:rPr>
              <a:t>/l</a:t>
            </a:r>
          </a:p>
          <a:p>
            <a:pPr>
              <a:lnSpc>
                <a:spcPct val="120000"/>
              </a:lnSpc>
            </a:pPr>
            <a:r>
              <a:rPr lang="es-ES" sz="1000" dirty="0" smtClean="0">
                <a:solidFill>
                  <a:schemeClr val="bg1"/>
                </a:solidFill>
              </a:rPr>
              <a:t>7. MICROELECTRONICS, ADVANCED ELECTRONIC MANUFACTURING  ICT, DIGITAL MEDIA</a:t>
            </a:r>
          </a:p>
          <a:p>
            <a:pPr>
              <a:lnSpc>
                <a:spcPct val="120000"/>
              </a:lnSpc>
            </a:pPr>
            <a:r>
              <a:rPr lang="es-ES" sz="1000" dirty="0" smtClean="0">
                <a:solidFill>
                  <a:schemeClr val="bg1"/>
                </a:solidFill>
              </a:rPr>
              <a:t>8. AEROSPACE</a:t>
            </a:r>
          </a:p>
          <a:p>
            <a:pPr>
              <a:lnSpc>
                <a:spcPct val="120000"/>
              </a:lnSpc>
            </a:pPr>
            <a:r>
              <a:rPr lang="es-ES" sz="1000" dirty="0" smtClean="0">
                <a:solidFill>
                  <a:schemeClr val="bg1"/>
                </a:solidFill>
              </a:rPr>
              <a:t>9. GREEN TECHNOLOGIES</a:t>
            </a:r>
          </a:p>
          <a:p>
            <a:pPr>
              <a:lnSpc>
                <a:spcPct val="120000"/>
              </a:lnSpc>
            </a:pPr>
            <a:endParaRPr lang="es-ES" sz="1000" dirty="0" smtClean="0">
              <a:solidFill>
                <a:schemeClr val="bg1"/>
              </a:solidFill>
            </a:endParaRPr>
          </a:p>
        </p:txBody>
      </p:sp>
      <p:pic>
        <p:nvPicPr>
          <p:cNvPr id="15" name="Imagen 14" descr="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33381" y="6185572"/>
            <a:ext cx="1621784" cy="543075"/>
          </a:xfrm>
          <a:prstGeom prst="rect">
            <a:avLst/>
          </a:prstGeom>
        </p:spPr>
      </p:pic>
      <p:sp>
        <p:nvSpPr>
          <p:cNvPr id="16" name="15 CuadroTexto"/>
          <p:cNvSpPr txBox="1"/>
          <p:nvPr/>
        </p:nvSpPr>
        <p:spPr>
          <a:xfrm>
            <a:off x="2179803" y="6185572"/>
            <a:ext cx="4877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Top </a:t>
            </a:r>
            <a:r>
              <a:rPr lang="es-MX" dirty="0" err="1" smtClean="0"/>
              <a:t>Priority</a:t>
            </a:r>
            <a:r>
              <a:rPr lang="es-MX" dirty="0" smtClean="0"/>
              <a:t>: </a:t>
            </a:r>
            <a:r>
              <a:rPr lang="es-MX" dirty="0" err="1" smtClean="0"/>
              <a:t>Establish</a:t>
            </a:r>
            <a:r>
              <a:rPr lang="es-MX" dirty="0" smtClean="0"/>
              <a:t> </a:t>
            </a:r>
            <a:r>
              <a:rPr lang="es-MX" dirty="0" err="1" smtClean="0"/>
              <a:t>the</a:t>
            </a:r>
            <a:r>
              <a:rPr lang="es-MX" dirty="0" smtClean="0"/>
              <a:t> </a:t>
            </a:r>
            <a:r>
              <a:rPr lang="es-MX" dirty="0" err="1" smtClean="0"/>
              <a:t>State´s</a:t>
            </a:r>
            <a:r>
              <a:rPr lang="es-MX" dirty="0" smtClean="0"/>
              <a:t> </a:t>
            </a:r>
            <a:r>
              <a:rPr lang="es-MX" dirty="0" err="1" smtClean="0"/>
              <a:t>Vocation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2191154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agen 30" descr="2new-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9233" y="1500909"/>
            <a:ext cx="8984921" cy="535444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50154" y="336863"/>
            <a:ext cx="8841446" cy="761682"/>
          </a:xfrm>
        </p:spPr>
        <p:txBody>
          <a:bodyPr>
            <a:noAutofit/>
          </a:bodyPr>
          <a:lstStyle/>
          <a:p>
            <a:r>
              <a:rPr lang="es-MX" sz="2000" dirty="0" err="1" smtClean="0">
                <a:solidFill>
                  <a:schemeClr val="bg1"/>
                </a:solidFill>
              </a:rPr>
              <a:t>How</a:t>
            </a:r>
            <a:r>
              <a:rPr lang="es-MX" sz="2000" dirty="0" smtClean="0">
                <a:solidFill>
                  <a:schemeClr val="bg1"/>
                </a:solidFill>
              </a:rPr>
              <a:t> </a:t>
            </a:r>
            <a:r>
              <a:rPr lang="es-MX" sz="2000" dirty="0" err="1" smtClean="0">
                <a:solidFill>
                  <a:schemeClr val="bg1"/>
                </a:solidFill>
              </a:rPr>
              <a:t>did</a:t>
            </a:r>
            <a:r>
              <a:rPr lang="es-MX" sz="2000" dirty="0" smtClean="0">
                <a:solidFill>
                  <a:schemeClr val="bg1"/>
                </a:solidFill>
              </a:rPr>
              <a:t> </a:t>
            </a:r>
            <a:r>
              <a:rPr lang="es-MX" sz="2000" dirty="0" err="1" smtClean="0">
                <a:solidFill>
                  <a:schemeClr val="bg1"/>
                </a:solidFill>
              </a:rPr>
              <a:t>the</a:t>
            </a:r>
            <a:r>
              <a:rPr lang="es-MX" sz="2000" dirty="0" smtClean="0">
                <a:solidFill>
                  <a:schemeClr val="bg1"/>
                </a:solidFill>
              </a:rPr>
              <a:t> </a:t>
            </a:r>
            <a:r>
              <a:rPr lang="es-MX" sz="2000" dirty="0" err="1" smtClean="0">
                <a:solidFill>
                  <a:schemeClr val="bg1"/>
                </a:solidFill>
              </a:rPr>
              <a:t>High</a:t>
            </a:r>
            <a:r>
              <a:rPr lang="es-MX" sz="2000" dirty="0" smtClean="0">
                <a:solidFill>
                  <a:schemeClr val="bg1"/>
                </a:solidFill>
              </a:rPr>
              <a:t> </a:t>
            </a:r>
            <a:r>
              <a:rPr lang="es-MX" sz="2000" dirty="0" err="1" smtClean="0">
                <a:solidFill>
                  <a:schemeClr val="bg1"/>
                </a:solidFill>
              </a:rPr>
              <a:t>Tech</a:t>
            </a:r>
            <a:r>
              <a:rPr lang="es-MX" sz="2000" dirty="0" smtClean="0">
                <a:solidFill>
                  <a:schemeClr val="bg1"/>
                </a:solidFill>
              </a:rPr>
              <a:t> </a:t>
            </a:r>
            <a:r>
              <a:rPr lang="es-MX" sz="2000" dirty="0" err="1" smtClean="0">
                <a:solidFill>
                  <a:schemeClr val="bg1"/>
                </a:solidFill>
              </a:rPr>
              <a:t>Innovation</a:t>
            </a:r>
            <a:r>
              <a:rPr lang="es-MX" sz="2000" dirty="0" smtClean="0">
                <a:solidFill>
                  <a:schemeClr val="bg1"/>
                </a:solidFill>
              </a:rPr>
              <a:t> </a:t>
            </a:r>
            <a:r>
              <a:rPr lang="es-MX" sz="2000" dirty="0" err="1" smtClean="0">
                <a:solidFill>
                  <a:schemeClr val="bg1"/>
                </a:solidFill>
              </a:rPr>
              <a:t>Ecosystem</a:t>
            </a:r>
            <a:r>
              <a:rPr lang="es-MX" sz="2000" dirty="0" smtClean="0">
                <a:solidFill>
                  <a:schemeClr val="bg1"/>
                </a:solidFill>
              </a:rPr>
              <a:t> </a:t>
            </a:r>
            <a:r>
              <a:rPr lang="es-MX" sz="2000" dirty="0" err="1" smtClean="0">
                <a:solidFill>
                  <a:schemeClr val="bg1"/>
                </a:solidFill>
              </a:rPr>
              <a:t>Evolve</a:t>
            </a:r>
            <a:r>
              <a:rPr lang="es-MX" sz="2000" dirty="0" smtClean="0">
                <a:solidFill>
                  <a:schemeClr val="bg1"/>
                </a:solidFill>
              </a:rPr>
              <a:t>: </a:t>
            </a:r>
            <a:br>
              <a:rPr lang="es-MX" sz="2000" dirty="0" smtClean="0">
                <a:solidFill>
                  <a:schemeClr val="bg1"/>
                </a:solidFill>
              </a:rPr>
            </a:br>
            <a:r>
              <a:rPr lang="es-MX" sz="2000" dirty="0" err="1" smtClean="0">
                <a:solidFill>
                  <a:schemeClr val="bg1"/>
                </a:solidFill>
              </a:rPr>
              <a:t>Organically</a:t>
            </a:r>
            <a:r>
              <a:rPr lang="es-MX" sz="2000" dirty="0" smtClean="0">
                <a:solidFill>
                  <a:schemeClr val="bg1"/>
                </a:solidFill>
              </a:rPr>
              <a:t> </a:t>
            </a:r>
            <a:r>
              <a:rPr lang="es-MX" sz="2000" dirty="0" err="1" smtClean="0">
                <a:solidFill>
                  <a:schemeClr val="bg1"/>
                </a:solidFill>
              </a:rPr>
              <a:t>after</a:t>
            </a:r>
            <a:r>
              <a:rPr lang="es-MX" sz="2000" dirty="0" smtClean="0">
                <a:solidFill>
                  <a:schemeClr val="bg1"/>
                </a:solidFill>
              </a:rPr>
              <a:t> </a:t>
            </a:r>
            <a:r>
              <a:rPr lang="es-MX" sz="2000" dirty="0" err="1" smtClean="0">
                <a:solidFill>
                  <a:schemeClr val="bg1"/>
                </a:solidFill>
              </a:rPr>
              <a:t>the</a:t>
            </a:r>
            <a:r>
              <a:rPr lang="es-MX" sz="2000" dirty="0" smtClean="0">
                <a:solidFill>
                  <a:schemeClr val="bg1"/>
                </a:solidFill>
              </a:rPr>
              <a:t> </a:t>
            </a:r>
            <a:r>
              <a:rPr lang="es-MX" sz="2000" dirty="0" err="1" smtClean="0">
                <a:solidFill>
                  <a:schemeClr val="bg1"/>
                </a:solidFill>
              </a:rPr>
              <a:t>vision</a:t>
            </a:r>
            <a:r>
              <a:rPr lang="es-MX" sz="2000" dirty="0" smtClean="0">
                <a:solidFill>
                  <a:schemeClr val="bg1"/>
                </a:solidFill>
              </a:rPr>
              <a:t/>
            </a:r>
            <a:br>
              <a:rPr lang="es-MX" sz="2000" dirty="0" smtClean="0">
                <a:solidFill>
                  <a:schemeClr val="bg1"/>
                </a:solidFill>
              </a:rPr>
            </a:br>
            <a:r>
              <a:rPr lang="es-MX" sz="2000" dirty="0" err="1" smtClean="0">
                <a:solidFill>
                  <a:schemeClr val="bg1"/>
                </a:solidFill>
              </a:rPr>
              <a:t>Jalisco´s</a:t>
            </a:r>
            <a:r>
              <a:rPr lang="es-MX" sz="2000" dirty="0" smtClean="0">
                <a:solidFill>
                  <a:schemeClr val="bg1"/>
                </a:solidFill>
              </a:rPr>
              <a:t> </a:t>
            </a:r>
            <a:r>
              <a:rPr lang="es-MX" sz="2000" dirty="0" err="1" smtClean="0">
                <a:solidFill>
                  <a:schemeClr val="bg1"/>
                </a:solidFill>
              </a:rPr>
              <a:t>S&amp;T+i</a:t>
            </a:r>
            <a:r>
              <a:rPr lang="es-MX" sz="2000" dirty="0" smtClean="0">
                <a:solidFill>
                  <a:schemeClr val="bg1"/>
                </a:solidFill>
              </a:rPr>
              <a:t> </a:t>
            </a:r>
            <a:r>
              <a:rPr lang="es-MX" sz="2000" dirty="0" err="1" smtClean="0">
                <a:solidFill>
                  <a:schemeClr val="bg1"/>
                </a:solidFill>
              </a:rPr>
              <a:t>based</a:t>
            </a:r>
            <a:r>
              <a:rPr lang="es-MX" sz="2000" dirty="0" smtClean="0">
                <a:solidFill>
                  <a:schemeClr val="bg1"/>
                </a:solidFill>
              </a:rPr>
              <a:t> </a:t>
            </a:r>
            <a:r>
              <a:rPr lang="es-MX" sz="2000" dirty="0" err="1" smtClean="0">
                <a:solidFill>
                  <a:schemeClr val="bg1"/>
                </a:solidFill>
              </a:rPr>
              <a:t>strategy</a:t>
            </a:r>
            <a:r>
              <a:rPr lang="es-MX" sz="2000" dirty="0" smtClean="0">
                <a:solidFill>
                  <a:schemeClr val="bg1"/>
                </a:solidFill>
              </a:rPr>
              <a:t> </a:t>
            </a:r>
            <a:r>
              <a:rPr lang="es-MX" sz="2000" dirty="0" err="1" smtClean="0">
                <a:solidFill>
                  <a:schemeClr val="bg1"/>
                </a:solidFill>
              </a:rPr>
              <a:t>for</a:t>
            </a:r>
            <a:r>
              <a:rPr lang="es-MX" sz="2000" dirty="0" smtClean="0">
                <a:solidFill>
                  <a:schemeClr val="bg1"/>
                </a:solidFill>
              </a:rPr>
              <a:t> ICT4D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2701889" y="1847150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/>
              <a:t>2003</a:t>
            </a:r>
            <a:endParaRPr lang="es-ES" b="1" dirty="0"/>
          </a:p>
        </p:txBody>
      </p:sp>
      <p:sp>
        <p:nvSpPr>
          <p:cNvPr id="5" name="CuadroTexto 4"/>
          <p:cNvSpPr txBox="1"/>
          <p:nvPr/>
        </p:nvSpPr>
        <p:spPr>
          <a:xfrm>
            <a:off x="4298883" y="1809454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/>
              <a:t>2004</a:t>
            </a:r>
            <a:endParaRPr lang="es-ES" b="1" dirty="0"/>
          </a:p>
        </p:txBody>
      </p:sp>
      <p:sp>
        <p:nvSpPr>
          <p:cNvPr id="6" name="CuadroTexto 5"/>
          <p:cNvSpPr txBox="1"/>
          <p:nvPr/>
        </p:nvSpPr>
        <p:spPr>
          <a:xfrm>
            <a:off x="5615065" y="1786363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/>
              <a:t>2005</a:t>
            </a:r>
            <a:endParaRPr lang="es-ES" b="1" dirty="0"/>
          </a:p>
        </p:txBody>
      </p:sp>
      <p:sp>
        <p:nvSpPr>
          <p:cNvPr id="7" name="CuadroTexto 6"/>
          <p:cNvSpPr txBox="1"/>
          <p:nvPr/>
        </p:nvSpPr>
        <p:spPr>
          <a:xfrm>
            <a:off x="5680362" y="4213659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/>
              <a:t>2006</a:t>
            </a:r>
            <a:endParaRPr lang="es-ES" b="1" dirty="0"/>
          </a:p>
        </p:txBody>
      </p:sp>
      <p:sp>
        <p:nvSpPr>
          <p:cNvPr id="9" name="CuadroTexto 8"/>
          <p:cNvSpPr txBox="1"/>
          <p:nvPr/>
        </p:nvSpPr>
        <p:spPr>
          <a:xfrm>
            <a:off x="6978351" y="4270082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/>
              <a:t>2007</a:t>
            </a:r>
            <a:endParaRPr lang="es-ES" b="1" dirty="0"/>
          </a:p>
        </p:txBody>
      </p:sp>
      <p:sp>
        <p:nvSpPr>
          <p:cNvPr id="10" name="CuadroTexto 9"/>
          <p:cNvSpPr txBox="1"/>
          <p:nvPr/>
        </p:nvSpPr>
        <p:spPr>
          <a:xfrm>
            <a:off x="1924748" y="3578969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/>
              <a:t>2002</a:t>
            </a:r>
            <a:endParaRPr lang="es-ES" b="1" dirty="0"/>
          </a:p>
        </p:txBody>
      </p:sp>
      <p:sp>
        <p:nvSpPr>
          <p:cNvPr id="11" name="CuadroTexto 10"/>
          <p:cNvSpPr txBox="1"/>
          <p:nvPr/>
        </p:nvSpPr>
        <p:spPr>
          <a:xfrm>
            <a:off x="1101172" y="4487877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/>
              <a:t>2001</a:t>
            </a:r>
            <a:endParaRPr lang="es-ES" b="1" dirty="0"/>
          </a:p>
        </p:txBody>
      </p:sp>
      <p:sp>
        <p:nvSpPr>
          <p:cNvPr id="12" name="CuadroTexto 11"/>
          <p:cNvSpPr txBox="1"/>
          <p:nvPr/>
        </p:nvSpPr>
        <p:spPr>
          <a:xfrm>
            <a:off x="574055" y="2748362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/>
              <a:t>2000</a:t>
            </a:r>
            <a:endParaRPr lang="es-ES" b="1" dirty="0"/>
          </a:p>
        </p:txBody>
      </p:sp>
      <p:sp>
        <p:nvSpPr>
          <p:cNvPr id="13" name="CuadroTexto 12"/>
          <p:cNvSpPr txBox="1"/>
          <p:nvPr/>
        </p:nvSpPr>
        <p:spPr>
          <a:xfrm>
            <a:off x="6993745" y="2447576"/>
            <a:ext cx="6335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b="1" dirty="0" smtClean="0"/>
              <a:t>2008</a:t>
            </a:r>
          </a:p>
          <a:p>
            <a:r>
              <a:rPr lang="es-ES" sz="1400" b="1" dirty="0" smtClean="0"/>
              <a:t>2012</a:t>
            </a:r>
            <a:endParaRPr lang="es-ES" sz="1400" b="1" dirty="0"/>
          </a:p>
        </p:txBody>
      </p:sp>
      <p:sp>
        <p:nvSpPr>
          <p:cNvPr id="4" name="CuadroTexto 3"/>
          <p:cNvSpPr txBox="1"/>
          <p:nvPr/>
        </p:nvSpPr>
        <p:spPr>
          <a:xfrm>
            <a:off x="263416" y="2124907"/>
            <a:ext cx="1024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900" dirty="0" err="1" smtClean="0"/>
              <a:t>Science</a:t>
            </a:r>
            <a:r>
              <a:rPr lang="es-ES" sz="900" dirty="0" smtClean="0"/>
              <a:t> and </a:t>
            </a:r>
          </a:p>
          <a:p>
            <a:r>
              <a:rPr lang="es-ES" sz="900" dirty="0" err="1" smtClean="0"/>
              <a:t>Technology</a:t>
            </a:r>
            <a:r>
              <a:rPr lang="es-ES" sz="900" dirty="0" smtClean="0"/>
              <a:t> </a:t>
            </a:r>
            <a:r>
              <a:rPr lang="es-ES" sz="900" dirty="0" err="1" smtClean="0"/>
              <a:t>Law</a:t>
            </a:r>
            <a:endParaRPr lang="es-ES" sz="900" dirty="0" smtClean="0"/>
          </a:p>
        </p:txBody>
      </p:sp>
      <p:sp>
        <p:nvSpPr>
          <p:cNvPr id="14" name="CuadroTexto 13"/>
          <p:cNvSpPr txBox="1"/>
          <p:nvPr/>
        </p:nvSpPr>
        <p:spPr>
          <a:xfrm>
            <a:off x="1190065" y="2239819"/>
            <a:ext cx="896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900" dirty="0" smtClean="0"/>
              <a:t>COECYTJAL </a:t>
            </a:r>
          </a:p>
          <a:p>
            <a:r>
              <a:rPr lang="es-ES" sz="900" dirty="0" err="1" smtClean="0"/>
              <a:t>Founded</a:t>
            </a:r>
            <a:endParaRPr lang="es-ES" sz="900" dirty="0"/>
          </a:p>
        </p:txBody>
      </p:sp>
      <p:sp>
        <p:nvSpPr>
          <p:cNvPr id="15" name="CuadroTexto 14"/>
          <p:cNvSpPr txBox="1"/>
          <p:nvPr/>
        </p:nvSpPr>
        <p:spPr>
          <a:xfrm>
            <a:off x="267989" y="3395942"/>
            <a:ext cx="102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 smtClean="0"/>
              <a:t>Jalisco  </a:t>
            </a:r>
            <a:r>
              <a:rPr lang="es-ES" sz="900" dirty="0" err="1" smtClean="0"/>
              <a:t>S&amp;T+i</a:t>
            </a:r>
            <a:r>
              <a:rPr lang="es-ES" sz="900" dirty="0" smtClean="0"/>
              <a:t> </a:t>
            </a:r>
            <a:r>
              <a:rPr lang="es-ES" sz="900" dirty="0" err="1" smtClean="0"/>
              <a:t>Programme</a:t>
            </a:r>
            <a:endParaRPr lang="es-ES" sz="900" dirty="0" smtClean="0"/>
          </a:p>
        </p:txBody>
      </p:sp>
      <p:sp>
        <p:nvSpPr>
          <p:cNvPr id="16" name="CuadroTexto 15"/>
          <p:cNvSpPr txBox="1"/>
          <p:nvPr/>
        </p:nvSpPr>
        <p:spPr>
          <a:xfrm>
            <a:off x="1886010" y="4907595"/>
            <a:ext cx="1066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900" dirty="0" smtClean="0"/>
              <a:t>S&amp;T + </a:t>
            </a:r>
            <a:r>
              <a:rPr lang="es-ES" sz="900" dirty="0" err="1" smtClean="0"/>
              <a:t>innovation</a:t>
            </a:r>
            <a:endParaRPr lang="es-ES" sz="900" dirty="0" smtClean="0"/>
          </a:p>
          <a:p>
            <a:r>
              <a:rPr lang="es-ES" sz="900" dirty="0" err="1" smtClean="0"/>
              <a:t>Appraisal</a:t>
            </a:r>
            <a:endParaRPr lang="es-ES" sz="900" dirty="0" smtClean="0"/>
          </a:p>
        </p:txBody>
      </p:sp>
      <p:sp>
        <p:nvSpPr>
          <p:cNvPr id="17" name="CuadroTexto 16"/>
          <p:cNvSpPr txBox="1"/>
          <p:nvPr/>
        </p:nvSpPr>
        <p:spPr>
          <a:xfrm>
            <a:off x="1947586" y="2709877"/>
            <a:ext cx="88036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900" dirty="0" err="1" smtClean="0"/>
              <a:t>S&amp;T+i</a:t>
            </a:r>
            <a:r>
              <a:rPr lang="es-ES" sz="900" dirty="0" smtClean="0"/>
              <a:t> </a:t>
            </a:r>
            <a:r>
              <a:rPr lang="es-ES" sz="900" dirty="0" err="1" smtClean="0"/>
              <a:t>based</a:t>
            </a:r>
            <a:r>
              <a:rPr lang="es-ES" sz="900" dirty="0" smtClean="0"/>
              <a:t> </a:t>
            </a:r>
          </a:p>
          <a:p>
            <a:r>
              <a:rPr lang="es-ES" sz="900" dirty="0" err="1" smtClean="0"/>
              <a:t>Development</a:t>
            </a:r>
            <a:endParaRPr lang="es-ES" sz="900" dirty="0" smtClean="0"/>
          </a:p>
          <a:p>
            <a:r>
              <a:rPr lang="es-ES" sz="900" dirty="0" err="1" smtClean="0"/>
              <a:t>Model</a:t>
            </a:r>
            <a:endParaRPr lang="es-ES" sz="900" dirty="0" smtClean="0"/>
          </a:p>
        </p:txBody>
      </p:sp>
      <p:sp>
        <p:nvSpPr>
          <p:cNvPr id="18" name="CuadroTexto 17"/>
          <p:cNvSpPr txBox="1"/>
          <p:nvPr/>
        </p:nvSpPr>
        <p:spPr>
          <a:xfrm>
            <a:off x="3140363" y="2495320"/>
            <a:ext cx="915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 err="1" smtClean="0"/>
              <a:t>Prosoft</a:t>
            </a:r>
            <a:r>
              <a:rPr lang="es-ES" sz="900" dirty="0" smtClean="0"/>
              <a:t> Jalisco </a:t>
            </a:r>
            <a:r>
              <a:rPr lang="es-ES" sz="900" dirty="0" err="1" smtClean="0"/>
              <a:t>begins</a:t>
            </a:r>
            <a:endParaRPr lang="es-ES" sz="900" dirty="0"/>
          </a:p>
        </p:txBody>
      </p:sp>
      <p:sp>
        <p:nvSpPr>
          <p:cNvPr id="19" name="CuadroTexto 18"/>
          <p:cNvSpPr txBox="1"/>
          <p:nvPr/>
        </p:nvSpPr>
        <p:spPr>
          <a:xfrm>
            <a:off x="4264247" y="2463658"/>
            <a:ext cx="113133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 err="1" smtClean="0"/>
              <a:t>Prosoft</a:t>
            </a:r>
            <a:r>
              <a:rPr lang="es-ES" sz="900" dirty="0" smtClean="0"/>
              <a:t> </a:t>
            </a:r>
          </a:p>
          <a:p>
            <a:r>
              <a:rPr lang="es-ES" sz="900" dirty="0" smtClean="0"/>
              <a:t>Jalisco + </a:t>
            </a:r>
            <a:r>
              <a:rPr lang="es-ES" sz="900" dirty="0" err="1" smtClean="0"/>
              <a:t>Prosoft</a:t>
            </a:r>
            <a:r>
              <a:rPr lang="es-ES" sz="900" dirty="0" smtClean="0"/>
              <a:t> México </a:t>
            </a:r>
            <a:r>
              <a:rPr lang="es-ES" sz="900" dirty="0" err="1" smtClean="0"/>
              <a:t>joins</a:t>
            </a:r>
            <a:r>
              <a:rPr lang="es-ES" sz="900" dirty="0" smtClean="0"/>
              <a:t> in</a:t>
            </a:r>
            <a:endParaRPr lang="es-ES" sz="900" dirty="0"/>
          </a:p>
        </p:txBody>
      </p:sp>
      <p:sp>
        <p:nvSpPr>
          <p:cNvPr id="20" name="CuadroTexto 19"/>
          <p:cNvSpPr txBox="1"/>
          <p:nvPr/>
        </p:nvSpPr>
        <p:spPr>
          <a:xfrm>
            <a:off x="2783477" y="3287651"/>
            <a:ext cx="121599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 err="1" smtClean="0"/>
              <a:t>Information</a:t>
            </a:r>
            <a:r>
              <a:rPr lang="es-ES" sz="900" dirty="0" smtClean="0"/>
              <a:t> (BI)</a:t>
            </a:r>
          </a:p>
          <a:p>
            <a:r>
              <a:rPr lang="es-ES" sz="900" dirty="0" err="1" smtClean="0"/>
              <a:t>Design</a:t>
            </a:r>
            <a:endParaRPr lang="es-ES" sz="900" dirty="0" smtClean="0"/>
          </a:p>
          <a:p>
            <a:r>
              <a:rPr lang="es-ES" sz="900" dirty="0" err="1" smtClean="0"/>
              <a:t>Automation</a:t>
            </a:r>
            <a:endParaRPr lang="es-ES" sz="900" dirty="0" smtClean="0"/>
          </a:p>
          <a:p>
            <a:r>
              <a:rPr lang="es-ES" sz="900" dirty="0" err="1" smtClean="0"/>
              <a:t>Engineering</a:t>
            </a:r>
            <a:r>
              <a:rPr lang="es-ES" sz="900" dirty="0" smtClean="0"/>
              <a:t> + Rapid </a:t>
            </a:r>
            <a:r>
              <a:rPr lang="es-ES" sz="900" dirty="0" err="1" smtClean="0"/>
              <a:t>Prototyping</a:t>
            </a:r>
            <a:r>
              <a:rPr lang="es-ES" sz="900" dirty="0" smtClean="0"/>
              <a:t> </a:t>
            </a:r>
          </a:p>
          <a:p>
            <a:r>
              <a:rPr lang="es-ES" sz="900" dirty="0" err="1" smtClean="0"/>
              <a:t>Innovation</a:t>
            </a:r>
            <a:r>
              <a:rPr lang="es-ES" sz="900" dirty="0" smtClean="0"/>
              <a:t> </a:t>
            </a:r>
            <a:r>
              <a:rPr lang="es-ES" sz="900" dirty="0" err="1" smtClean="0"/>
              <a:t>Public</a:t>
            </a:r>
            <a:r>
              <a:rPr lang="es-ES" sz="900" dirty="0" smtClean="0"/>
              <a:t> </a:t>
            </a:r>
            <a:r>
              <a:rPr lang="es-ES" sz="900" dirty="0" err="1" smtClean="0"/>
              <a:t>Policies</a:t>
            </a:r>
            <a:endParaRPr lang="es-ES" sz="900" dirty="0" smtClean="0"/>
          </a:p>
          <a:p>
            <a:r>
              <a:rPr lang="es-ES" sz="900" dirty="0" err="1" smtClean="0"/>
              <a:t>Public</a:t>
            </a:r>
            <a:r>
              <a:rPr lang="es-ES" sz="900" dirty="0" smtClean="0"/>
              <a:t> – </a:t>
            </a:r>
            <a:r>
              <a:rPr lang="es-ES" sz="900" dirty="0" err="1" smtClean="0"/>
              <a:t>Private</a:t>
            </a:r>
            <a:r>
              <a:rPr lang="es-ES" sz="900" dirty="0" smtClean="0"/>
              <a:t> </a:t>
            </a:r>
            <a:r>
              <a:rPr lang="es-ES" sz="900" dirty="0" err="1" smtClean="0"/>
              <a:t>partnerships</a:t>
            </a:r>
            <a:endParaRPr lang="es-ES" sz="900" dirty="0"/>
          </a:p>
        </p:txBody>
      </p:sp>
      <p:sp>
        <p:nvSpPr>
          <p:cNvPr id="21" name="CuadroTexto 20"/>
          <p:cNvSpPr txBox="1"/>
          <p:nvPr/>
        </p:nvSpPr>
        <p:spPr>
          <a:xfrm>
            <a:off x="4279515" y="3307062"/>
            <a:ext cx="1023698" cy="1186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ES" sz="800" dirty="0" err="1" smtClean="0"/>
              <a:t>Human</a:t>
            </a:r>
            <a:r>
              <a:rPr lang="es-ES" sz="800" dirty="0" smtClean="0"/>
              <a:t> Capital </a:t>
            </a:r>
            <a:r>
              <a:rPr lang="es-ES" sz="800" dirty="0" err="1" smtClean="0"/>
              <a:t>Formation</a:t>
            </a:r>
            <a:r>
              <a:rPr lang="es-ES" sz="800" dirty="0" smtClean="0"/>
              <a:t>:</a:t>
            </a:r>
            <a:endParaRPr lang="es-ES" sz="900" dirty="0" smtClean="0"/>
          </a:p>
          <a:p>
            <a:pPr>
              <a:lnSpc>
                <a:spcPct val="90000"/>
              </a:lnSpc>
            </a:pPr>
            <a:r>
              <a:rPr lang="es-ES" sz="900" dirty="0" smtClean="0"/>
              <a:t>PADTS</a:t>
            </a:r>
          </a:p>
          <a:p>
            <a:pPr>
              <a:lnSpc>
                <a:spcPct val="90000"/>
              </a:lnSpc>
            </a:pPr>
            <a:r>
              <a:rPr lang="es-ES" sz="900" dirty="0" smtClean="0"/>
              <a:t>PAFTI</a:t>
            </a:r>
          </a:p>
          <a:p>
            <a:pPr>
              <a:lnSpc>
                <a:spcPct val="90000"/>
              </a:lnSpc>
            </a:pPr>
            <a:r>
              <a:rPr lang="es-ES" sz="900" dirty="0" smtClean="0"/>
              <a:t>PROFAR</a:t>
            </a:r>
          </a:p>
          <a:p>
            <a:pPr>
              <a:lnSpc>
                <a:spcPct val="90000"/>
              </a:lnSpc>
            </a:pPr>
            <a:r>
              <a:rPr lang="es-ES" sz="900" dirty="0" smtClean="0"/>
              <a:t>PRO/TEST</a:t>
            </a:r>
          </a:p>
          <a:p>
            <a:pPr>
              <a:lnSpc>
                <a:spcPct val="90000"/>
              </a:lnSpc>
            </a:pPr>
            <a:r>
              <a:rPr lang="es-ES" sz="900" dirty="0" smtClean="0"/>
              <a:t>APORTIA</a:t>
            </a:r>
          </a:p>
          <a:p>
            <a:pPr>
              <a:lnSpc>
                <a:spcPct val="90000"/>
              </a:lnSpc>
            </a:pPr>
            <a:r>
              <a:rPr lang="es-ES" sz="900" dirty="0" err="1" smtClean="0"/>
              <a:t>Capacity</a:t>
            </a:r>
            <a:r>
              <a:rPr lang="es-ES" sz="900" dirty="0" smtClean="0"/>
              <a:t> </a:t>
            </a:r>
            <a:r>
              <a:rPr lang="es-ES" sz="900" dirty="0" err="1" smtClean="0"/>
              <a:t>Building</a:t>
            </a:r>
            <a:endParaRPr lang="es-ES" sz="900" dirty="0"/>
          </a:p>
        </p:txBody>
      </p:sp>
      <p:sp>
        <p:nvSpPr>
          <p:cNvPr id="22" name="CuadroTexto 21"/>
          <p:cNvSpPr txBox="1"/>
          <p:nvPr/>
        </p:nvSpPr>
        <p:spPr>
          <a:xfrm>
            <a:off x="5545792" y="2432182"/>
            <a:ext cx="669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 err="1" smtClean="0"/>
              <a:t>Capacity</a:t>
            </a:r>
            <a:r>
              <a:rPr lang="es-ES" sz="900" dirty="0" smtClean="0"/>
              <a:t> </a:t>
            </a:r>
            <a:r>
              <a:rPr lang="es-ES" sz="900" dirty="0" err="1" smtClean="0"/>
              <a:t>Building</a:t>
            </a:r>
            <a:endParaRPr lang="es-ES" sz="900" dirty="0"/>
          </a:p>
        </p:txBody>
      </p:sp>
      <p:sp>
        <p:nvSpPr>
          <p:cNvPr id="23" name="CuadroTexto 22"/>
          <p:cNvSpPr txBox="1"/>
          <p:nvPr/>
        </p:nvSpPr>
        <p:spPr>
          <a:xfrm>
            <a:off x="4764487" y="4659586"/>
            <a:ext cx="101587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 err="1" smtClean="0"/>
              <a:t>Infrastructure</a:t>
            </a:r>
            <a:endParaRPr lang="es-ES" sz="900" dirty="0"/>
          </a:p>
        </p:txBody>
      </p:sp>
      <p:sp>
        <p:nvSpPr>
          <p:cNvPr id="25" name="CuadroTexto 24"/>
          <p:cNvSpPr txBox="1"/>
          <p:nvPr/>
        </p:nvSpPr>
        <p:spPr>
          <a:xfrm>
            <a:off x="5380183" y="3186920"/>
            <a:ext cx="101972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ES" sz="900" dirty="0" err="1" smtClean="0"/>
              <a:t>Certifications</a:t>
            </a:r>
            <a:endParaRPr lang="es-ES" sz="900" dirty="0" smtClean="0"/>
          </a:p>
          <a:p>
            <a:pPr>
              <a:lnSpc>
                <a:spcPct val="90000"/>
              </a:lnSpc>
            </a:pPr>
            <a:r>
              <a:rPr lang="es-ES" sz="900" dirty="0" err="1" smtClean="0"/>
              <a:t>Entrepreneurial</a:t>
            </a:r>
            <a:endParaRPr lang="es-ES" sz="900" dirty="0" smtClean="0"/>
          </a:p>
          <a:p>
            <a:pPr>
              <a:lnSpc>
                <a:spcPct val="90000"/>
              </a:lnSpc>
            </a:pPr>
            <a:r>
              <a:rPr lang="es-ES" sz="900" dirty="0" err="1" smtClean="0"/>
              <a:t>Skills</a:t>
            </a:r>
            <a:r>
              <a:rPr lang="es-ES" sz="900" dirty="0" smtClean="0"/>
              <a:t> </a:t>
            </a:r>
            <a:r>
              <a:rPr lang="es-ES" sz="900" dirty="0" err="1" smtClean="0"/>
              <a:t>Development</a:t>
            </a:r>
            <a:endParaRPr lang="es-ES" sz="900" dirty="0" smtClean="0"/>
          </a:p>
          <a:p>
            <a:pPr>
              <a:lnSpc>
                <a:spcPct val="90000"/>
              </a:lnSpc>
            </a:pPr>
            <a:r>
              <a:rPr lang="es-ES" sz="900" dirty="0" smtClean="0"/>
              <a:t>APORTIA</a:t>
            </a:r>
            <a:endParaRPr lang="es-ES" sz="900" dirty="0"/>
          </a:p>
        </p:txBody>
      </p:sp>
      <p:sp>
        <p:nvSpPr>
          <p:cNvPr id="26" name="CuadroTexto 25"/>
          <p:cNvSpPr txBox="1"/>
          <p:nvPr/>
        </p:nvSpPr>
        <p:spPr>
          <a:xfrm>
            <a:off x="5734178" y="4817017"/>
            <a:ext cx="977675" cy="970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>
              <a:lnSpc>
                <a:spcPct val="90000"/>
              </a:lnSpc>
            </a:pPr>
            <a:r>
              <a:rPr lang="es-ES" sz="900" dirty="0" smtClean="0"/>
              <a:t>Centro SW</a:t>
            </a:r>
          </a:p>
          <a:p>
            <a:pPr marL="108000">
              <a:lnSpc>
                <a:spcPct val="90000"/>
              </a:lnSpc>
            </a:pPr>
            <a:r>
              <a:rPr lang="es-ES" sz="900" dirty="0" smtClean="0"/>
              <a:t>Cd Guzmán Green IT Park</a:t>
            </a:r>
          </a:p>
          <a:p>
            <a:pPr marL="108000">
              <a:lnSpc>
                <a:spcPct val="90000"/>
              </a:lnSpc>
            </a:pPr>
            <a:r>
              <a:rPr lang="es-ES" sz="900" dirty="0" smtClean="0"/>
              <a:t>Chapala          Media Park</a:t>
            </a:r>
          </a:p>
          <a:p>
            <a:pPr marL="108000">
              <a:lnSpc>
                <a:spcPct val="90000"/>
              </a:lnSpc>
            </a:pPr>
            <a:r>
              <a:rPr lang="es-ES" sz="900" dirty="0" err="1" smtClean="0"/>
              <a:t>Incubators</a:t>
            </a:r>
            <a:endParaRPr lang="es-ES" sz="900" dirty="0" smtClean="0"/>
          </a:p>
        </p:txBody>
      </p:sp>
      <p:sp>
        <p:nvSpPr>
          <p:cNvPr id="27" name="CuadroTexto 26"/>
          <p:cNvSpPr txBox="1"/>
          <p:nvPr/>
        </p:nvSpPr>
        <p:spPr>
          <a:xfrm>
            <a:off x="7530702" y="1796350"/>
            <a:ext cx="106078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50" b="1" dirty="0" smtClean="0"/>
              <a:t>ICT </a:t>
            </a:r>
            <a:r>
              <a:rPr lang="es-ES" sz="1050" b="1" dirty="0" err="1" smtClean="0"/>
              <a:t>User</a:t>
            </a:r>
            <a:r>
              <a:rPr lang="es-ES" sz="1050" b="1" dirty="0" smtClean="0"/>
              <a:t> </a:t>
            </a:r>
            <a:r>
              <a:rPr lang="es-ES" sz="1050" b="1" dirty="0" err="1" smtClean="0"/>
              <a:t>Projects</a:t>
            </a:r>
            <a:endParaRPr lang="es-ES" sz="1050" b="1" dirty="0"/>
          </a:p>
        </p:txBody>
      </p:sp>
      <p:sp>
        <p:nvSpPr>
          <p:cNvPr id="28" name="CuadroTexto 27"/>
          <p:cNvSpPr txBox="1"/>
          <p:nvPr/>
        </p:nvSpPr>
        <p:spPr>
          <a:xfrm>
            <a:off x="7979283" y="2564945"/>
            <a:ext cx="938141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/>
              <a:t>Jalisco </a:t>
            </a:r>
            <a:r>
              <a:rPr lang="es-ES" sz="1000" dirty="0" err="1" smtClean="0"/>
              <a:t>generates</a:t>
            </a:r>
            <a:r>
              <a:rPr lang="es-ES" sz="1000" dirty="0" smtClean="0"/>
              <a:t>  40% of </a:t>
            </a:r>
            <a:r>
              <a:rPr lang="es-ES" sz="1000" dirty="0" err="1" smtClean="0"/>
              <a:t>Mexico´s</a:t>
            </a:r>
            <a:r>
              <a:rPr lang="es-ES" sz="1000" dirty="0" smtClean="0"/>
              <a:t> </a:t>
            </a:r>
            <a:r>
              <a:rPr lang="es-ES" sz="1000" dirty="0" err="1" smtClean="0"/>
              <a:t>user</a:t>
            </a:r>
            <a:r>
              <a:rPr lang="es-ES" sz="1000" dirty="0" smtClean="0"/>
              <a:t> </a:t>
            </a:r>
            <a:r>
              <a:rPr lang="es-ES" sz="1000" dirty="0" err="1" smtClean="0"/>
              <a:t>projects</a:t>
            </a:r>
            <a:r>
              <a:rPr lang="es-ES" sz="1000" dirty="0" smtClean="0"/>
              <a:t>, as </a:t>
            </a:r>
            <a:r>
              <a:rPr lang="es-ES" sz="1000" dirty="0" err="1" smtClean="0"/>
              <a:t>well</a:t>
            </a:r>
            <a:r>
              <a:rPr lang="es-ES" sz="1000" dirty="0" smtClean="0"/>
              <a:t> as 75 %  of total </a:t>
            </a:r>
            <a:r>
              <a:rPr lang="es-ES" sz="1000" dirty="0" err="1" smtClean="0"/>
              <a:t>added</a:t>
            </a:r>
            <a:r>
              <a:rPr lang="es-ES" sz="1000" dirty="0" smtClean="0"/>
              <a:t> </a:t>
            </a:r>
            <a:r>
              <a:rPr lang="es-ES" sz="1000" dirty="0" err="1" smtClean="0"/>
              <a:t>value</a:t>
            </a:r>
            <a:endParaRPr lang="es-ES" sz="1000" dirty="0" smtClean="0"/>
          </a:p>
          <a:p>
            <a:endParaRPr lang="es-ES" sz="900" dirty="0" smtClean="0"/>
          </a:p>
        </p:txBody>
      </p:sp>
      <p:sp>
        <p:nvSpPr>
          <p:cNvPr id="29" name="CuadroTexto 28"/>
          <p:cNvSpPr txBox="1"/>
          <p:nvPr/>
        </p:nvSpPr>
        <p:spPr>
          <a:xfrm>
            <a:off x="7113173" y="4888541"/>
            <a:ext cx="8648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err="1" smtClean="0"/>
              <a:t>Productive</a:t>
            </a:r>
            <a:r>
              <a:rPr lang="es-ES" sz="1000" dirty="0" smtClean="0"/>
              <a:t> </a:t>
            </a:r>
            <a:r>
              <a:rPr lang="es-ES" sz="1000" dirty="0" err="1" smtClean="0"/>
              <a:t>Projects</a:t>
            </a:r>
            <a:endParaRPr lang="es-ES" sz="1000" dirty="0" smtClean="0"/>
          </a:p>
        </p:txBody>
      </p:sp>
      <p:sp>
        <p:nvSpPr>
          <p:cNvPr id="30" name="CuadroTexto 29"/>
          <p:cNvSpPr txBox="1"/>
          <p:nvPr/>
        </p:nvSpPr>
        <p:spPr>
          <a:xfrm>
            <a:off x="8041154" y="5220230"/>
            <a:ext cx="1102846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 smtClean="0"/>
              <a:t>SW </a:t>
            </a:r>
            <a:r>
              <a:rPr lang="es-ES" sz="900" dirty="0" err="1" smtClean="0"/>
              <a:t>Development</a:t>
            </a:r>
            <a:endParaRPr lang="es-ES" sz="900" dirty="0" smtClean="0"/>
          </a:p>
          <a:p>
            <a:r>
              <a:rPr lang="es-ES" sz="900" dirty="0" err="1" smtClean="0"/>
              <a:t>Firmware,Testing</a:t>
            </a:r>
            <a:r>
              <a:rPr lang="es-ES" sz="900" dirty="0" smtClean="0"/>
              <a:t>,</a:t>
            </a:r>
          </a:p>
          <a:p>
            <a:r>
              <a:rPr lang="es-ES" sz="900" dirty="0"/>
              <a:t> </a:t>
            </a:r>
            <a:r>
              <a:rPr lang="es-ES" sz="900" dirty="0" smtClean="0"/>
              <a:t>    </a:t>
            </a:r>
            <a:r>
              <a:rPr lang="es-ES" sz="900" dirty="0" err="1" smtClean="0"/>
              <a:t>emulation</a:t>
            </a:r>
            <a:r>
              <a:rPr lang="es-ES" sz="900" dirty="0" smtClean="0"/>
              <a:t>,</a:t>
            </a:r>
          </a:p>
          <a:p>
            <a:r>
              <a:rPr lang="es-ES" sz="900" dirty="0"/>
              <a:t> </a:t>
            </a:r>
            <a:r>
              <a:rPr lang="es-ES" sz="900" dirty="0" smtClean="0"/>
              <a:t>    </a:t>
            </a:r>
            <a:r>
              <a:rPr lang="es-ES" sz="900" dirty="0" err="1" smtClean="0"/>
              <a:t>verification</a:t>
            </a:r>
            <a:endParaRPr lang="es-ES" sz="900" dirty="0" smtClean="0"/>
          </a:p>
          <a:p>
            <a:r>
              <a:rPr lang="es-ES" sz="900" dirty="0" smtClean="0"/>
              <a:t>Semiconductor </a:t>
            </a:r>
            <a:r>
              <a:rPr lang="es-ES" sz="900" dirty="0" err="1" smtClean="0"/>
              <a:t>Design</a:t>
            </a:r>
            <a:endParaRPr lang="es-ES" sz="900" dirty="0" smtClean="0"/>
          </a:p>
          <a:p>
            <a:r>
              <a:rPr lang="es-ES" sz="900" dirty="0" err="1" smtClean="0"/>
              <a:t>Advanced</a:t>
            </a:r>
            <a:r>
              <a:rPr lang="es-ES" sz="900" dirty="0" smtClean="0"/>
              <a:t> BPO </a:t>
            </a:r>
          </a:p>
          <a:p>
            <a:r>
              <a:rPr lang="es-ES" sz="900" dirty="0" err="1" smtClean="0"/>
              <a:t>Animation</a:t>
            </a:r>
            <a:endParaRPr lang="es-ES" sz="900" dirty="0" smtClean="0"/>
          </a:p>
          <a:p>
            <a:r>
              <a:rPr lang="es-ES" sz="900" dirty="0" smtClean="0"/>
              <a:t>Visual </a:t>
            </a:r>
            <a:r>
              <a:rPr lang="es-ES" sz="900" dirty="0" err="1" smtClean="0"/>
              <a:t>Effects</a:t>
            </a:r>
            <a:r>
              <a:rPr lang="es-ES" sz="9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2427591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000" dirty="0" err="1" smtClean="0">
                <a:solidFill>
                  <a:schemeClr val="bg1"/>
                </a:solidFill>
              </a:rPr>
              <a:t>Leadership</a:t>
            </a:r>
            <a:endParaRPr lang="es-MX" sz="4000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244600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s-MX" dirty="0" err="1" smtClean="0"/>
              <a:t>The</a:t>
            </a:r>
            <a:r>
              <a:rPr lang="es-MX" dirty="0" smtClean="0"/>
              <a:t> </a:t>
            </a:r>
            <a:r>
              <a:rPr lang="es-MX" dirty="0" err="1" smtClean="0"/>
              <a:t>Ecosystem</a:t>
            </a:r>
            <a:r>
              <a:rPr lang="es-MX" dirty="0" smtClean="0"/>
              <a:t> </a:t>
            </a:r>
            <a:r>
              <a:rPr lang="es-MX" dirty="0" err="1" smtClean="0"/>
              <a:t>is</a:t>
            </a:r>
            <a:r>
              <a:rPr lang="es-MX" dirty="0" smtClean="0"/>
              <a:t> </a:t>
            </a:r>
            <a:r>
              <a:rPr lang="es-MX" dirty="0" err="1" smtClean="0"/>
              <a:t>managed</a:t>
            </a:r>
            <a:r>
              <a:rPr lang="es-MX" dirty="0" smtClean="0"/>
              <a:t> </a:t>
            </a:r>
            <a:r>
              <a:rPr lang="es-MX" dirty="0" err="1" smtClean="0"/>
              <a:t>through</a:t>
            </a:r>
            <a:r>
              <a:rPr lang="es-MX" dirty="0" smtClean="0"/>
              <a:t> </a:t>
            </a:r>
            <a:r>
              <a:rPr lang="es-MX" dirty="0" err="1" smtClean="0"/>
              <a:t>the</a:t>
            </a:r>
            <a:r>
              <a:rPr lang="es-MX" dirty="0" smtClean="0"/>
              <a:t> Triple </a:t>
            </a:r>
            <a:r>
              <a:rPr lang="es-MX" dirty="0" err="1" smtClean="0"/>
              <a:t>Helix</a:t>
            </a:r>
            <a:r>
              <a:rPr lang="es-MX" dirty="0" smtClean="0"/>
              <a:t> and </a:t>
            </a:r>
            <a:r>
              <a:rPr lang="es-MX" dirty="0" err="1" smtClean="0"/>
              <a:t>some</a:t>
            </a:r>
            <a:r>
              <a:rPr lang="es-MX" dirty="0" smtClean="0"/>
              <a:t> of </a:t>
            </a:r>
            <a:r>
              <a:rPr lang="es-MX" dirty="0" err="1" smtClean="0"/>
              <a:t>Jalisco´s</a:t>
            </a:r>
            <a:r>
              <a:rPr lang="es-MX" dirty="0" smtClean="0"/>
              <a:t> </a:t>
            </a:r>
            <a:r>
              <a:rPr lang="es-MX" dirty="0" err="1" smtClean="0"/>
              <a:t>policies</a:t>
            </a:r>
            <a:r>
              <a:rPr lang="es-MX" dirty="0" smtClean="0"/>
              <a:t> are </a:t>
            </a:r>
            <a:r>
              <a:rPr lang="es-MX" dirty="0" err="1" smtClean="0"/>
              <a:t>enacted</a:t>
            </a:r>
            <a:r>
              <a:rPr lang="es-MX" dirty="0" smtClean="0"/>
              <a:t> </a:t>
            </a:r>
            <a:r>
              <a:rPr lang="es-MX" dirty="0" err="1" smtClean="0"/>
              <a:t>through</a:t>
            </a:r>
            <a:r>
              <a:rPr lang="es-MX" dirty="0" smtClean="0"/>
              <a:t> a </a:t>
            </a:r>
            <a:r>
              <a:rPr lang="es-MX" dirty="0" err="1" smtClean="0"/>
              <a:t>Public</a:t>
            </a:r>
            <a:r>
              <a:rPr lang="es-MX" dirty="0" smtClean="0"/>
              <a:t> </a:t>
            </a:r>
            <a:r>
              <a:rPr lang="es-MX" dirty="0" err="1" smtClean="0"/>
              <a:t>Private</a:t>
            </a:r>
            <a:r>
              <a:rPr lang="es-MX" dirty="0" smtClean="0"/>
              <a:t> </a:t>
            </a:r>
            <a:r>
              <a:rPr lang="es-MX" dirty="0" err="1" smtClean="0"/>
              <a:t>Partnership</a:t>
            </a:r>
            <a:r>
              <a:rPr lang="es-MX" dirty="0" smtClean="0"/>
              <a:t>: IJALTI (Jalisco </a:t>
            </a:r>
            <a:r>
              <a:rPr lang="es-MX" dirty="0" err="1" smtClean="0"/>
              <a:t>State</a:t>
            </a:r>
            <a:r>
              <a:rPr lang="es-MX" dirty="0" smtClean="0"/>
              <a:t> </a:t>
            </a:r>
            <a:r>
              <a:rPr lang="es-MX" dirty="0" err="1" smtClean="0"/>
              <a:t>institute</a:t>
            </a:r>
            <a:r>
              <a:rPr lang="es-MX" dirty="0" smtClean="0"/>
              <a:t> of </a:t>
            </a:r>
            <a:r>
              <a:rPr lang="es-MX" dirty="0" err="1" smtClean="0"/>
              <a:t>Information</a:t>
            </a:r>
            <a:r>
              <a:rPr lang="es-MX" dirty="0" smtClean="0"/>
              <a:t> Technologies)</a:t>
            </a:r>
          </a:p>
          <a:p>
            <a:pPr algn="just"/>
            <a:r>
              <a:rPr lang="es-MX" dirty="0" err="1" smtClean="0"/>
              <a:t>Everyone</a:t>
            </a:r>
            <a:r>
              <a:rPr lang="es-MX" dirty="0" smtClean="0"/>
              <a:t> </a:t>
            </a:r>
            <a:r>
              <a:rPr lang="es-MX" dirty="0" err="1" smtClean="0"/>
              <a:t>is</a:t>
            </a:r>
            <a:r>
              <a:rPr lang="es-MX" dirty="0" smtClean="0"/>
              <a:t> </a:t>
            </a:r>
            <a:r>
              <a:rPr lang="es-MX" dirty="0" err="1" smtClean="0"/>
              <a:t>rewarded</a:t>
            </a:r>
            <a:r>
              <a:rPr lang="es-MX" dirty="0" smtClean="0"/>
              <a:t> </a:t>
            </a:r>
            <a:r>
              <a:rPr lang="es-MX" dirty="0" err="1" smtClean="0"/>
              <a:t>for</a:t>
            </a:r>
            <a:r>
              <a:rPr lang="es-MX" dirty="0" smtClean="0"/>
              <a:t> </a:t>
            </a:r>
            <a:r>
              <a:rPr lang="es-MX" dirty="0" err="1" smtClean="0"/>
              <a:t>their</a:t>
            </a:r>
            <a:r>
              <a:rPr lang="es-MX" dirty="0" smtClean="0"/>
              <a:t> </a:t>
            </a:r>
            <a:r>
              <a:rPr lang="es-MX" dirty="0" err="1" smtClean="0"/>
              <a:t>contribution</a:t>
            </a:r>
            <a:r>
              <a:rPr lang="es-MX" dirty="0" smtClean="0"/>
              <a:t>: </a:t>
            </a:r>
          </a:p>
          <a:p>
            <a:pPr lvl="1" algn="just"/>
            <a:r>
              <a:rPr lang="es-MX" dirty="0" err="1" smtClean="0"/>
              <a:t>Industry</a:t>
            </a:r>
            <a:r>
              <a:rPr lang="es-MX" dirty="0" smtClean="0"/>
              <a:t> </a:t>
            </a:r>
            <a:r>
              <a:rPr lang="es-MX" dirty="0" err="1" smtClean="0"/>
              <a:t>gets</a:t>
            </a:r>
            <a:r>
              <a:rPr lang="es-MX" dirty="0" smtClean="0"/>
              <a:t> </a:t>
            </a:r>
            <a:r>
              <a:rPr lang="es-MX" dirty="0" err="1" smtClean="0"/>
              <a:t>grants</a:t>
            </a:r>
            <a:endParaRPr lang="es-MX" dirty="0" smtClean="0"/>
          </a:p>
          <a:p>
            <a:pPr lvl="1" algn="just"/>
            <a:r>
              <a:rPr lang="es-MX" dirty="0" smtClean="0"/>
              <a:t>Academia </a:t>
            </a:r>
            <a:r>
              <a:rPr lang="es-MX" dirty="0" err="1" smtClean="0"/>
              <a:t>gets</a:t>
            </a:r>
            <a:r>
              <a:rPr lang="es-MX" dirty="0" smtClean="0"/>
              <a:t> </a:t>
            </a:r>
            <a:r>
              <a:rPr lang="es-MX" dirty="0" err="1" smtClean="0"/>
              <a:t>grants</a:t>
            </a:r>
            <a:r>
              <a:rPr lang="es-MX" dirty="0" smtClean="0"/>
              <a:t> and </a:t>
            </a:r>
            <a:r>
              <a:rPr lang="es-MX" dirty="0" err="1" smtClean="0"/>
              <a:t>students</a:t>
            </a:r>
            <a:endParaRPr lang="es-MX" dirty="0" smtClean="0"/>
          </a:p>
          <a:p>
            <a:pPr lvl="1" algn="just"/>
            <a:r>
              <a:rPr lang="es-MX" dirty="0" err="1" smtClean="0"/>
              <a:t>Government</a:t>
            </a:r>
            <a:r>
              <a:rPr lang="es-MX" dirty="0" smtClean="0"/>
              <a:t> </a:t>
            </a:r>
            <a:r>
              <a:rPr lang="es-MX" dirty="0" err="1" smtClean="0"/>
              <a:t>gets</a:t>
            </a:r>
            <a:r>
              <a:rPr lang="es-MX" dirty="0" smtClean="0"/>
              <a:t> </a:t>
            </a:r>
            <a:r>
              <a:rPr lang="es-MX" dirty="0" err="1" smtClean="0"/>
              <a:t>jobs</a:t>
            </a:r>
            <a:r>
              <a:rPr lang="es-MX" dirty="0" smtClean="0"/>
              <a:t> and </a:t>
            </a:r>
            <a:r>
              <a:rPr lang="es-MX" dirty="0" err="1" smtClean="0"/>
              <a:t>taxes</a:t>
            </a:r>
            <a:endParaRPr lang="es-MX" dirty="0" smtClean="0"/>
          </a:p>
          <a:p>
            <a:pPr algn="just"/>
            <a:r>
              <a:rPr lang="es-MX" dirty="0" err="1" smtClean="0"/>
              <a:t>The</a:t>
            </a:r>
            <a:r>
              <a:rPr lang="es-MX" dirty="0" smtClean="0"/>
              <a:t> </a:t>
            </a:r>
            <a:r>
              <a:rPr lang="es-MX" dirty="0" err="1" smtClean="0"/>
              <a:t>State</a:t>
            </a:r>
            <a:r>
              <a:rPr lang="es-MX" dirty="0" smtClean="0"/>
              <a:t> </a:t>
            </a:r>
            <a:r>
              <a:rPr lang="es-MX" dirty="0" err="1" smtClean="0"/>
              <a:t>Government</a:t>
            </a:r>
            <a:r>
              <a:rPr lang="es-MX" dirty="0" smtClean="0"/>
              <a:t> has </a:t>
            </a:r>
            <a:r>
              <a:rPr lang="es-MX" dirty="0" err="1" smtClean="0"/>
              <a:t>maintained</a:t>
            </a:r>
            <a:r>
              <a:rPr lang="es-MX" dirty="0" smtClean="0"/>
              <a:t> </a:t>
            </a:r>
            <a:r>
              <a:rPr lang="es-MX" dirty="0" err="1" smtClean="0"/>
              <a:t>the</a:t>
            </a:r>
            <a:r>
              <a:rPr lang="es-MX" dirty="0" smtClean="0"/>
              <a:t> </a:t>
            </a:r>
            <a:r>
              <a:rPr lang="es-MX" dirty="0" err="1" smtClean="0"/>
              <a:t>rectorship</a:t>
            </a:r>
            <a:r>
              <a:rPr lang="es-MX" dirty="0" smtClean="0"/>
              <a:t> of </a:t>
            </a:r>
            <a:r>
              <a:rPr lang="es-MX" dirty="0" err="1" smtClean="0"/>
              <a:t>the</a:t>
            </a:r>
            <a:r>
              <a:rPr lang="es-MX" dirty="0" smtClean="0"/>
              <a:t> complete </a:t>
            </a:r>
            <a:r>
              <a:rPr lang="es-MX" dirty="0" err="1" smtClean="0"/>
              <a:t>Ecosystem</a:t>
            </a:r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35280"/>
            <a:ext cx="8229600" cy="782320"/>
          </a:xfrm>
        </p:spPr>
        <p:txBody>
          <a:bodyPr>
            <a:normAutofit fontScale="90000"/>
          </a:bodyPr>
          <a:lstStyle/>
          <a:p>
            <a:pPr algn="l"/>
            <a:r>
              <a:rPr lang="en-US" sz="2500" dirty="0" smtClean="0">
                <a:solidFill>
                  <a:srgbClr val="FFFFFF"/>
                </a:solidFill>
              </a:rPr>
              <a:t>Jalisco State Investment in </a:t>
            </a:r>
            <a:r>
              <a:rPr lang="en-US" sz="2500" dirty="0" err="1" smtClean="0">
                <a:solidFill>
                  <a:srgbClr val="FFFFFF"/>
                </a:solidFill>
              </a:rPr>
              <a:t>Prosoft</a:t>
            </a:r>
            <a:r>
              <a:rPr lang="en-US" sz="2500" dirty="0" smtClean="0">
                <a:solidFill>
                  <a:srgbClr val="FFFFFF"/>
                </a:solidFill>
              </a:rPr>
              <a:t> &amp; Expenditure in S&amp;T+ </a:t>
            </a:r>
            <a:r>
              <a:rPr lang="en-US" sz="2500" dirty="0" err="1" smtClean="0">
                <a:solidFill>
                  <a:srgbClr val="FFFFFF"/>
                </a:solidFill>
              </a:rPr>
              <a:t>i</a:t>
            </a:r>
            <a:r>
              <a:rPr lang="en-US" sz="2500" dirty="0" smtClean="0">
                <a:solidFill>
                  <a:srgbClr val="FFFFFF"/>
                </a:solidFill>
              </a:rPr>
              <a:t>  </a:t>
            </a:r>
            <a:endParaRPr lang="en-US" sz="2500" dirty="0">
              <a:solidFill>
                <a:srgbClr val="FFFFFF"/>
              </a:solidFill>
            </a:endParaRPr>
          </a:p>
        </p:txBody>
      </p:sp>
      <p:graphicFrame>
        <p:nvGraphicFramePr>
          <p:cNvPr id="3" name="Gráfico 2"/>
          <p:cNvGraphicFramePr/>
          <p:nvPr>
            <p:extLst>
              <p:ext uri="{D42A27DB-BD31-4B8C-83A1-F6EECF244321}">
                <p14:modId xmlns:p14="http://schemas.microsoft.com/office/powerpoint/2010/main" xmlns="" val="1647864815"/>
              </p:ext>
            </p:extLst>
          </p:nvPr>
        </p:nvGraphicFramePr>
        <p:xfrm>
          <a:off x="1107440" y="1422400"/>
          <a:ext cx="7051040" cy="4404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Imagen 3" descr="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33381" y="6185572"/>
            <a:ext cx="1621784" cy="5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4219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35280"/>
            <a:ext cx="8229600" cy="782320"/>
          </a:xfrm>
        </p:spPr>
        <p:txBody>
          <a:bodyPr>
            <a:normAutofit fontScale="90000"/>
          </a:bodyPr>
          <a:lstStyle/>
          <a:p>
            <a:pPr algn="l"/>
            <a:r>
              <a:rPr lang="en-US" sz="2500" dirty="0" smtClean="0">
                <a:solidFill>
                  <a:srgbClr val="FFFFFF"/>
                </a:solidFill>
              </a:rPr>
              <a:t>Jalisco State Investment in </a:t>
            </a:r>
            <a:r>
              <a:rPr lang="en-US" sz="2500" dirty="0" err="1" smtClean="0">
                <a:solidFill>
                  <a:srgbClr val="FFFFFF"/>
                </a:solidFill>
              </a:rPr>
              <a:t>Prosoft</a:t>
            </a:r>
            <a:r>
              <a:rPr lang="en-US" sz="2500" dirty="0" smtClean="0">
                <a:solidFill>
                  <a:srgbClr val="FFFFFF"/>
                </a:solidFill>
              </a:rPr>
              <a:t> &amp; Expenditure in S&amp;T+ </a:t>
            </a:r>
            <a:r>
              <a:rPr lang="en-US" sz="2500" dirty="0" err="1" smtClean="0">
                <a:solidFill>
                  <a:srgbClr val="FFFFFF"/>
                </a:solidFill>
              </a:rPr>
              <a:t>i</a:t>
            </a:r>
            <a:r>
              <a:rPr lang="en-US" sz="2500" dirty="0" smtClean="0">
                <a:solidFill>
                  <a:srgbClr val="FFFFFF"/>
                </a:solidFill>
              </a:rPr>
              <a:t> </a:t>
            </a:r>
            <a:endParaRPr lang="en-US" sz="2500" dirty="0">
              <a:solidFill>
                <a:srgbClr val="FFFFFF"/>
              </a:solidFill>
            </a:endParaRPr>
          </a:p>
        </p:txBody>
      </p:sp>
      <p:graphicFrame>
        <p:nvGraphicFramePr>
          <p:cNvPr id="3" name="Gráfico 2"/>
          <p:cNvGraphicFramePr/>
          <p:nvPr>
            <p:extLst>
              <p:ext uri="{D42A27DB-BD31-4B8C-83A1-F6EECF244321}">
                <p14:modId xmlns:p14="http://schemas.microsoft.com/office/powerpoint/2010/main" xmlns="" val="117288585"/>
              </p:ext>
            </p:extLst>
          </p:nvPr>
        </p:nvGraphicFramePr>
        <p:xfrm>
          <a:off x="1788160" y="167132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7101840" y="4450080"/>
            <a:ext cx="3130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 smtClean="0"/>
              <a:t>?</a:t>
            </a:r>
            <a:endParaRPr lang="es-ES" sz="2400" dirty="0"/>
          </a:p>
        </p:txBody>
      </p:sp>
      <p:pic>
        <p:nvPicPr>
          <p:cNvPr id="5" name="Imagen 4" descr="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33381" y="6185572"/>
            <a:ext cx="1621784" cy="5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57174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57200" y="335280"/>
            <a:ext cx="8229600" cy="782320"/>
          </a:xfrm>
        </p:spPr>
        <p:txBody>
          <a:bodyPr>
            <a:normAutofit/>
          </a:bodyPr>
          <a:lstStyle/>
          <a:p>
            <a:pPr algn="l"/>
            <a:r>
              <a:rPr lang="en-US" sz="2500" dirty="0" smtClean="0">
                <a:solidFill>
                  <a:srgbClr val="FFFFFF"/>
                </a:solidFill>
              </a:rPr>
              <a:t>Advances in the State </a:t>
            </a:r>
            <a:r>
              <a:rPr lang="en-US" sz="2500" dirty="0" err="1" smtClean="0">
                <a:solidFill>
                  <a:srgbClr val="FFFFFF"/>
                </a:solidFill>
              </a:rPr>
              <a:t>Programme</a:t>
            </a:r>
            <a:r>
              <a:rPr lang="en-US" sz="2500" dirty="0" smtClean="0">
                <a:solidFill>
                  <a:srgbClr val="FFFFFF"/>
                </a:solidFill>
              </a:rPr>
              <a:t> of </a:t>
            </a:r>
            <a:r>
              <a:rPr lang="en-US" sz="2500" dirty="0" err="1" smtClean="0">
                <a:solidFill>
                  <a:srgbClr val="FFFFFF"/>
                </a:solidFill>
              </a:rPr>
              <a:t>S&amp;T+i</a:t>
            </a:r>
            <a:r>
              <a:rPr lang="en-US" sz="2500" dirty="0" smtClean="0">
                <a:solidFill>
                  <a:srgbClr val="FFFFFF"/>
                </a:solidFill>
              </a:rPr>
              <a:t> (2001-2012)</a:t>
            </a:r>
            <a:endParaRPr lang="en-US" sz="2500" dirty="0">
              <a:solidFill>
                <a:srgbClr val="FFFFFF"/>
              </a:solidFill>
            </a:endParaRPr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67651901"/>
              </p:ext>
            </p:extLst>
          </p:nvPr>
        </p:nvGraphicFramePr>
        <p:xfrm>
          <a:off x="965587" y="1960880"/>
          <a:ext cx="7142093" cy="3515358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3555979"/>
                <a:gridCol w="1702651"/>
                <a:gridCol w="1883463"/>
              </a:tblGrid>
              <a:tr h="502194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ES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JALISCO</a:t>
                      </a:r>
                      <a:r>
                        <a:rPr lang="es-ES" sz="2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s-ES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INDICATORS (USD)</a:t>
                      </a:r>
                      <a:endParaRPr lang="es-E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cs-CZ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ES_tradn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/>
                </a:tc>
              </a:tr>
              <a:tr h="50219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 err="1" smtClean="0">
                          <a:effectLst/>
                        </a:rPr>
                        <a:t>Indicator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u="none" strike="noStrike" dirty="0" smtClean="0">
                          <a:effectLst/>
                        </a:rPr>
                        <a:t>2012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_tradnl" sz="1400" u="none" strike="noStrike" dirty="0" err="1" smtClean="0">
                          <a:effectLst/>
                        </a:rPr>
                        <a:t>Accumulated</a:t>
                      </a:r>
                      <a:r>
                        <a:rPr lang="es-ES_tradnl" sz="1400" u="none" strike="noStrike" dirty="0" smtClean="0">
                          <a:effectLst/>
                        </a:rPr>
                        <a:t> 2001</a:t>
                      </a:r>
                      <a:r>
                        <a:rPr lang="es-ES_tradnl" sz="1400" u="none" strike="noStrike" dirty="0">
                          <a:effectLst/>
                        </a:rPr>
                        <a:t>-2012</a:t>
                      </a:r>
                      <a:endParaRPr lang="es-ES_trad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/>
                </a:tc>
              </a:tr>
              <a:tr h="50219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 smtClean="0">
                          <a:effectLst/>
                        </a:rPr>
                        <a:t>Total</a:t>
                      </a:r>
                      <a:r>
                        <a:rPr lang="es-ES" sz="1400" u="none" strike="noStrike" baseline="0" dirty="0" smtClean="0">
                          <a:effectLst/>
                        </a:rPr>
                        <a:t> </a:t>
                      </a:r>
                      <a:r>
                        <a:rPr lang="es-ES" sz="1400" u="none" strike="noStrike" baseline="0" dirty="0" err="1" smtClean="0">
                          <a:effectLst/>
                        </a:rPr>
                        <a:t>Expenditure</a:t>
                      </a:r>
                      <a:r>
                        <a:rPr lang="es-ES" sz="1400" u="none" strike="noStrike" baseline="0" dirty="0" smtClean="0">
                          <a:effectLst/>
                        </a:rPr>
                        <a:t> in </a:t>
                      </a:r>
                      <a:r>
                        <a:rPr lang="es-ES" sz="1400" u="none" strike="noStrike" baseline="0" dirty="0" err="1" smtClean="0">
                          <a:effectLst/>
                        </a:rPr>
                        <a:t>Science</a:t>
                      </a:r>
                      <a:r>
                        <a:rPr lang="es-ES" sz="1400" u="none" strike="noStrike" baseline="0" dirty="0" smtClean="0">
                          <a:effectLst/>
                        </a:rPr>
                        <a:t>, </a:t>
                      </a:r>
                      <a:r>
                        <a:rPr lang="es-ES" sz="1400" u="none" strike="noStrike" baseline="0" dirty="0" err="1" smtClean="0">
                          <a:effectLst/>
                        </a:rPr>
                        <a:t>Technology</a:t>
                      </a:r>
                      <a:r>
                        <a:rPr lang="es-ES" sz="1400" u="none" strike="noStrike" baseline="0" dirty="0" smtClean="0">
                          <a:effectLst/>
                        </a:rPr>
                        <a:t> and </a:t>
                      </a:r>
                      <a:r>
                        <a:rPr lang="es-ES" sz="1400" u="none" strike="noStrike" baseline="0" dirty="0" err="1" smtClean="0">
                          <a:effectLst/>
                        </a:rPr>
                        <a:t>Innovation</a:t>
                      </a:r>
                      <a:r>
                        <a:rPr lang="es-ES" sz="1400" u="none" strike="noStrike" dirty="0" smtClean="0">
                          <a:effectLst/>
                        </a:rPr>
                        <a:t> </a:t>
                      </a:r>
                      <a:r>
                        <a:rPr lang="es-ES" sz="1400" u="none" strike="noStrike" dirty="0">
                          <a:effectLst/>
                        </a:rPr>
                        <a:t>en Ciencia y Tecnología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0.04</a:t>
                      </a:r>
                      <a:r>
                        <a:rPr lang="es-ES" sz="1400" u="none" strike="noStrike" dirty="0" smtClean="0">
                          <a:effectLst/>
                        </a:rPr>
                        <a:t>% Jalisco GDP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_tradnl" sz="1400" u="none" strike="noStrike" dirty="0">
                          <a:effectLst/>
                        </a:rPr>
                        <a:t>$</a:t>
                      </a:r>
                      <a:r>
                        <a:rPr lang="es-ES_tradnl" sz="1400" u="none" strike="noStrike" dirty="0" smtClean="0">
                          <a:effectLst/>
                        </a:rPr>
                        <a:t>1,197.52 </a:t>
                      </a:r>
                      <a:r>
                        <a:rPr lang="es-ES_tradnl" sz="1400" u="none" strike="noStrike" dirty="0" err="1" smtClean="0">
                          <a:effectLst/>
                        </a:rPr>
                        <a:t>million</a:t>
                      </a:r>
                      <a:endParaRPr lang="es-ES_trad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/>
                </a:tc>
              </a:tr>
              <a:tr h="50219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 smtClean="0">
                          <a:effectLst/>
                        </a:rPr>
                        <a:t>Co-</a:t>
                      </a:r>
                      <a:r>
                        <a:rPr lang="es-ES" sz="1400" u="none" strike="noStrike" dirty="0" err="1" smtClean="0">
                          <a:effectLst/>
                        </a:rPr>
                        <a:t>current</a:t>
                      </a:r>
                      <a:r>
                        <a:rPr lang="es-ES" sz="1400" u="none" strike="noStrike" baseline="0" dirty="0" smtClean="0">
                          <a:effectLst/>
                        </a:rPr>
                        <a:t> </a:t>
                      </a:r>
                      <a:r>
                        <a:rPr lang="es-ES" sz="1400" u="none" strike="noStrike" baseline="0" dirty="0" err="1" smtClean="0">
                          <a:effectLst/>
                        </a:rPr>
                        <a:t>Funds</a:t>
                      </a:r>
                      <a:r>
                        <a:rPr lang="es-ES" sz="1400" u="none" strike="noStrike" baseline="0" dirty="0" smtClean="0">
                          <a:effectLst/>
                        </a:rPr>
                        <a:t> </a:t>
                      </a:r>
                      <a:r>
                        <a:rPr lang="es-ES" sz="1400" u="none" strike="noStrike" dirty="0" smtClean="0">
                          <a:effectLst/>
                        </a:rPr>
                        <a:t>(</a:t>
                      </a:r>
                      <a:r>
                        <a:rPr lang="es-ES" sz="1400" u="none" strike="noStrike" dirty="0" err="1" smtClean="0">
                          <a:effectLst/>
                        </a:rPr>
                        <a:t>industry+academia</a:t>
                      </a:r>
                      <a:r>
                        <a:rPr lang="es-ES" sz="1400" u="none" strike="noStrike" dirty="0">
                          <a:effectLst/>
                        </a:rPr>
                        <a:t>)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_tradnl" sz="1400" u="none" strike="noStrike" dirty="0" smtClean="0">
                          <a:effectLst/>
                        </a:rPr>
                        <a:t>$99.17 </a:t>
                      </a:r>
                      <a:r>
                        <a:rPr lang="es-ES_tradnl" sz="1400" u="none" strike="noStrike" dirty="0">
                          <a:effectLst/>
                        </a:rPr>
                        <a:t>millones</a:t>
                      </a:r>
                      <a:endParaRPr lang="es-ES_trad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_tradnl" sz="1400" u="none" strike="noStrike" dirty="0" smtClean="0">
                          <a:effectLst/>
                        </a:rPr>
                        <a:t>$ 819.07 </a:t>
                      </a:r>
                      <a:r>
                        <a:rPr lang="es-ES_tradnl" sz="1400" u="none" strike="noStrike" dirty="0" err="1" smtClean="0">
                          <a:effectLst/>
                        </a:rPr>
                        <a:t>million</a:t>
                      </a:r>
                      <a:endParaRPr lang="es-ES_trad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/>
                </a:tc>
              </a:tr>
              <a:tr h="50219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 err="1" smtClean="0">
                          <a:effectLst/>
                        </a:rPr>
                        <a:t>Approved</a:t>
                      </a:r>
                      <a:r>
                        <a:rPr lang="es-ES" sz="1400" u="none" strike="noStrike" dirty="0" smtClean="0">
                          <a:effectLst/>
                        </a:rPr>
                        <a:t> </a:t>
                      </a:r>
                      <a:r>
                        <a:rPr lang="es-ES" sz="1400" u="none" strike="noStrike" dirty="0" err="1" smtClean="0">
                          <a:effectLst/>
                        </a:rPr>
                        <a:t>Projects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622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4,368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/>
                </a:tc>
              </a:tr>
              <a:tr h="50219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 err="1" smtClean="0">
                          <a:effectLst/>
                        </a:rPr>
                        <a:t>Specialized</a:t>
                      </a:r>
                      <a:r>
                        <a:rPr lang="es-ES" sz="1400" u="none" strike="noStrike" dirty="0" smtClean="0">
                          <a:effectLst/>
                        </a:rPr>
                        <a:t> </a:t>
                      </a:r>
                      <a:r>
                        <a:rPr lang="es-ES" sz="1400" u="none" strike="noStrike" dirty="0" err="1" smtClean="0">
                          <a:effectLst/>
                        </a:rPr>
                        <a:t>Jobs</a:t>
                      </a:r>
                      <a:r>
                        <a:rPr lang="es-ES" sz="1400" u="none" strike="noStrike" dirty="0" smtClean="0">
                          <a:effectLst/>
                        </a:rPr>
                        <a:t> </a:t>
                      </a:r>
                      <a:r>
                        <a:rPr lang="es-ES" sz="1400" u="none" strike="noStrike" dirty="0" err="1" smtClean="0">
                          <a:effectLst/>
                        </a:rPr>
                        <a:t>Generated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4,098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28,603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/>
                </a:tc>
              </a:tr>
              <a:tr h="50219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 err="1" smtClean="0">
                          <a:effectLst/>
                        </a:rPr>
                        <a:t>Jobs</a:t>
                      </a:r>
                      <a:r>
                        <a:rPr lang="es-ES" sz="1400" u="none" strike="noStrike" dirty="0" smtClean="0">
                          <a:effectLst/>
                        </a:rPr>
                        <a:t> </a:t>
                      </a:r>
                      <a:r>
                        <a:rPr lang="es-ES" sz="1400" u="none" strike="noStrike" dirty="0" err="1" smtClean="0">
                          <a:effectLst/>
                        </a:rPr>
                        <a:t>Conserved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3,696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41,674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/>
                </a:tc>
              </a:tr>
            </a:tbl>
          </a:graphicData>
        </a:graphic>
      </p:graphicFrame>
      <p:sp>
        <p:nvSpPr>
          <p:cNvPr id="8" name="CuadroTexto 7"/>
          <p:cNvSpPr txBox="1"/>
          <p:nvPr/>
        </p:nvSpPr>
        <p:spPr>
          <a:xfrm>
            <a:off x="5548754" y="5620861"/>
            <a:ext cx="218681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00" dirty="0" smtClean="0"/>
              <a:t>Exchange </a:t>
            </a:r>
            <a:r>
              <a:rPr lang="es-ES" sz="1000" dirty="0" err="1" smtClean="0"/>
              <a:t>Rate</a:t>
            </a:r>
            <a:r>
              <a:rPr lang="es-ES" sz="1000" dirty="0" smtClean="0"/>
              <a:t> as of </a:t>
            </a:r>
            <a:r>
              <a:rPr lang="es-ES" sz="1000" dirty="0" err="1" smtClean="0"/>
              <a:t>April</a:t>
            </a:r>
            <a:r>
              <a:rPr lang="es-ES" sz="1000" dirty="0" smtClean="0"/>
              <a:t> 26, 2013</a:t>
            </a:r>
            <a:endParaRPr lang="es-ES" sz="1000" dirty="0"/>
          </a:p>
        </p:txBody>
      </p:sp>
      <p:pic>
        <p:nvPicPr>
          <p:cNvPr id="5" name="Imagen 4" descr="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33381" y="6185572"/>
            <a:ext cx="1621784" cy="5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32610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457200" y="335280"/>
            <a:ext cx="8229600" cy="782320"/>
          </a:xfrm>
        </p:spPr>
        <p:txBody>
          <a:bodyPr>
            <a:normAutofit fontScale="90000"/>
          </a:bodyPr>
          <a:lstStyle/>
          <a:p>
            <a:r>
              <a:rPr lang="es-MX" sz="2500" dirty="0" err="1" smtClean="0">
                <a:solidFill>
                  <a:schemeClr val="bg1"/>
                </a:solidFill>
              </a:rPr>
              <a:t>What</a:t>
            </a:r>
            <a:r>
              <a:rPr lang="es-MX" sz="2500" dirty="0" smtClean="0">
                <a:solidFill>
                  <a:schemeClr val="bg1"/>
                </a:solidFill>
              </a:rPr>
              <a:t> </a:t>
            </a:r>
            <a:r>
              <a:rPr lang="es-MX" sz="2500" dirty="0" err="1" smtClean="0">
                <a:solidFill>
                  <a:schemeClr val="bg1"/>
                </a:solidFill>
              </a:rPr>
              <a:t>keeps</a:t>
            </a:r>
            <a:r>
              <a:rPr lang="es-MX" sz="2500" dirty="0" smtClean="0">
                <a:solidFill>
                  <a:schemeClr val="bg1"/>
                </a:solidFill>
              </a:rPr>
              <a:t> </a:t>
            </a:r>
            <a:r>
              <a:rPr lang="es-MX" sz="2500" dirty="0" err="1" smtClean="0">
                <a:solidFill>
                  <a:schemeClr val="bg1"/>
                </a:solidFill>
              </a:rPr>
              <a:t>the</a:t>
            </a:r>
            <a:r>
              <a:rPr lang="es-MX" sz="2500" dirty="0" smtClean="0">
                <a:solidFill>
                  <a:schemeClr val="bg1"/>
                </a:solidFill>
              </a:rPr>
              <a:t> </a:t>
            </a:r>
            <a:r>
              <a:rPr lang="es-MX" sz="2500" dirty="0" err="1" smtClean="0">
                <a:solidFill>
                  <a:schemeClr val="bg1"/>
                </a:solidFill>
              </a:rPr>
              <a:t>system</a:t>
            </a:r>
            <a:r>
              <a:rPr lang="es-MX" sz="2500" dirty="0" smtClean="0">
                <a:solidFill>
                  <a:schemeClr val="bg1"/>
                </a:solidFill>
              </a:rPr>
              <a:t> </a:t>
            </a:r>
            <a:r>
              <a:rPr lang="es-MX" sz="2500" dirty="0" err="1" smtClean="0">
                <a:solidFill>
                  <a:schemeClr val="bg1"/>
                </a:solidFill>
              </a:rPr>
              <a:t>running</a:t>
            </a:r>
            <a:r>
              <a:rPr lang="es-MX" sz="2500" dirty="0" smtClean="0">
                <a:solidFill>
                  <a:schemeClr val="bg1"/>
                </a:solidFill>
              </a:rPr>
              <a:t>?  RESULTS </a:t>
            </a:r>
            <a:br>
              <a:rPr lang="es-MX" sz="2500" dirty="0" smtClean="0">
                <a:solidFill>
                  <a:schemeClr val="bg1"/>
                </a:solidFill>
              </a:rPr>
            </a:br>
            <a:r>
              <a:rPr lang="es-MX" sz="2500" dirty="0" err="1" smtClean="0">
                <a:solidFill>
                  <a:schemeClr val="bg1"/>
                </a:solidFill>
              </a:rPr>
              <a:t>Jalisco´s</a:t>
            </a:r>
            <a:r>
              <a:rPr lang="es-MX" sz="2500" dirty="0" smtClean="0">
                <a:solidFill>
                  <a:schemeClr val="bg1"/>
                </a:solidFill>
              </a:rPr>
              <a:t> </a:t>
            </a:r>
            <a:r>
              <a:rPr lang="es-MX" sz="2500" dirty="0" err="1" smtClean="0">
                <a:solidFill>
                  <a:schemeClr val="bg1"/>
                </a:solidFill>
              </a:rPr>
              <a:t>S&amp;T+i</a:t>
            </a:r>
            <a:r>
              <a:rPr lang="es-MX" sz="2500" dirty="0" smtClean="0">
                <a:solidFill>
                  <a:schemeClr val="bg1"/>
                </a:solidFill>
              </a:rPr>
              <a:t> </a:t>
            </a:r>
            <a:r>
              <a:rPr lang="es-MX" sz="2500" dirty="0" err="1" smtClean="0">
                <a:solidFill>
                  <a:schemeClr val="bg1"/>
                </a:solidFill>
              </a:rPr>
              <a:t>based</a:t>
            </a:r>
            <a:r>
              <a:rPr lang="es-MX" sz="2500" dirty="0" smtClean="0">
                <a:solidFill>
                  <a:schemeClr val="bg1"/>
                </a:solidFill>
              </a:rPr>
              <a:t> socio-</a:t>
            </a:r>
            <a:r>
              <a:rPr lang="es-MX" sz="2500" dirty="0" err="1" smtClean="0">
                <a:solidFill>
                  <a:schemeClr val="bg1"/>
                </a:solidFill>
              </a:rPr>
              <a:t>economic</a:t>
            </a:r>
            <a:r>
              <a:rPr lang="es-MX" sz="2500" dirty="0" smtClean="0">
                <a:solidFill>
                  <a:schemeClr val="bg1"/>
                </a:solidFill>
              </a:rPr>
              <a:t> </a:t>
            </a:r>
            <a:r>
              <a:rPr lang="es-MX" sz="2500" dirty="0" err="1" smtClean="0">
                <a:solidFill>
                  <a:schemeClr val="bg1"/>
                </a:solidFill>
              </a:rPr>
              <a:t>development</a:t>
            </a:r>
            <a:r>
              <a:rPr lang="es-MX" sz="2500" dirty="0" smtClean="0">
                <a:solidFill>
                  <a:schemeClr val="bg1"/>
                </a:solidFill>
              </a:rPr>
              <a:t> </a:t>
            </a:r>
            <a:r>
              <a:rPr lang="es-MX" sz="2500" dirty="0" err="1" smtClean="0">
                <a:solidFill>
                  <a:schemeClr val="bg1"/>
                </a:solidFill>
              </a:rPr>
              <a:t>model</a:t>
            </a:r>
            <a:endParaRPr lang="en-US" sz="2500" dirty="0">
              <a:solidFill>
                <a:srgbClr val="FFFFFF"/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508781" y="1669094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err="1" smtClean="0"/>
              <a:t>Between</a:t>
            </a:r>
            <a:r>
              <a:rPr lang="es-ES" b="1" dirty="0" smtClean="0"/>
              <a:t> 2006 and 2012,  </a:t>
            </a:r>
            <a:endParaRPr lang="es-ES" b="1" dirty="0"/>
          </a:p>
        </p:txBody>
      </p:sp>
      <p:sp>
        <p:nvSpPr>
          <p:cNvPr id="6" name="CuadroTexto 5"/>
          <p:cNvSpPr txBox="1"/>
          <p:nvPr/>
        </p:nvSpPr>
        <p:spPr>
          <a:xfrm>
            <a:off x="879673" y="2029630"/>
            <a:ext cx="18437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 smtClean="0">
                <a:solidFill>
                  <a:schemeClr val="accent4">
                    <a:lumMod val="75000"/>
                  </a:schemeClr>
                </a:solidFill>
              </a:rPr>
              <a:t>28,600 </a:t>
            </a:r>
            <a:r>
              <a:rPr lang="es-ES" sz="2400" b="1" dirty="0" err="1" smtClean="0">
                <a:solidFill>
                  <a:schemeClr val="accent4">
                    <a:lumMod val="75000"/>
                  </a:schemeClr>
                </a:solidFill>
              </a:rPr>
              <a:t>jobs</a:t>
            </a:r>
            <a:endParaRPr lang="es-ES" sz="2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519721" y="2359269"/>
            <a:ext cx="32227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ICT </a:t>
            </a:r>
            <a:r>
              <a:rPr lang="es-ES" b="1" dirty="0" err="1" smtClean="0"/>
              <a:t>innovation</a:t>
            </a:r>
            <a:r>
              <a:rPr lang="es-ES" b="1" dirty="0" smtClean="0"/>
              <a:t> </a:t>
            </a:r>
            <a:r>
              <a:rPr lang="es-ES" b="1" dirty="0" err="1" smtClean="0"/>
              <a:t>related</a:t>
            </a:r>
            <a:r>
              <a:rPr lang="es-ES" b="1" dirty="0" smtClean="0"/>
              <a:t> </a:t>
            </a:r>
          </a:p>
          <a:p>
            <a:r>
              <a:rPr lang="es-ES" b="1" dirty="0" err="1" smtClean="0"/>
              <a:t>were</a:t>
            </a:r>
            <a:r>
              <a:rPr lang="es-ES" b="1" dirty="0" smtClean="0"/>
              <a:t> </a:t>
            </a:r>
            <a:r>
              <a:rPr lang="es-ES" b="1" dirty="0" err="1" smtClean="0"/>
              <a:t>created</a:t>
            </a:r>
            <a:endParaRPr lang="es-ES" b="1" dirty="0"/>
          </a:p>
        </p:txBody>
      </p:sp>
      <p:sp>
        <p:nvSpPr>
          <p:cNvPr id="9" name="CuadroTexto 8"/>
          <p:cNvSpPr txBox="1"/>
          <p:nvPr/>
        </p:nvSpPr>
        <p:spPr>
          <a:xfrm>
            <a:off x="547857" y="3039542"/>
            <a:ext cx="2401619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100" b="1" dirty="0" smtClean="0">
                <a:solidFill>
                  <a:schemeClr val="accent4">
                    <a:lumMod val="75000"/>
                  </a:schemeClr>
                </a:solidFill>
              </a:rPr>
              <a:t>41 </a:t>
            </a:r>
            <a:r>
              <a:rPr lang="es-ES" sz="2100" b="1" dirty="0" err="1" smtClean="0">
                <a:solidFill>
                  <a:schemeClr val="accent4">
                    <a:lumMod val="75000"/>
                  </a:schemeClr>
                </a:solidFill>
              </a:rPr>
              <a:t>thousand</a:t>
            </a:r>
            <a:r>
              <a:rPr lang="es-ES" sz="21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s-ES" sz="2100" b="1" dirty="0" err="1" smtClean="0">
                <a:solidFill>
                  <a:schemeClr val="accent4">
                    <a:lumMod val="75000"/>
                  </a:schemeClr>
                </a:solidFill>
              </a:rPr>
              <a:t>jobs</a:t>
            </a:r>
            <a:endParaRPr lang="es-ES" sz="21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471870" y="3347580"/>
            <a:ext cx="2545890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900" b="1" dirty="0" err="1" smtClean="0"/>
              <a:t>h</a:t>
            </a:r>
            <a:r>
              <a:rPr lang="es-ES" sz="1900" b="1" dirty="0" err="1" smtClean="0"/>
              <a:t>ave</a:t>
            </a:r>
            <a:r>
              <a:rPr lang="es-ES" sz="1900" b="1" dirty="0" smtClean="0"/>
              <a:t> </a:t>
            </a:r>
            <a:r>
              <a:rPr lang="es-ES" sz="1900" b="1" dirty="0" err="1" smtClean="0"/>
              <a:t>been</a:t>
            </a:r>
            <a:r>
              <a:rPr lang="es-ES" sz="1900" b="1" dirty="0" smtClean="0"/>
              <a:t> </a:t>
            </a:r>
            <a:r>
              <a:rPr lang="es-ES" sz="1900" b="1" dirty="0" err="1" smtClean="0"/>
              <a:t>improved</a:t>
            </a:r>
            <a:endParaRPr lang="es-ES" sz="1900" b="1" dirty="0"/>
          </a:p>
        </p:txBody>
      </p:sp>
      <p:sp>
        <p:nvSpPr>
          <p:cNvPr id="11" name="CuadroTexto 10"/>
          <p:cNvSpPr txBox="1"/>
          <p:nvPr/>
        </p:nvSpPr>
        <p:spPr>
          <a:xfrm>
            <a:off x="642815" y="4096655"/>
            <a:ext cx="104188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100" b="1" dirty="0" err="1" smtClean="0">
                <a:solidFill>
                  <a:schemeClr val="accent4">
                    <a:lumMod val="75000"/>
                  </a:schemeClr>
                </a:solidFill>
              </a:rPr>
              <a:t>Wages</a:t>
            </a:r>
            <a:endParaRPr lang="es-ES" sz="21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642815" y="4741522"/>
            <a:ext cx="215636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100" b="1" dirty="0" err="1" smtClean="0">
                <a:solidFill>
                  <a:schemeClr val="accent4">
                    <a:lumMod val="75000"/>
                  </a:schemeClr>
                </a:solidFill>
              </a:rPr>
              <a:t>Have</a:t>
            </a:r>
            <a:r>
              <a:rPr lang="es-ES" sz="21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s-ES" sz="2100" b="1" dirty="0" err="1" smtClean="0">
                <a:solidFill>
                  <a:schemeClr val="accent4">
                    <a:lumMod val="75000"/>
                  </a:schemeClr>
                </a:solidFill>
              </a:rPr>
              <a:t>increased</a:t>
            </a:r>
            <a:endParaRPr lang="es-ES" sz="21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658428" y="4480918"/>
            <a:ext cx="2873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/>
              <a:t>In </a:t>
            </a:r>
            <a:r>
              <a:rPr lang="es-ES" b="1" dirty="0" err="1" smtClean="0"/>
              <a:t>the</a:t>
            </a:r>
            <a:r>
              <a:rPr lang="es-ES" b="1" dirty="0" smtClean="0"/>
              <a:t> </a:t>
            </a:r>
            <a:r>
              <a:rPr lang="es-ES" b="1" dirty="0" err="1" smtClean="0"/>
              <a:t>High</a:t>
            </a:r>
            <a:r>
              <a:rPr lang="es-ES" b="1" dirty="0" smtClean="0"/>
              <a:t> </a:t>
            </a:r>
            <a:r>
              <a:rPr lang="es-ES" b="1" dirty="0" err="1" smtClean="0"/>
              <a:t>Tech</a:t>
            </a:r>
            <a:r>
              <a:rPr lang="es-ES" b="1" dirty="0" smtClean="0"/>
              <a:t> </a:t>
            </a:r>
            <a:r>
              <a:rPr lang="es-ES" b="1" dirty="0" err="1" smtClean="0"/>
              <a:t>Sectors</a:t>
            </a:r>
            <a:endParaRPr lang="es-ES" b="1" dirty="0"/>
          </a:p>
        </p:txBody>
      </p:sp>
      <p:sp>
        <p:nvSpPr>
          <p:cNvPr id="15" name="CuadroTexto 14"/>
          <p:cNvSpPr txBox="1"/>
          <p:nvPr/>
        </p:nvSpPr>
        <p:spPr>
          <a:xfrm>
            <a:off x="1420009" y="5122889"/>
            <a:ext cx="13791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err="1" smtClean="0"/>
              <a:t>On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average</a:t>
            </a:r>
            <a:endParaRPr lang="es-ES" sz="1600" b="1" dirty="0"/>
          </a:p>
        </p:txBody>
      </p:sp>
      <p:sp>
        <p:nvSpPr>
          <p:cNvPr id="16" name="CuadroTexto 15"/>
          <p:cNvSpPr txBox="1"/>
          <p:nvPr/>
        </p:nvSpPr>
        <p:spPr>
          <a:xfrm>
            <a:off x="2675236" y="4824805"/>
            <a:ext cx="9703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b="1" dirty="0" smtClean="0">
                <a:solidFill>
                  <a:schemeClr val="accent4">
                    <a:lumMod val="75000"/>
                  </a:schemeClr>
                </a:solidFill>
              </a:rPr>
              <a:t>80%</a:t>
            </a:r>
            <a:endParaRPr lang="es-ES" sz="28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3850704" y="1485902"/>
            <a:ext cx="2749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err="1" smtClean="0"/>
              <a:t>Between</a:t>
            </a:r>
            <a:r>
              <a:rPr lang="es-ES" b="1" dirty="0" smtClean="0"/>
              <a:t> 2008 </a:t>
            </a:r>
            <a:r>
              <a:rPr lang="es-ES" b="1" dirty="0" smtClean="0"/>
              <a:t>and</a:t>
            </a:r>
            <a:r>
              <a:rPr lang="es-ES" b="1" dirty="0" smtClean="0"/>
              <a:t> </a:t>
            </a:r>
            <a:r>
              <a:rPr lang="es-ES" b="1" dirty="0" smtClean="0"/>
              <a:t>2011</a:t>
            </a:r>
            <a:endParaRPr lang="es-ES" b="1" dirty="0"/>
          </a:p>
        </p:txBody>
      </p:sp>
      <p:sp>
        <p:nvSpPr>
          <p:cNvPr id="18" name="CuadroTexto 17"/>
          <p:cNvSpPr txBox="1"/>
          <p:nvPr/>
        </p:nvSpPr>
        <p:spPr>
          <a:xfrm>
            <a:off x="6395815" y="1488542"/>
            <a:ext cx="251459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700" b="1" dirty="0" err="1" smtClean="0">
                <a:solidFill>
                  <a:schemeClr val="accent4">
                    <a:lumMod val="75000"/>
                  </a:schemeClr>
                </a:solidFill>
              </a:rPr>
              <a:t>the</a:t>
            </a:r>
            <a:r>
              <a:rPr lang="es-ES" sz="17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s-ES" sz="1700" b="1" dirty="0" err="1" smtClean="0">
                <a:solidFill>
                  <a:schemeClr val="accent4">
                    <a:lumMod val="75000"/>
                  </a:schemeClr>
                </a:solidFill>
              </a:rPr>
              <a:t>upper</a:t>
            </a:r>
            <a:r>
              <a:rPr lang="es-ES" sz="1700" b="1" dirty="0" smtClean="0">
                <a:solidFill>
                  <a:schemeClr val="accent4">
                    <a:lumMod val="75000"/>
                  </a:schemeClr>
                </a:solidFill>
              </a:rPr>
              <a:t> (A/B)  and </a:t>
            </a:r>
          </a:p>
          <a:p>
            <a:r>
              <a:rPr lang="es-ES" sz="1700" b="1" dirty="0" err="1" smtClean="0">
                <a:solidFill>
                  <a:schemeClr val="accent4">
                    <a:lumMod val="75000"/>
                  </a:schemeClr>
                </a:solidFill>
              </a:rPr>
              <a:t>Classes</a:t>
            </a:r>
            <a:r>
              <a:rPr lang="es-ES" sz="1700" b="1" dirty="0" smtClean="0">
                <a:solidFill>
                  <a:schemeClr val="accent4">
                    <a:lumMod val="75000"/>
                  </a:schemeClr>
                </a:solidFill>
              </a:rPr>
              <a:t>  of </a:t>
            </a:r>
            <a:r>
              <a:rPr lang="es-ES" sz="1700" b="1" dirty="0" err="1" smtClean="0">
                <a:solidFill>
                  <a:schemeClr val="accent4">
                    <a:lumMod val="75000"/>
                  </a:schemeClr>
                </a:solidFill>
              </a:rPr>
              <a:t>the</a:t>
            </a:r>
            <a:r>
              <a:rPr lang="es-ES" sz="17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s-ES" sz="1700" b="1" dirty="0" err="1" smtClean="0">
                <a:solidFill>
                  <a:schemeClr val="accent4">
                    <a:lumMod val="75000"/>
                  </a:schemeClr>
                </a:solidFill>
              </a:rPr>
              <a:t>state</a:t>
            </a:r>
            <a:r>
              <a:rPr lang="es-ES" sz="17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endParaRPr lang="es-ES" sz="17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4375012" y="1738450"/>
            <a:ext cx="21659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err="1" smtClean="0">
                <a:solidFill>
                  <a:schemeClr val="accent4">
                    <a:lumMod val="75000"/>
                  </a:schemeClr>
                </a:solidFill>
              </a:rPr>
              <a:t>Upper</a:t>
            </a:r>
            <a:r>
              <a:rPr lang="es-ES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s-ES" b="1" dirty="0" err="1" smtClean="0">
                <a:solidFill>
                  <a:schemeClr val="accent4">
                    <a:lumMod val="75000"/>
                  </a:schemeClr>
                </a:solidFill>
              </a:rPr>
              <a:t>Middle</a:t>
            </a:r>
            <a:r>
              <a:rPr lang="es-ES" b="1" dirty="0" smtClean="0">
                <a:solidFill>
                  <a:schemeClr val="accent4">
                    <a:lumMod val="75000"/>
                  </a:schemeClr>
                </a:solidFill>
              </a:rPr>
              <a:t> (C+)</a:t>
            </a:r>
            <a:endParaRPr lang="es-ES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22" name="CuadroTexto 21"/>
          <p:cNvSpPr txBox="1"/>
          <p:nvPr/>
        </p:nvSpPr>
        <p:spPr>
          <a:xfrm>
            <a:off x="3894855" y="2057272"/>
            <a:ext cx="22813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b="1" dirty="0" err="1" smtClean="0"/>
              <a:t>Increased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on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average</a:t>
            </a:r>
            <a:endParaRPr lang="es-ES" sz="1600" b="1" dirty="0"/>
          </a:p>
        </p:txBody>
      </p:sp>
      <p:sp>
        <p:nvSpPr>
          <p:cNvPr id="23" name="CuadroTexto 22"/>
          <p:cNvSpPr txBox="1"/>
          <p:nvPr/>
        </p:nvSpPr>
        <p:spPr>
          <a:xfrm>
            <a:off x="6142265" y="2037691"/>
            <a:ext cx="7458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 smtClean="0">
                <a:solidFill>
                  <a:schemeClr val="accent4">
                    <a:lumMod val="75000"/>
                  </a:schemeClr>
                </a:solidFill>
              </a:rPr>
              <a:t>21%</a:t>
            </a:r>
            <a:endParaRPr lang="es-ES" sz="20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24" name="CuadroTexto 23"/>
          <p:cNvSpPr txBox="1"/>
          <p:nvPr/>
        </p:nvSpPr>
        <p:spPr>
          <a:xfrm>
            <a:off x="3284720" y="3135477"/>
            <a:ext cx="2517036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900" b="1" dirty="0" smtClean="0">
                <a:solidFill>
                  <a:schemeClr val="accent4">
                    <a:lumMod val="75000"/>
                  </a:schemeClr>
                </a:solidFill>
              </a:rPr>
              <a:t>ICT </a:t>
            </a:r>
            <a:r>
              <a:rPr lang="es-ES" sz="1900" b="1" dirty="0" err="1" smtClean="0">
                <a:solidFill>
                  <a:schemeClr val="accent4">
                    <a:lumMod val="75000"/>
                  </a:schemeClr>
                </a:solidFill>
              </a:rPr>
              <a:t>now</a:t>
            </a:r>
            <a:r>
              <a:rPr lang="es-ES" sz="19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s-ES" sz="1900" b="1" dirty="0" err="1" smtClean="0">
                <a:solidFill>
                  <a:schemeClr val="accent4">
                    <a:lumMod val="75000"/>
                  </a:schemeClr>
                </a:solidFill>
              </a:rPr>
              <a:t>represents</a:t>
            </a:r>
            <a:r>
              <a:rPr lang="es-ES" sz="1900" b="1" dirty="0" smtClean="0">
                <a:solidFill>
                  <a:schemeClr val="accent4">
                    <a:lumMod val="75000"/>
                  </a:schemeClr>
                </a:solidFill>
              </a:rPr>
              <a:t>,</a:t>
            </a:r>
          </a:p>
        </p:txBody>
      </p:sp>
      <p:sp>
        <p:nvSpPr>
          <p:cNvPr id="25" name="CuadroTexto 24"/>
          <p:cNvSpPr txBox="1"/>
          <p:nvPr/>
        </p:nvSpPr>
        <p:spPr>
          <a:xfrm>
            <a:off x="3572381" y="3486179"/>
            <a:ext cx="9544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 smtClean="0">
                <a:solidFill>
                  <a:schemeClr val="accent4">
                    <a:lumMod val="75000"/>
                  </a:schemeClr>
                </a:solidFill>
              </a:rPr>
              <a:t>1.7%</a:t>
            </a:r>
            <a:endParaRPr lang="es-ES" sz="2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26" name="CuadroTexto 25"/>
          <p:cNvSpPr txBox="1"/>
          <p:nvPr/>
        </p:nvSpPr>
        <p:spPr>
          <a:xfrm>
            <a:off x="4322118" y="3640311"/>
            <a:ext cx="3529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b="1" dirty="0" smtClean="0">
                <a:solidFill>
                  <a:schemeClr val="accent4">
                    <a:lumMod val="75000"/>
                  </a:schemeClr>
                </a:solidFill>
              </a:rPr>
              <a:t>of</a:t>
            </a:r>
            <a:endParaRPr lang="es-ES" sz="1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27" name="CuadroTexto 26"/>
          <p:cNvSpPr txBox="1"/>
          <p:nvPr/>
        </p:nvSpPr>
        <p:spPr>
          <a:xfrm>
            <a:off x="3932743" y="3874775"/>
            <a:ext cx="16802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 smtClean="0"/>
              <a:t>Jalisco GDP</a:t>
            </a:r>
            <a:endParaRPr lang="es-ES" sz="2000" b="1" dirty="0"/>
          </a:p>
        </p:txBody>
      </p:sp>
      <p:sp>
        <p:nvSpPr>
          <p:cNvPr id="28" name="CuadroTexto 27"/>
          <p:cNvSpPr txBox="1"/>
          <p:nvPr/>
        </p:nvSpPr>
        <p:spPr>
          <a:xfrm>
            <a:off x="5953789" y="2847926"/>
            <a:ext cx="1082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/>
              <a:t>In 2011, </a:t>
            </a:r>
            <a:endParaRPr lang="es-ES" b="1" dirty="0"/>
          </a:p>
        </p:txBody>
      </p:sp>
      <p:sp>
        <p:nvSpPr>
          <p:cNvPr id="29" name="CuadroTexto 28"/>
          <p:cNvSpPr txBox="1"/>
          <p:nvPr/>
        </p:nvSpPr>
        <p:spPr>
          <a:xfrm>
            <a:off x="6881578" y="2755702"/>
            <a:ext cx="8580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 smtClean="0">
                <a:solidFill>
                  <a:schemeClr val="accent4">
                    <a:lumMod val="75000"/>
                  </a:schemeClr>
                </a:solidFill>
              </a:rPr>
              <a:t>55%</a:t>
            </a:r>
            <a:endParaRPr lang="es-ES" sz="2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0" name="CuadroTexto 29"/>
          <p:cNvSpPr txBox="1"/>
          <p:nvPr/>
        </p:nvSpPr>
        <p:spPr>
          <a:xfrm>
            <a:off x="7631673" y="2857655"/>
            <a:ext cx="12715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b="1" dirty="0" smtClean="0"/>
              <a:t>Of </a:t>
            </a:r>
            <a:r>
              <a:rPr lang="es-ES" sz="1600" b="1" dirty="0" err="1" smtClean="0"/>
              <a:t>the</a:t>
            </a:r>
            <a:r>
              <a:rPr lang="es-ES" sz="1600" b="1" dirty="0" smtClean="0"/>
              <a:t> total</a:t>
            </a:r>
            <a:endParaRPr lang="es-ES" sz="1600" b="1" dirty="0"/>
          </a:p>
        </p:txBody>
      </p:sp>
      <p:sp>
        <p:nvSpPr>
          <p:cNvPr id="32" name="CuadroTexto 31"/>
          <p:cNvSpPr txBox="1"/>
          <p:nvPr/>
        </p:nvSpPr>
        <p:spPr>
          <a:xfrm>
            <a:off x="6605777" y="3075105"/>
            <a:ext cx="9252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b="1" dirty="0" err="1" smtClean="0">
                <a:solidFill>
                  <a:schemeClr val="accent4">
                    <a:lumMod val="75000"/>
                  </a:schemeClr>
                </a:solidFill>
              </a:rPr>
              <a:t>exports</a:t>
            </a:r>
            <a:endParaRPr lang="es-ES" sz="16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3" name="CuadroTexto 32"/>
          <p:cNvSpPr txBox="1"/>
          <p:nvPr/>
        </p:nvSpPr>
        <p:spPr>
          <a:xfrm>
            <a:off x="7447401" y="3138794"/>
            <a:ext cx="15327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b="1" dirty="0" err="1" smtClean="0"/>
              <a:t>were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from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the</a:t>
            </a:r>
            <a:endParaRPr lang="es-ES" sz="1600" b="1" dirty="0"/>
          </a:p>
        </p:txBody>
      </p:sp>
      <p:sp>
        <p:nvSpPr>
          <p:cNvPr id="34" name="CuadroTexto 33"/>
          <p:cNvSpPr txBox="1"/>
          <p:nvPr/>
        </p:nvSpPr>
        <p:spPr>
          <a:xfrm>
            <a:off x="5896285" y="3384392"/>
            <a:ext cx="19639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b="1" dirty="0" err="1" smtClean="0">
                <a:solidFill>
                  <a:schemeClr val="accent4">
                    <a:lumMod val="75000"/>
                  </a:schemeClr>
                </a:solidFill>
              </a:rPr>
              <a:t>Electronics</a:t>
            </a:r>
            <a:r>
              <a:rPr lang="es-ES" sz="1600" b="1" dirty="0" smtClean="0">
                <a:solidFill>
                  <a:schemeClr val="accent4">
                    <a:lumMod val="75000"/>
                  </a:schemeClr>
                </a:solidFill>
              </a:rPr>
              <a:t> sector</a:t>
            </a:r>
            <a:endParaRPr lang="es-ES" sz="16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5" name="CuadroTexto 34"/>
          <p:cNvSpPr txBox="1"/>
          <p:nvPr/>
        </p:nvSpPr>
        <p:spPr>
          <a:xfrm>
            <a:off x="7654437" y="3419486"/>
            <a:ext cx="14798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300" b="1" dirty="0" smtClean="0"/>
              <a:t>, </a:t>
            </a:r>
            <a:r>
              <a:rPr lang="es-ES" sz="1600" b="1" dirty="0" err="1" smtClean="0"/>
              <a:t>while</a:t>
            </a:r>
            <a:r>
              <a:rPr lang="es-ES" sz="1300" b="1" dirty="0" smtClean="0"/>
              <a:t> </a:t>
            </a:r>
            <a:r>
              <a:rPr lang="es-ES" sz="1600" b="1" dirty="0" smtClean="0"/>
              <a:t>tequil</a:t>
            </a:r>
            <a:r>
              <a:rPr lang="es-ES" sz="1300" b="1" dirty="0" smtClean="0"/>
              <a:t>a</a:t>
            </a:r>
          </a:p>
        </p:txBody>
      </p:sp>
      <p:sp>
        <p:nvSpPr>
          <p:cNvPr id="36" name="CuadroTexto 35"/>
          <p:cNvSpPr txBox="1"/>
          <p:nvPr/>
        </p:nvSpPr>
        <p:spPr>
          <a:xfrm>
            <a:off x="6040215" y="3792772"/>
            <a:ext cx="27174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b="1" dirty="0" err="1" smtClean="0"/>
              <a:t>represented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less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than</a:t>
            </a:r>
            <a:r>
              <a:rPr lang="es-ES" sz="1600" b="1" dirty="0" smtClean="0"/>
              <a:t> 5% </a:t>
            </a:r>
          </a:p>
          <a:p>
            <a:r>
              <a:rPr lang="es-ES" sz="1600" b="1" dirty="0" smtClean="0"/>
              <a:t>of </a:t>
            </a:r>
            <a:r>
              <a:rPr lang="es-ES" sz="1600" b="1" dirty="0" err="1" smtClean="0"/>
              <a:t>exports</a:t>
            </a:r>
            <a:endParaRPr lang="es-ES" sz="1600" b="1" dirty="0" smtClean="0"/>
          </a:p>
        </p:txBody>
      </p:sp>
      <p:sp>
        <p:nvSpPr>
          <p:cNvPr id="37" name="CuadroTexto 36"/>
          <p:cNvSpPr txBox="1"/>
          <p:nvPr/>
        </p:nvSpPr>
        <p:spPr>
          <a:xfrm>
            <a:off x="4451726" y="4878957"/>
            <a:ext cx="49888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err="1" smtClean="0"/>
              <a:t>Firms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which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have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benefitted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from</a:t>
            </a:r>
            <a:r>
              <a:rPr lang="es-ES" sz="1600" b="1" dirty="0" smtClean="0"/>
              <a:t> </a:t>
            </a:r>
          </a:p>
          <a:p>
            <a:r>
              <a:rPr lang="es-ES" sz="1600" b="1" dirty="0" err="1" smtClean="0"/>
              <a:t>PROSOFT´s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support</a:t>
            </a:r>
            <a:r>
              <a:rPr lang="es-ES" sz="1600" b="1" dirty="0" smtClean="0"/>
              <a:t>, </a:t>
            </a:r>
            <a:r>
              <a:rPr lang="es-ES" sz="1600" b="1" dirty="0" err="1" smtClean="0"/>
              <a:t>have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demonstrated</a:t>
            </a:r>
            <a:endParaRPr lang="es-ES" sz="1300" b="1" dirty="0"/>
          </a:p>
        </p:txBody>
      </p:sp>
      <p:sp>
        <p:nvSpPr>
          <p:cNvPr id="38" name="CuadroTexto 37"/>
          <p:cNvSpPr txBox="1"/>
          <p:nvPr/>
        </p:nvSpPr>
        <p:spPr>
          <a:xfrm>
            <a:off x="4398523" y="5442215"/>
            <a:ext cx="42082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 smtClean="0">
                <a:solidFill>
                  <a:schemeClr val="accent4">
                    <a:lumMod val="75000"/>
                  </a:schemeClr>
                </a:solidFill>
              </a:rPr>
              <a:t>$150,000 </a:t>
            </a:r>
            <a:r>
              <a:rPr lang="es-ES" sz="2400" b="1" dirty="0" err="1" smtClean="0">
                <a:solidFill>
                  <a:schemeClr val="accent4">
                    <a:lumMod val="75000"/>
                  </a:schemeClr>
                </a:solidFill>
              </a:rPr>
              <a:t>to</a:t>
            </a:r>
            <a:r>
              <a:rPr lang="es-ES" sz="2400" b="1" dirty="0" smtClean="0">
                <a:solidFill>
                  <a:schemeClr val="accent4">
                    <a:lumMod val="75000"/>
                  </a:schemeClr>
                </a:solidFill>
              </a:rPr>
              <a:t> $2,500,000 USD</a:t>
            </a:r>
            <a:endParaRPr lang="es-ES" sz="2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0" name="CuadroTexto 39"/>
          <p:cNvSpPr txBox="1"/>
          <p:nvPr/>
        </p:nvSpPr>
        <p:spPr>
          <a:xfrm>
            <a:off x="4811079" y="5734304"/>
            <a:ext cx="174118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100" b="1" dirty="0" err="1" smtClean="0">
                <a:solidFill>
                  <a:schemeClr val="accent4">
                    <a:lumMod val="75000"/>
                  </a:schemeClr>
                </a:solidFill>
              </a:rPr>
              <a:t>value</a:t>
            </a:r>
            <a:r>
              <a:rPr lang="es-ES" sz="21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s-ES" sz="2100" b="1" dirty="0" err="1" smtClean="0">
                <a:solidFill>
                  <a:schemeClr val="accent4">
                    <a:lumMod val="75000"/>
                  </a:schemeClr>
                </a:solidFill>
              </a:rPr>
              <a:t>added</a:t>
            </a:r>
            <a:endParaRPr lang="es-ES" sz="21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6598839" y="5808301"/>
            <a:ext cx="21002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b="1" dirty="0" smtClean="0"/>
              <a:t>per </a:t>
            </a:r>
            <a:r>
              <a:rPr lang="es-ES" sz="1600" b="1" dirty="0" err="1" smtClean="0"/>
              <a:t>person</a:t>
            </a:r>
            <a:r>
              <a:rPr lang="es-ES" sz="1600" b="1" dirty="0" smtClean="0"/>
              <a:t> per </a:t>
            </a:r>
            <a:r>
              <a:rPr lang="es-ES" sz="1600" b="1" dirty="0" err="1" smtClean="0"/>
              <a:t>year</a:t>
            </a:r>
            <a:endParaRPr lang="es-ES" sz="1600" b="1" dirty="0"/>
          </a:p>
        </p:txBody>
      </p:sp>
      <p:pic>
        <p:nvPicPr>
          <p:cNvPr id="42" name="Imagen 41" descr="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33381" y="6185572"/>
            <a:ext cx="1621784" cy="5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87795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bolitas-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1304" y="1861153"/>
            <a:ext cx="8051800" cy="3659909"/>
          </a:xfrm>
          <a:prstGeom prst="rect">
            <a:avLst/>
          </a:prstGeom>
        </p:spPr>
      </p:pic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457200" y="335280"/>
            <a:ext cx="8229600" cy="782320"/>
          </a:xfrm>
        </p:spPr>
        <p:txBody>
          <a:bodyPr>
            <a:normAutofit fontScale="90000"/>
          </a:bodyPr>
          <a:lstStyle/>
          <a:p>
            <a:pPr algn="l"/>
            <a:r>
              <a:rPr lang="en-US" sz="2500" dirty="0" smtClean="0">
                <a:solidFill>
                  <a:srgbClr val="FFFFFF"/>
                </a:solidFill>
              </a:rPr>
              <a:t>Invoicing detonated by PROSOFT 2.0 Users (Million USD)</a:t>
            </a:r>
            <a:endParaRPr lang="en-US" sz="2500" dirty="0">
              <a:solidFill>
                <a:srgbClr val="FFFFFF"/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978993" y="3474886"/>
            <a:ext cx="928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$6.36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2379784" y="2706131"/>
            <a:ext cx="1098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$12.66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4359029" y="3033483"/>
            <a:ext cx="1098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$10.42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7045568" y="3403929"/>
            <a:ext cx="1098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$15.77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5292964" y="4355836"/>
            <a:ext cx="803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smtClean="0">
                <a:solidFill>
                  <a:schemeClr val="bg1"/>
                </a:solidFill>
              </a:rPr>
              <a:t>$4.78</a:t>
            </a:r>
            <a:endParaRPr lang="es-ES" sz="1600" b="1" dirty="0">
              <a:solidFill>
                <a:schemeClr val="bg1"/>
              </a:solidFill>
            </a:endParaRPr>
          </a:p>
        </p:txBody>
      </p:sp>
      <p:pic>
        <p:nvPicPr>
          <p:cNvPr id="10" name="Imagen 9" descr="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33381" y="6185572"/>
            <a:ext cx="1621784" cy="5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15227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MX" sz="3200" dirty="0" err="1" smtClean="0">
                <a:solidFill>
                  <a:schemeClr val="bg1"/>
                </a:solidFill>
              </a:rPr>
              <a:t>How</a:t>
            </a:r>
            <a:r>
              <a:rPr lang="es-MX" sz="3200" dirty="0" smtClean="0">
                <a:solidFill>
                  <a:schemeClr val="bg1"/>
                </a:solidFill>
              </a:rPr>
              <a:t> can </a:t>
            </a:r>
            <a:r>
              <a:rPr lang="es-MX" sz="3200" dirty="0" err="1" smtClean="0">
                <a:solidFill>
                  <a:schemeClr val="bg1"/>
                </a:solidFill>
              </a:rPr>
              <a:t>the</a:t>
            </a:r>
            <a:r>
              <a:rPr lang="es-MX" sz="3200" dirty="0" smtClean="0">
                <a:solidFill>
                  <a:schemeClr val="bg1"/>
                </a:solidFill>
              </a:rPr>
              <a:t> </a:t>
            </a:r>
            <a:r>
              <a:rPr lang="es-MX" sz="3200" dirty="0" err="1" smtClean="0">
                <a:solidFill>
                  <a:schemeClr val="bg1"/>
                </a:solidFill>
              </a:rPr>
              <a:t>Ecosystem</a:t>
            </a:r>
            <a:r>
              <a:rPr lang="es-MX" sz="3200" dirty="0" smtClean="0">
                <a:solidFill>
                  <a:schemeClr val="bg1"/>
                </a:solidFill>
              </a:rPr>
              <a:t> </a:t>
            </a:r>
            <a:r>
              <a:rPr lang="es-MX" sz="3200" dirty="0" err="1" smtClean="0">
                <a:solidFill>
                  <a:schemeClr val="bg1"/>
                </a:solidFill>
              </a:rPr>
              <a:t>be</a:t>
            </a:r>
            <a:r>
              <a:rPr lang="es-MX" sz="3200" dirty="0" smtClean="0">
                <a:solidFill>
                  <a:schemeClr val="bg1"/>
                </a:solidFill>
              </a:rPr>
              <a:t> </a:t>
            </a:r>
            <a:r>
              <a:rPr lang="es-MX" sz="3200" dirty="0" err="1" smtClean="0">
                <a:solidFill>
                  <a:schemeClr val="bg1"/>
                </a:solidFill>
              </a:rPr>
              <a:t>strengthened</a:t>
            </a:r>
            <a:r>
              <a:rPr lang="es-MX" sz="3200" dirty="0" smtClean="0">
                <a:solidFill>
                  <a:schemeClr val="bg1"/>
                </a:solidFill>
              </a:rPr>
              <a:t>?</a:t>
            </a:r>
            <a:endParaRPr lang="es-MX" sz="3200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422400"/>
            <a:ext cx="8229600" cy="4525963"/>
          </a:xfrm>
        </p:spPr>
        <p:txBody>
          <a:bodyPr>
            <a:noAutofit/>
          </a:bodyPr>
          <a:lstStyle/>
          <a:p>
            <a:pPr algn="just"/>
            <a:r>
              <a:rPr lang="es-MX" sz="2400" dirty="0" err="1" smtClean="0"/>
              <a:t>The</a:t>
            </a:r>
            <a:r>
              <a:rPr lang="es-MX" sz="2400" dirty="0" smtClean="0"/>
              <a:t> </a:t>
            </a:r>
            <a:r>
              <a:rPr lang="es-MX" sz="2400" dirty="0" err="1" smtClean="0"/>
              <a:t>Ecosystem</a:t>
            </a:r>
            <a:r>
              <a:rPr lang="es-MX" sz="2400" dirty="0" smtClean="0"/>
              <a:t> </a:t>
            </a:r>
            <a:r>
              <a:rPr lang="es-MX" sz="2400" dirty="0" err="1" smtClean="0"/>
              <a:t>is</a:t>
            </a:r>
            <a:r>
              <a:rPr lang="es-MX" sz="2400" dirty="0" smtClean="0"/>
              <a:t> </a:t>
            </a:r>
            <a:r>
              <a:rPr lang="es-MX" sz="2400" dirty="0" err="1" smtClean="0"/>
              <a:t>now</a:t>
            </a:r>
            <a:r>
              <a:rPr lang="es-MX" sz="2400" dirty="0" smtClean="0"/>
              <a:t> </a:t>
            </a:r>
            <a:r>
              <a:rPr lang="es-MX" sz="2400" dirty="0" err="1" smtClean="0"/>
              <a:t>being</a:t>
            </a:r>
            <a:r>
              <a:rPr lang="es-MX" sz="2400" dirty="0" smtClean="0"/>
              <a:t> </a:t>
            </a:r>
            <a:r>
              <a:rPr lang="es-MX" sz="2400" dirty="0" err="1" smtClean="0"/>
              <a:t>tested</a:t>
            </a:r>
            <a:r>
              <a:rPr lang="es-MX" sz="2400" dirty="0" smtClean="0"/>
              <a:t> </a:t>
            </a:r>
            <a:r>
              <a:rPr lang="es-MX" sz="2400" dirty="0" err="1" smtClean="0"/>
              <a:t>by</a:t>
            </a:r>
            <a:r>
              <a:rPr lang="es-MX" sz="2400" dirty="0" smtClean="0"/>
              <a:t> </a:t>
            </a:r>
            <a:r>
              <a:rPr lang="es-MX" sz="2400" dirty="0" err="1" smtClean="0"/>
              <a:t>the</a:t>
            </a:r>
            <a:r>
              <a:rPr lang="es-MX" sz="2400" dirty="0" smtClean="0"/>
              <a:t> new </a:t>
            </a:r>
            <a:r>
              <a:rPr lang="es-MX" sz="2400" dirty="0" err="1" smtClean="0"/>
              <a:t>State</a:t>
            </a:r>
            <a:r>
              <a:rPr lang="es-MX" sz="2400" dirty="0" smtClean="0"/>
              <a:t> </a:t>
            </a:r>
            <a:r>
              <a:rPr lang="es-MX" sz="2400" dirty="0" err="1" smtClean="0"/>
              <a:t>Government</a:t>
            </a:r>
            <a:endParaRPr lang="es-MX" sz="2400" dirty="0" smtClean="0"/>
          </a:p>
          <a:p>
            <a:pPr algn="just"/>
            <a:r>
              <a:rPr lang="es-MX" sz="2400" dirty="0" err="1" smtClean="0"/>
              <a:t>The</a:t>
            </a:r>
            <a:r>
              <a:rPr lang="es-MX" sz="2400" dirty="0" smtClean="0"/>
              <a:t> </a:t>
            </a:r>
            <a:r>
              <a:rPr lang="es-MX" sz="2400" dirty="0" err="1" smtClean="0"/>
              <a:t>industry</a:t>
            </a:r>
            <a:r>
              <a:rPr lang="es-MX" sz="2400" dirty="0" smtClean="0"/>
              <a:t> </a:t>
            </a:r>
            <a:r>
              <a:rPr lang="es-MX" sz="2400" dirty="0" err="1" smtClean="0"/>
              <a:t>will</a:t>
            </a:r>
            <a:r>
              <a:rPr lang="es-MX" sz="2400" dirty="0" smtClean="0"/>
              <a:t> </a:t>
            </a:r>
            <a:r>
              <a:rPr lang="es-MX" sz="2400" dirty="0" err="1" smtClean="0"/>
              <a:t>be</a:t>
            </a:r>
            <a:r>
              <a:rPr lang="es-MX" sz="2400" dirty="0" smtClean="0"/>
              <a:t> </a:t>
            </a:r>
            <a:r>
              <a:rPr lang="es-MX" sz="2400" dirty="0" err="1" smtClean="0"/>
              <a:t>resilient</a:t>
            </a:r>
            <a:r>
              <a:rPr lang="es-MX" sz="2400" dirty="0" smtClean="0"/>
              <a:t>, </a:t>
            </a:r>
            <a:r>
              <a:rPr lang="es-MX" sz="2400" dirty="0" err="1" smtClean="0"/>
              <a:t>albeit</a:t>
            </a:r>
            <a:r>
              <a:rPr lang="es-MX" sz="2400" dirty="0" smtClean="0"/>
              <a:t> </a:t>
            </a:r>
            <a:r>
              <a:rPr lang="es-MX" sz="2400" dirty="0" err="1" smtClean="0"/>
              <a:t>slower</a:t>
            </a:r>
            <a:r>
              <a:rPr lang="es-MX" sz="2400" dirty="0" smtClean="0"/>
              <a:t> </a:t>
            </a:r>
            <a:r>
              <a:rPr lang="es-MX" sz="2400" dirty="0" err="1" smtClean="0"/>
              <a:t>to</a:t>
            </a:r>
            <a:r>
              <a:rPr lang="es-MX" sz="2400" dirty="0" smtClean="0"/>
              <a:t> </a:t>
            </a:r>
            <a:r>
              <a:rPr lang="es-MX" sz="2400" dirty="0" err="1" smtClean="0"/>
              <a:t>react</a:t>
            </a:r>
            <a:r>
              <a:rPr lang="es-MX" sz="2400" dirty="0" smtClean="0"/>
              <a:t> </a:t>
            </a:r>
            <a:r>
              <a:rPr lang="es-MX" sz="2400" dirty="0" err="1" smtClean="0"/>
              <a:t>to</a:t>
            </a:r>
            <a:r>
              <a:rPr lang="es-MX" sz="2400" dirty="0" smtClean="0"/>
              <a:t> </a:t>
            </a:r>
            <a:r>
              <a:rPr lang="es-MX" sz="2400" dirty="0" err="1" smtClean="0"/>
              <a:t>changes</a:t>
            </a:r>
            <a:r>
              <a:rPr lang="es-MX" sz="2400" dirty="0" smtClean="0"/>
              <a:t> in </a:t>
            </a:r>
            <a:r>
              <a:rPr lang="es-MX" sz="2400" dirty="0" err="1" smtClean="0"/>
              <a:t>the</a:t>
            </a:r>
            <a:r>
              <a:rPr lang="es-MX" sz="2400" dirty="0" smtClean="0"/>
              <a:t> </a:t>
            </a:r>
            <a:r>
              <a:rPr lang="es-MX" sz="2400" dirty="0" err="1" smtClean="0"/>
              <a:t>markets</a:t>
            </a:r>
            <a:r>
              <a:rPr lang="es-MX" sz="2400" dirty="0" smtClean="0"/>
              <a:t> </a:t>
            </a:r>
            <a:r>
              <a:rPr lang="es-MX" sz="2400" dirty="0" smtClean="0"/>
              <a:t>and </a:t>
            </a:r>
            <a:r>
              <a:rPr lang="es-MX" sz="2400" dirty="0" err="1" smtClean="0"/>
              <a:t>to</a:t>
            </a:r>
            <a:r>
              <a:rPr lang="es-MX" sz="2400" dirty="0" smtClean="0"/>
              <a:t> </a:t>
            </a:r>
            <a:r>
              <a:rPr lang="es-MX" sz="2400" dirty="0" err="1" smtClean="0"/>
              <a:t>challenges</a:t>
            </a:r>
            <a:r>
              <a:rPr lang="es-MX" sz="2400" dirty="0" smtClean="0"/>
              <a:t> in </a:t>
            </a:r>
            <a:r>
              <a:rPr lang="es-MX" sz="2400" dirty="0" err="1" smtClean="0"/>
              <a:t>innovation</a:t>
            </a:r>
            <a:endParaRPr lang="es-MX" sz="2400" dirty="0" smtClean="0"/>
          </a:p>
          <a:p>
            <a:pPr algn="just"/>
            <a:r>
              <a:rPr lang="es-MX" sz="2400" dirty="0" smtClean="0"/>
              <a:t>Academia has </a:t>
            </a:r>
            <a:r>
              <a:rPr lang="es-MX" sz="2400" dirty="0" err="1" smtClean="0"/>
              <a:t>learnt</a:t>
            </a:r>
            <a:r>
              <a:rPr lang="es-MX" sz="2400" dirty="0" smtClean="0"/>
              <a:t> a </a:t>
            </a:r>
            <a:r>
              <a:rPr lang="es-MX" sz="2400" dirty="0" err="1" smtClean="0"/>
              <a:t>lesson</a:t>
            </a:r>
            <a:r>
              <a:rPr lang="es-MX" sz="2400" dirty="0" smtClean="0"/>
              <a:t> </a:t>
            </a:r>
            <a:r>
              <a:rPr lang="es-MX" sz="2400" dirty="0" err="1" smtClean="0"/>
              <a:t>or</a:t>
            </a:r>
            <a:r>
              <a:rPr lang="es-MX" sz="2400" dirty="0" smtClean="0"/>
              <a:t> </a:t>
            </a:r>
            <a:r>
              <a:rPr lang="es-MX" sz="2400" dirty="0" err="1" smtClean="0"/>
              <a:t>two</a:t>
            </a:r>
            <a:r>
              <a:rPr lang="es-MX" sz="2400" dirty="0" smtClean="0"/>
              <a:t> and </a:t>
            </a:r>
            <a:r>
              <a:rPr lang="es-MX" sz="2400" dirty="0" err="1" smtClean="0"/>
              <a:t>is</a:t>
            </a:r>
            <a:r>
              <a:rPr lang="es-MX" sz="2400" dirty="0" smtClean="0"/>
              <a:t> </a:t>
            </a:r>
            <a:r>
              <a:rPr lang="es-MX" sz="2400" dirty="0" err="1" smtClean="0"/>
              <a:t>now</a:t>
            </a:r>
            <a:r>
              <a:rPr lang="es-MX" sz="2400" dirty="0" smtClean="0"/>
              <a:t> </a:t>
            </a:r>
            <a:r>
              <a:rPr lang="es-MX" sz="2400" dirty="0" err="1" smtClean="0"/>
              <a:t>also</a:t>
            </a:r>
            <a:r>
              <a:rPr lang="es-MX" sz="2400" dirty="0" smtClean="0"/>
              <a:t> more </a:t>
            </a:r>
            <a:r>
              <a:rPr lang="es-MX" sz="2400" dirty="0" err="1" smtClean="0"/>
              <a:t>dynamic</a:t>
            </a:r>
            <a:endParaRPr lang="es-MX" sz="2400" dirty="0" smtClean="0"/>
          </a:p>
          <a:p>
            <a:pPr algn="just"/>
            <a:r>
              <a:rPr lang="es-MX" sz="2400" dirty="0" err="1" smtClean="0"/>
              <a:t>Industry</a:t>
            </a:r>
            <a:r>
              <a:rPr lang="es-MX" sz="2400" dirty="0" smtClean="0"/>
              <a:t> has come </a:t>
            </a:r>
            <a:r>
              <a:rPr lang="es-MX" sz="2400" dirty="0" err="1" smtClean="0"/>
              <a:t>to</a:t>
            </a:r>
            <a:r>
              <a:rPr lang="es-MX" sz="2400" dirty="0" smtClean="0"/>
              <a:t> </a:t>
            </a:r>
            <a:r>
              <a:rPr lang="es-MX" sz="2400" dirty="0" err="1" smtClean="0"/>
              <a:t>depend</a:t>
            </a:r>
            <a:r>
              <a:rPr lang="es-MX" sz="2400" dirty="0" smtClean="0"/>
              <a:t> </a:t>
            </a:r>
            <a:r>
              <a:rPr lang="es-MX" sz="2400" dirty="0" err="1" smtClean="0"/>
              <a:t>on</a:t>
            </a:r>
            <a:r>
              <a:rPr lang="es-MX" sz="2400" dirty="0" smtClean="0"/>
              <a:t> </a:t>
            </a:r>
            <a:r>
              <a:rPr lang="es-MX" sz="2400" dirty="0" err="1" smtClean="0"/>
              <a:t>the</a:t>
            </a:r>
            <a:r>
              <a:rPr lang="es-MX" sz="2400" dirty="0" smtClean="0"/>
              <a:t> PROSOFT subsidies as a </a:t>
            </a:r>
            <a:r>
              <a:rPr lang="es-MX" sz="2400" dirty="0" err="1" smtClean="0"/>
              <a:t>substitute</a:t>
            </a:r>
            <a:r>
              <a:rPr lang="es-MX" sz="2400" dirty="0" smtClean="0"/>
              <a:t> </a:t>
            </a:r>
            <a:r>
              <a:rPr lang="es-MX" sz="2400" dirty="0" err="1" smtClean="0"/>
              <a:t>for</a:t>
            </a:r>
            <a:r>
              <a:rPr lang="es-MX" sz="2400" dirty="0" smtClean="0"/>
              <a:t> </a:t>
            </a:r>
            <a:r>
              <a:rPr lang="es-MX" sz="2400" dirty="0" err="1" smtClean="0"/>
              <a:t>credits</a:t>
            </a:r>
            <a:r>
              <a:rPr lang="es-MX" sz="2400" dirty="0" smtClean="0"/>
              <a:t> </a:t>
            </a:r>
            <a:r>
              <a:rPr lang="es-MX" sz="2400" dirty="0" err="1" smtClean="0"/>
              <a:t>which</a:t>
            </a:r>
            <a:r>
              <a:rPr lang="es-MX" sz="2400" dirty="0" smtClean="0"/>
              <a:t> </a:t>
            </a:r>
            <a:r>
              <a:rPr lang="es-MX" sz="2400" dirty="0" err="1" smtClean="0"/>
              <a:t>the</a:t>
            </a:r>
            <a:r>
              <a:rPr lang="es-MX" sz="2400" dirty="0" smtClean="0"/>
              <a:t> </a:t>
            </a:r>
            <a:r>
              <a:rPr lang="es-MX" sz="2400" dirty="0" err="1" smtClean="0"/>
              <a:t>pathetic</a:t>
            </a:r>
            <a:r>
              <a:rPr lang="es-MX" sz="2400" dirty="0" smtClean="0"/>
              <a:t> </a:t>
            </a:r>
            <a:r>
              <a:rPr lang="es-MX" sz="2400" dirty="0" err="1" smtClean="0"/>
              <a:t>Mexican</a:t>
            </a:r>
            <a:r>
              <a:rPr lang="es-MX" sz="2400" dirty="0" smtClean="0"/>
              <a:t> </a:t>
            </a:r>
            <a:r>
              <a:rPr lang="es-MX" sz="2400" dirty="0" err="1" smtClean="0"/>
              <a:t>banks</a:t>
            </a:r>
            <a:r>
              <a:rPr lang="es-MX" sz="2400" dirty="0" smtClean="0"/>
              <a:t> are </a:t>
            </a:r>
            <a:r>
              <a:rPr lang="es-MX" sz="2400" dirty="0" err="1" smtClean="0"/>
              <a:t>not</a:t>
            </a:r>
            <a:r>
              <a:rPr lang="es-MX" sz="2400" dirty="0" smtClean="0"/>
              <a:t> </a:t>
            </a:r>
            <a:r>
              <a:rPr lang="es-MX" sz="2400" dirty="0" err="1" smtClean="0"/>
              <a:t>willing</a:t>
            </a:r>
            <a:r>
              <a:rPr lang="es-MX" sz="2400" dirty="0" smtClean="0"/>
              <a:t> </a:t>
            </a:r>
            <a:r>
              <a:rPr lang="es-MX" sz="2400" dirty="0" err="1" smtClean="0"/>
              <a:t>to</a:t>
            </a:r>
            <a:r>
              <a:rPr lang="es-MX" sz="2400" dirty="0" smtClean="0"/>
              <a:t> </a:t>
            </a:r>
            <a:r>
              <a:rPr lang="es-MX" sz="2400" dirty="0" err="1" smtClean="0"/>
              <a:t>provide</a:t>
            </a:r>
            <a:endParaRPr lang="es-MX" sz="2400" dirty="0" smtClean="0"/>
          </a:p>
          <a:p>
            <a:pPr algn="just"/>
            <a:r>
              <a:rPr lang="es-MX" sz="2400" dirty="0" err="1" smtClean="0"/>
              <a:t>The</a:t>
            </a:r>
            <a:r>
              <a:rPr lang="es-MX" sz="2400" dirty="0" smtClean="0"/>
              <a:t> </a:t>
            </a:r>
            <a:r>
              <a:rPr lang="es-MX" sz="2400" dirty="0" err="1" smtClean="0"/>
              <a:t>answer</a:t>
            </a:r>
            <a:r>
              <a:rPr lang="es-MX" sz="2400" dirty="0" smtClean="0"/>
              <a:t>: </a:t>
            </a:r>
            <a:r>
              <a:rPr lang="es-MX" sz="2400" dirty="0" err="1" smtClean="0"/>
              <a:t>Create</a:t>
            </a:r>
            <a:r>
              <a:rPr lang="es-MX" sz="2400" dirty="0" smtClean="0"/>
              <a:t> </a:t>
            </a:r>
            <a:r>
              <a:rPr lang="es-MX" sz="2400" dirty="0" err="1" smtClean="0"/>
              <a:t>your</a:t>
            </a:r>
            <a:r>
              <a:rPr lang="es-MX" sz="2400" dirty="0" smtClean="0"/>
              <a:t> </a:t>
            </a:r>
            <a:r>
              <a:rPr lang="es-MX" sz="2400" dirty="0" err="1" smtClean="0"/>
              <a:t>own</a:t>
            </a:r>
            <a:r>
              <a:rPr lang="es-MX" sz="2400" dirty="0" smtClean="0"/>
              <a:t> </a:t>
            </a:r>
            <a:r>
              <a:rPr lang="es-MX" sz="2400" dirty="0" err="1" smtClean="0"/>
              <a:t>bank</a:t>
            </a:r>
            <a:r>
              <a:rPr lang="es-MX" sz="2400" dirty="0" smtClean="0"/>
              <a:t>! </a:t>
            </a:r>
            <a:r>
              <a:rPr lang="es-MX" sz="2400" dirty="0" err="1" smtClean="0"/>
              <a:t>Provide</a:t>
            </a:r>
            <a:r>
              <a:rPr lang="es-MX" sz="2400" dirty="0" smtClean="0"/>
              <a:t> </a:t>
            </a:r>
            <a:r>
              <a:rPr lang="es-MX" sz="2400" dirty="0" err="1" smtClean="0"/>
              <a:t>your</a:t>
            </a:r>
            <a:r>
              <a:rPr lang="es-MX" sz="2400" dirty="0" smtClean="0"/>
              <a:t> </a:t>
            </a:r>
            <a:r>
              <a:rPr lang="es-MX" sz="2400" dirty="0" err="1" smtClean="0"/>
              <a:t>own</a:t>
            </a:r>
            <a:r>
              <a:rPr lang="es-MX" sz="2400" dirty="0" smtClean="0"/>
              <a:t> </a:t>
            </a:r>
            <a:r>
              <a:rPr lang="es-MX" sz="2400" dirty="0" err="1" smtClean="0"/>
              <a:t>financial</a:t>
            </a:r>
            <a:r>
              <a:rPr lang="es-MX" sz="2400" dirty="0" smtClean="0"/>
              <a:t> </a:t>
            </a:r>
            <a:r>
              <a:rPr lang="es-MX" sz="2400" dirty="0" err="1" smtClean="0"/>
              <a:t>support</a:t>
            </a:r>
            <a:r>
              <a:rPr lang="es-MX" sz="2400" dirty="0" smtClean="0"/>
              <a:t>, </a:t>
            </a:r>
            <a:r>
              <a:rPr lang="es-MX" sz="2400" dirty="0" err="1" smtClean="0"/>
              <a:t>circumvent</a:t>
            </a:r>
            <a:r>
              <a:rPr lang="es-MX" sz="2400" dirty="0" smtClean="0"/>
              <a:t> </a:t>
            </a:r>
            <a:r>
              <a:rPr lang="es-MX" sz="2400" dirty="0" err="1" smtClean="0"/>
              <a:t>the</a:t>
            </a:r>
            <a:r>
              <a:rPr lang="es-MX" sz="2400" dirty="0" smtClean="0"/>
              <a:t> </a:t>
            </a:r>
            <a:r>
              <a:rPr lang="es-MX" sz="2400" dirty="0" err="1" smtClean="0"/>
              <a:t>banking</a:t>
            </a:r>
            <a:r>
              <a:rPr lang="es-MX" sz="2400" dirty="0" smtClean="0"/>
              <a:t> </a:t>
            </a:r>
            <a:r>
              <a:rPr lang="es-MX" sz="2400" dirty="0" err="1" smtClean="0"/>
              <a:t>system</a:t>
            </a:r>
            <a:endParaRPr lang="es-MX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60338"/>
            <a:ext cx="8229600" cy="1143000"/>
          </a:xfrm>
        </p:spPr>
        <p:txBody>
          <a:bodyPr>
            <a:noAutofit/>
          </a:bodyPr>
          <a:lstStyle/>
          <a:p>
            <a:r>
              <a:rPr lang="es-MX" sz="3200" dirty="0" err="1" smtClean="0">
                <a:solidFill>
                  <a:schemeClr val="bg1"/>
                </a:solidFill>
              </a:rPr>
              <a:t>What</a:t>
            </a:r>
            <a:r>
              <a:rPr lang="es-MX" sz="3200" dirty="0" smtClean="0">
                <a:solidFill>
                  <a:schemeClr val="bg1"/>
                </a:solidFill>
              </a:rPr>
              <a:t> </a:t>
            </a:r>
            <a:r>
              <a:rPr lang="es-MX" sz="3200" dirty="0" err="1" smtClean="0">
                <a:solidFill>
                  <a:schemeClr val="bg1"/>
                </a:solidFill>
              </a:rPr>
              <a:t>is</a:t>
            </a:r>
            <a:r>
              <a:rPr lang="es-MX" sz="3200" dirty="0" smtClean="0">
                <a:solidFill>
                  <a:schemeClr val="bg1"/>
                </a:solidFill>
              </a:rPr>
              <a:t> </a:t>
            </a:r>
            <a:r>
              <a:rPr lang="es-MX" sz="3200" dirty="0" err="1" smtClean="0">
                <a:solidFill>
                  <a:schemeClr val="bg1"/>
                </a:solidFill>
              </a:rPr>
              <a:t>the</a:t>
            </a:r>
            <a:r>
              <a:rPr lang="es-MX" sz="3200" dirty="0" smtClean="0">
                <a:solidFill>
                  <a:schemeClr val="bg1"/>
                </a:solidFill>
              </a:rPr>
              <a:t> role of </a:t>
            </a:r>
            <a:r>
              <a:rPr lang="es-MX" sz="3200" dirty="0" err="1" smtClean="0">
                <a:solidFill>
                  <a:schemeClr val="bg1"/>
                </a:solidFill>
              </a:rPr>
              <a:t>policy</a:t>
            </a:r>
            <a:r>
              <a:rPr lang="es-MX" sz="3200" dirty="0" smtClean="0">
                <a:solidFill>
                  <a:schemeClr val="bg1"/>
                </a:solidFill>
              </a:rPr>
              <a:t> </a:t>
            </a:r>
            <a:r>
              <a:rPr lang="es-MX" sz="3200" dirty="0" err="1" smtClean="0">
                <a:solidFill>
                  <a:schemeClr val="bg1"/>
                </a:solidFill>
              </a:rPr>
              <a:t>makers</a:t>
            </a:r>
            <a:r>
              <a:rPr lang="es-MX" sz="3200" dirty="0" smtClean="0">
                <a:solidFill>
                  <a:schemeClr val="bg1"/>
                </a:solidFill>
              </a:rPr>
              <a:t>/</a:t>
            </a:r>
            <a:r>
              <a:rPr lang="es-MX" sz="3200" dirty="0" err="1" smtClean="0">
                <a:solidFill>
                  <a:schemeClr val="bg1"/>
                </a:solidFill>
              </a:rPr>
              <a:t>public</a:t>
            </a:r>
            <a:r>
              <a:rPr lang="es-MX" sz="3200" dirty="0" smtClean="0">
                <a:solidFill>
                  <a:schemeClr val="bg1"/>
                </a:solidFill>
              </a:rPr>
              <a:t> sector, </a:t>
            </a:r>
            <a:r>
              <a:rPr lang="es-MX" sz="3200" dirty="0" err="1" smtClean="0">
                <a:solidFill>
                  <a:schemeClr val="bg1"/>
                </a:solidFill>
              </a:rPr>
              <a:t>if</a:t>
            </a:r>
            <a:r>
              <a:rPr lang="es-MX" sz="3200" dirty="0" smtClean="0">
                <a:solidFill>
                  <a:schemeClr val="bg1"/>
                </a:solidFill>
              </a:rPr>
              <a:t> </a:t>
            </a:r>
            <a:r>
              <a:rPr lang="es-MX" sz="3200" dirty="0" err="1" smtClean="0">
                <a:solidFill>
                  <a:schemeClr val="bg1"/>
                </a:solidFill>
              </a:rPr>
              <a:t>any</a:t>
            </a:r>
            <a:r>
              <a:rPr lang="es-MX" sz="3200" dirty="0" smtClean="0">
                <a:solidFill>
                  <a:schemeClr val="bg1"/>
                </a:solidFill>
              </a:rPr>
              <a:t>?</a:t>
            </a:r>
            <a:endParaRPr lang="es-MX" sz="3200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308100"/>
            <a:ext cx="8394700" cy="48641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s-MX" sz="2800" dirty="0" err="1" smtClean="0"/>
              <a:t>The</a:t>
            </a:r>
            <a:r>
              <a:rPr lang="es-MX" sz="2800" dirty="0" smtClean="0"/>
              <a:t> </a:t>
            </a:r>
            <a:r>
              <a:rPr lang="es-MX" sz="2800" dirty="0" err="1" smtClean="0"/>
              <a:t>State</a:t>
            </a:r>
            <a:r>
              <a:rPr lang="es-MX" sz="2800" dirty="0" smtClean="0"/>
              <a:t> </a:t>
            </a:r>
            <a:r>
              <a:rPr lang="es-MX" sz="2800" dirty="0" err="1" smtClean="0"/>
              <a:t>Government</a:t>
            </a:r>
            <a:r>
              <a:rPr lang="es-MX" sz="2800" dirty="0" smtClean="0"/>
              <a:t> has </a:t>
            </a:r>
            <a:r>
              <a:rPr lang="es-MX" sz="2800" dirty="0" err="1" smtClean="0"/>
              <a:t>always</a:t>
            </a:r>
            <a:r>
              <a:rPr lang="es-MX" sz="2800" dirty="0" smtClean="0"/>
              <a:t> </a:t>
            </a:r>
            <a:r>
              <a:rPr lang="es-MX" sz="2800" dirty="0" err="1" smtClean="0"/>
              <a:t>intervened</a:t>
            </a:r>
            <a:r>
              <a:rPr lang="es-MX" sz="2800" dirty="0" smtClean="0"/>
              <a:t>! </a:t>
            </a:r>
            <a:r>
              <a:rPr lang="es-MX" sz="2800" dirty="0" err="1" smtClean="0"/>
              <a:t>It</a:t>
            </a:r>
            <a:r>
              <a:rPr lang="es-MX" sz="2800" dirty="0" smtClean="0"/>
              <a:t> has </a:t>
            </a:r>
            <a:r>
              <a:rPr lang="es-MX" sz="2800" dirty="0" err="1" smtClean="0"/>
              <a:t>become</a:t>
            </a:r>
            <a:r>
              <a:rPr lang="es-MX" sz="2800" dirty="0" smtClean="0"/>
              <a:t> a de facto </a:t>
            </a:r>
            <a:r>
              <a:rPr lang="es-MX" sz="2800" i="1" dirty="0" smtClean="0"/>
              <a:t>“</a:t>
            </a:r>
            <a:r>
              <a:rPr lang="es-MX" sz="2800" i="1" dirty="0" err="1" smtClean="0"/>
              <a:t>dictablanda</a:t>
            </a:r>
            <a:r>
              <a:rPr lang="es-MX" sz="2800" i="1" dirty="0" smtClean="0"/>
              <a:t>” (</a:t>
            </a:r>
            <a:r>
              <a:rPr lang="es-MX" sz="2800" i="1" dirty="0" err="1" smtClean="0"/>
              <a:t>soft</a:t>
            </a:r>
            <a:r>
              <a:rPr lang="es-MX" sz="2800" i="1" dirty="0" smtClean="0"/>
              <a:t> </a:t>
            </a:r>
            <a:r>
              <a:rPr lang="es-MX" sz="2800" i="1" dirty="0" err="1" smtClean="0"/>
              <a:t>dictator</a:t>
            </a:r>
            <a:r>
              <a:rPr lang="es-MX" sz="2800" i="1" dirty="0" smtClean="0"/>
              <a:t>) </a:t>
            </a:r>
            <a:r>
              <a:rPr lang="es-MX" sz="2800" i="1" dirty="0" err="1" smtClean="0"/>
              <a:t>given</a:t>
            </a:r>
            <a:r>
              <a:rPr lang="es-MX" sz="2800" i="1" dirty="0" smtClean="0"/>
              <a:t> </a:t>
            </a:r>
            <a:r>
              <a:rPr lang="es-MX" sz="2800" i="1" dirty="0" err="1" smtClean="0"/>
              <a:t>the</a:t>
            </a:r>
            <a:r>
              <a:rPr lang="es-MX" sz="2800" i="1" dirty="0" smtClean="0"/>
              <a:t> </a:t>
            </a:r>
            <a:r>
              <a:rPr lang="es-MX" sz="2800" i="1" dirty="0" err="1" smtClean="0"/>
              <a:t>obvious</a:t>
            </a:r>
            <a:r>
              <a:rPr lang="es-MX" sz="2800" i="1" dirty="0" smtClean="0"/>
              <a:t> </a:t>
            </a:r>
            <a:r>
              <a:rPr lang="es-MX" sz="2800" i="1" dirty="0" err="1" smtClean="0"/>
              <a:t>market</a:t>
            </a:r>
            <a:r>
              <a:rPr lang="es-MX" sz="2800" i="1" dirty="0" smtClean="0"/>
              <a:t> </a:t>
            </a:r>
            <a:r>
              <a:rPr lang="es-MX" sz="2800" i="1" dirty="0" err="1" smtClean="0"/>
              <a:t>imperfections</a:t>
            </a:r>
            <a:endParaRPr lang="es-MX" sz="2800" i="1" dirty="0" smtClean="0"/>
          </a:p>
          <a:p>
            <a:pPr algn="just"/>
            <a:r>
              <a:rPr lang="es-MX" sz="2800" dirty="0" err="1" smtClean="0"/>
              <a:t>It</a:t>
            </a:r>
            <a:r>
              <a:rPr lang="es-MX" sz="2800" dirty="0" smtClean="0"/>
              <a:t> has </a:t>
            </a:r>
            <a:r>
              <a:rPr lang="es-MX" sz="2800" dirty="0" err="1" smtClean="0"/>
              <a:t>championed</a:t>
            </a:r>
            <a:r>
              <a:rPr lang="es-MX" sz="2800" dirty="0" smtClean="0"/>
              <a:t> </a:t>
            </a:r>
            <a:r>
              <a:rPr lang="es-MX" sz="2800" dirty="0" err="1" smtClean="0"/>
              <a:t>closing</a:t>
            </a:r>
            <a:r>
              <a:rPr lang="es-MX" sz="2800" dirty="0" smtClean="0"/>
              <a:t> </a:t>
            </a:r>
            <a:r>
              <a:rPr lang="es-MX" sz="2800" dirty="0" err="1" smtClean="0"/>
              <a:t>the</a:t>
            </a:r>
            <a:r>
              <a:rPr lang="es-MX" sz="2800" dirty="0" smtClean="0"/>
              <a:t> digital divide </a:t>
            </a:r>
            <a:r>
              <a:rPr lang="es-MX" sz="2800" dirty="0" err="1" smtClean="0"/>
              <a:t>through</a:t>
            </a:r>
            <a:r>
              <a:rPr lang="es-MX" sz="2800" dirty="0" smtClean="0"/>
              <a:t> </a:t>
            </a:r>
            <a:r>
              <a:rPr lang="es-MX" sz="2800" dirty="0" err="1" smtClean="0"/>
              <a:t>its</a:t>
            </a:r>
            <a:r>
              <a:rPr lang="es-MX" sz="2800" dirty="0" smtClean="0"/>
              <a:t> </a:t>
            </a:r>
            <a:r>
              <a:rPr lang="es-MX" sz="2800" i="1" dirty="0" smtClean="0">
                <a:solidFill>
                  <a:srgbClr val="FF0000"/>
                </a:solidFill>
              </a:rPr>
              <a:t>e </a:t>
            </a:r>
            <a:r>
              <a:rPr lang="es-MX" sz="2800" i="1" dirty="0" err="1" smtClean="0">
                <a:solidFill>
                  <a:srgbClr val="FF0000"/>
                </a:solidFill>
              </a:rPr>
              <a:t>inclusion</a:t>
            </a:r>
            <a:r>
              <a:rPr lang="es-MX" sz="2800" i="1" dirty="0" smtClean="0">
                <a:solidFill>
                  <a:srgbClr val="FF0000"/>
                </a:solidFill>
              </a:rPr>
              <a:t> </a:t>
            </a:r>
            <a:r>
              <a:rPr lang="es-MX" sz="2800" i="1" dirty="0" err="1" smtClean="0">
                <a:solidFill>
                  <a:srgbClr val="FF0000"/>
                </a:solidFill>
              </a:rPr>
              <a:t>for</a:t>
            </a:r>
            <a:r>
              <a:rPr lang="es-MX" sz="2800" i="1" dirty="0" smtClean="0">
                <a:solidFill>
                  <a:srgbClr val="FF0000"/>
                </a:solidFill>
              </a:rPr>
              <a:t> </a:t>
            </a:r>
            <a:r>
              <a:rPr lang="es-MX" sz="2800" i="1" dirty="0" err="1" smtClean="0">
                <a:solidFill>
                  <a:srgbClr val="FF0000"/>
                </a:solidFill>
              </a:rPr>
              <a:t>an</a:t>
            </a:r>
            <a:r>
              <a:rPr lang="es-MX" sz="2800" i="1" dirty="0" smtClean="0">
                <a:solidFill>
                  <a:srgbClr val="FF0000"/>
                </a:solidFill>
              </a:rPr>
              <a:t> i </a:t>
            </a:r>
            <a:r>
              <a:rPr lang="es-MX" sz="2800" i="1" dirty="0" err="1" smtClean="0">
                <a:solidFill>
                  <a:srgbClr val="FF0000"/>
                </a:solidFill>
              </a:rPr>
              <a:t>society</a:t>
            </a:r>
            <a:r>
              <a:rPr lang="es-MX" sz="2800" i="1" dirty="0" smtClean="0">
                <a:solidFill>
                  <a:srgbClr val="FF0000"/>
                </a:solidFill>
              </a:rPr>
              <a:t> </a:t>
            </a:r>
            <a:r>
              <a:rPr lang="es-MX" sz="2800" i="1" dirty="0" err="1" smtClean="0">
                <a:solidFill>
                  <a:srgbClr val="FF0000"/>
                </a:solidFill>
              </a:rPr>
              <a:t>programme</a:t>
            </a:r>
            <a:r>
              <a:rPr lang="es-MX" sz="2800" i="1" dirty="0" smtClean="0">
                <a:solidFill>
                  <a:srgbClr val="FF0000"/>
                </a:solidFill>
              </a:rPr>
              <a:t> </a:t>
            </a:r>
            <a:r>
              <a:rPr lang="es-MX" sz="2800" dirty="0" smtClean="0"/>
              <a:t>(</a:t>
            </a:r>
            <a:r>
              <a:rPr lang="es-MX" sz="2800" dirty="0" err="1" smtClean="0"/>
              <a:t>leading</a:t>
            </a:r>
            <a:r>
              <a:rPr lang="es-MX" sz="2800" dirty="0" smtClean="0"/>
              <a:t> a </a:t>
            </a:r>
            <a:r>
              <a:rPr lang="es-MX" sz="2800" dirty="0" err="1" smtClean="0"/>
              <a:t>trailing</a:t>
            </a:r>
            <a:r>
              <a:rPr lang="es-MX" sz="2800" dirty="0" smtClean="0"/>
              <a:t> Federal </a:t>
            </a:r>
            <a:r>
              <a:rPr lang="es-MX" sz="2800" dirty="0" err="1" smtClean="0"/>
              <a:t>Government</a:t>
            </a:r>
            <a:r>
              <a:rPr lang="es-MX" sz="2800" dirty="0" smtClean="0"/>
              <a:t>)</a:t>
            </a:r>
          </a:p>
          <a:p>
            <a:pPr algn="just"/>
            <a:r>
              <a:rPr lang="es-MX" sz="2800" dirty="0" err="1" smtClean="0"/>
              <a:t>The</a:t>
            </a:r>
            <a:r>
              <a:rPr lang="es-MX" sz="2800" dirty="0" smtClean="0"/>
              <a:t> </a:t>
            </a:r>
            <a:r>
              <a:rPr lang="es-MX" sz="2800" dirty="0" err="1" smtClean="0"/>
              <a:t>State</a:t>
            </a:r>
            <a:r>
              <a:rPr lang="es-MX" sz="2800" dirty="0" smtClean="0"/>
              <a:t> </a:t>
            </a:r>
            <a:r>
              <a:rPr lang="es-MX" sz="2800" dirty="0" err="1" smtClean="0"/>
              <a:t>Government</a:t>
            </a:r>
            <a:r>
              <a:rPr lang="es-MX" sz="2800" dirty="0" smtClean="0"/>
              <a:t> </a:t>
            </a:r>
            <a:r>
              <a:rPr lang="es-MX" sz="2800" dirty="0" err="1" smtClean="0"/>
              <a:t>must</a:t>
            </a:r>
            <a:r>
              <a:rPr lang="es-MX" sz="2800" dirty="0" smtClean="0"/>
              <a:t> </a:t>
            </a:r>
            <a:r>
              <a:rPr lang="es-MX" sz="2800" dirty="0" err="1" smtClean="0"/>
              <a:t>exercise</a:t>
            </a:r>
            <a:r>
              <a:rPr lang="es-MX" sz="2800" dirty="0" smtClean="0"/>
              <a:t> </a:t>
            </a:r>
            <a:r>
              <a:rPr lang="es-MX" sz="2800" dirty="0" err="1" smtClean="0"/>
              <a:t>the</a:t>
            </a:r>
            <a:r>
              <a:rPr lang="es-MX" sz="2800" dirty="0" smtClean="0"/>
              <a:t> </a:t>
            </a:r>
            <a:r>
              <a:rPr lang="es-MX" sz="2800" dirty="0" err="1" smtClean="0"/>
              <a:t>rectorship</a:t>
            </a:r>
            <a:r>
              <a:rPr lang="es-MX" sz="2800" dirty="0" smtClean="0"/>
              <a:t> of </a:t>
            </a:r>
            <a:r>
              <a:rPr lang="es-MX" sz="2800" dirty="0" err="1" smtClean="0"/>
              <a:t>the</a:t>
            </a:r>
            <a:r>
              <a:rPr lang="es-MX" sz="2800" dirty="0" smtClean="0"/>
              <a:t> </a:t>
            </a:r>
            <a:r>
              <a:rPr lang="es-MX" sz="2800" dirty="0" err="1" smtClean="0"/>
              <a:t>State´s</a:t>
            </a:r>
            <a:r>
              <a:rPr lang="es-MX" sz="2800" dirty="0" smtClean="0"/>
              <a:t> </a:t>
            </a:r>
            <a:r>
              <a:rPr lang="es-MX" sz="2800" dirty="0" err="1" smtClean="0"/>
              <a:t>economy</a:t>
            </a:r>
            <a:r>
              <a:rPr lang="es-MX" sz="2800" dirty="0" smtClean="0"/>
              <a:t>, </a:t>
            </a:r>
            <a:r>
              <a:rPr lang="es-MX" sz="2800" dirty="0" err="1" smtClean="0"/>
              <a:t>through</a:t>
            </a:r>
            <a:r>
              <a:rPr lang="es-MX" sz="2800" dirty="0" smtClean="0"/>
              <a:t> </a:t>
            </a:r>
            <a:r>
              <a:rPr lang="es-MX" sz="2800" dirty="0" err="1" smtClean="0"/>
              <a:t>sound</a:t>
            </a:r>
            <a:r>
              <a:rPr lang="es-MX" sz="2800" dirty="0" smtClean="0"/>
              <a:t> </a:t>
            </a:r>
            <a:r>
              <a:rPr lang="es-MX" sz="2800" dirty="0" err="1" smtClean="0"/>
              <a:t>economic</a:t>
            </a:r>
            <a:r>
              <a:rPr lang="es-MX" sz="2800" dirty="0" smtClean="0"/>
              <a:t> and </a:t>
            </a:r>
            <a:r>
              <a:rPr lang="es-MX" sz="2800" dirty="0" err="1" smtClean="0"/>
              <a:t>innovation</a:t>
            </a:r>
            <a:r>
              <a:rPr lang="es-MX" sz="2800" dirty="0" smtClean="0"/>
              <a:t> </a:t>
            </a:r>
            <a:r>
              <a:rPr lang="es-MX" sz="2800" dirty="0" err="1" smtClean="0"/>
              <a:t>policies</a:t>
            </a:r>
            <a:r>
              <a:rPr lang="es-MX" sz="2800" dirty="0" smtClean="0"/>
              <a:t> </a:t>
            </a:r>
          </a:p>
          <a:p>
            <a:pPr algn="just"/>
            <a:r>
              <a:rPr lang="es-MX" sz="2800" dirty="0" err="1" smtClean="0"/>
              <a:t>The</a:t>
            </a:r>
            <a:r>
              <a:rPr lang="es-MX" sz="2800" dirty="0" smtClean="0"/>
              <a:t> </a:t>
            </a:r>
            <a:r>
              <a:rPr lang="es-MX" sz="2800" dirty="0" err="1" smtClean="0"/>
              <a:t>State</a:t>
            </a:r>
            <a:r>
              <a:rPr lang="es-MX" sz="2800" dirty="0" smtClean="0"/>
              <a:t> and Federal </a:t>
            </a:r>
            <a:r>
              <a:rPr lang="es-MX" sz="2800" dirty="0" err="1" smtClean="0"/>
              <a:t>Governments</a:t>
            </a:r>
            <a:r>
              <a:rPr lang="es-MX" sz="2800" dirty="0" smtClean="0"/>
              <a:t> </a:t>
            </a:r>
            <a:r>
              <a:rPr lang="es-MX" sz="2800" dirty="0" err="1" smtClean="0"/>
              <a:t>must</a:t>
            </a:r>
            <a:r>
              <a:rPr lang="es-MX" sz="2800" dirty="0" smtClean="0"/>
              <a:t> stand </a:t>
            </a:r>
            <a:r>
              <a:rPr lang="es-MX" sz="2800" dirty="0" err="1" smtClean="0"/>
              <a:t>watch</a:t>
            </a:r>
            <a:r>
              <a:rPr lang="es-MX" sz="2800" dirty="0" smtClean="0"/>
              <a:t> </a:t>
            </a:r>
            <a:r>
              <a:rPr lang="es-MX" sz="2800" dirty="0" err="1" smtClean="0"/>
              <a:t>over</a:t>
            </a:r>
            <a:r>
              <a:rPr lang="es-MX" sz="2800" dirty="0" smtClean="0"/>
              <a:t> a </a:t>
            </a:r>
            <a:r>
              <a:rPr lang="es-MX" sz="2800" dirty="0" err="1" smtClean="0"/>
              <a:t>greedy</a:t>
            </a:r>
            <a:r>
              <a:rPr lang="es-MX" sz="2800" dirty="0" smtClean="0"/>
              <a:t> and </a:t>
            </a:r>
            <a:r>
              <a:rPr lang="es-MX" sz="2800" dirty="0" err="1" smtClean="0"/>
              <a:t>hysterical</a:t>
            </a:r>
            <a:r>
              <a:rPr lang="es-MX" sz="2800" dirty="0" smtClean="0"/>
              <a:t> Telecom </a:t>
            </a:r>
            <a:r>
              <a:rPr lang="es-MX" sz="2800" dirty="0" smtClean="0"/>
              <a:t>sector and a </a:t>
            </a:r>
            <a:r>
              <a:rPr lang="es-MX" sz="2800" dirty="0" err="1" smtClean="0"/>
              <a:t>useless</a:t>
            </a:r>
            <a:r>
              <a:rPr lang="es-MX" sz="2800" dirty="0" smtClean="0"/>
              <a:t> </a:t>
            </a:r>
            <a:r>
              <a:rPr lang="es-MX" sz="2800" dirty="0" err="1" smtClean="0"/>
              <a:t>financial</a:t>
            </a:r>
            <a:r>
              <a:rPr lang="es-MX" sz="2800" dirty="0" smtClean="0"/>
              <a:t> sector</a:t>
            </a:r>
            <a:endParaRPr lang="es-MX" sz="2800" dirty="0" smtClean="0"/>
          </a:p>
          <a:p>
            <a:endParaRPr lang="es-MX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anwar">
  <a:themeElements>
    <a:clrScheme name="Mediana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Brisa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976</TotalTime>
  <Words>1074</Words>
  <Application>Microsoft Office PowerPoint</Application>
  <PresentationFormat>Presentación en pantalla (4:3)</PresentationFormat>
  <Paragraphs>220</Paragraphs>
  <Slides>15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6" baseType="lpstr">
      <vt:lpstr>tema anwar</vt:lpstr>
      <vt:lpstr>Diapositiva 1</vt:lpstr>
      <vt:lpstr>Jalisco</vt:lpstr>
      <vt:lpstr>What is an Ecosystem</vt:lpstr>
      <vt:lpstr>What does the Ecosystem look like?</vt:lpstr>
      <vt:lpstr>The Ecosystem is Pivotal for Jalisco´s  Socio Economic Development </vt:lpstr>
      <vt:lpstr>One Vision: Jalisco´s S&amp;T+i based socio-economic development model</vt:lpstr>
      <vt:lpstr>How did the High Tech Innovation Ecosystem Evolve:  Organically after the vision Jalisco´s S&amp;T+i based strategy for ICT4D</vt:lpstr>
      <vt:lpstr>Leadership</vt:lpstr>
      <vt:lpstr>Jalisco State Investment in Prosoft &amp; Expenditure in S&amp;T+ i  </vt:lpstr>
      <vt:lpstr>Jalisco State Investment in Prosoft &amp; Expenditure in S&amp;T+ i </vt:lpstr>
      <vt:lpstr>Advances in the State Programme of S&amp;T+i (2001-2012)</vt:lpstr>
      <vt:lpstr>What keeps the system running?  RESULTS  Jalisco´s S&amp;T+i based socio-economic development model</vt:lpstr>
      <vt:lpstr>Invoicing detonated by PROSOFT 2.0 Users (Million USD)</vt:lpstr>
      <vt:lpstr>How can the Ecosystem be strengthened?</vt:lpstr>
      <vt:lpstr>What is the role of policy makers/public sector, if any?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Alberto Ramirez</dc:creator>
  <cp:lastModifiedBy>Francisco Medina</cp:lastModifiedBy>
  <cp:revision>275</cp:revision>
  <dcterms:created xsi:type="dcterms:W3CDTF">2013-04-16T02:52:23Z</dcterms:created>
  <dcterms:modified xsi:type="dcterms:W3CDTF">2013-05-28T09:03:42Z</dcterms:modified>
</cp:coreProperties>
</file>